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media/image1.jpeg" ContentType="image/jpeg"/>
  <Override PartName="/ppt/media/image2.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3.jpeg" ContentType="image/jpeg"/>
  <Override PartName="/ppt/media/image4.jpeg" ContentType="image/jpeg"/>
  <Override PartName="/ppt/media/image5.jpeg" ContentType="image/jpeg"/>
  <Override PartName="/ppt/media/image6.jpeg" ContentType="image/jpeg"/>
  <Override PartName="/ppt/notesSlides/notesSlide2.xml" ContentType="application/vnd.openxmlformats-officedocument.presentationml.notesSlide+xml"/>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notesSlides/notesSlide3.xml" ContentType="application/vnd.openxmlformats-officedocument.presentationml.notesSlide+xml"/>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notesSlides/notesSlide4.xml" ContentType="application/vnd.openxmlformats-officedocument.presentationml.notesSlide+xml"/>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b="def" i="def"/>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b="def" i="def"/>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0" name="Shape 140"/>
          <p:cNvSpPr/>
          <p:nvPr>
            <p:ph type="sldImg"/>
          </p:nvPr>
        </p:nvSpPr>
        <p:spPr>
          <a:xfrm>
            <a:off x="1143000" y="685800"/>
            <a:ext cx="4572000" cy="3429000"/>
          </a:xfrm>
          <a:prstGeom prst="rect">
            <a:avLst/>
          </a:prstGeom>
        </p:spPr>
        <p:txBody>
          <a:bodyPr/>
          <a:lstStyle/>
          <a:p>
            <a:pPr/>
          </a:p>
        </p:txBody>
      </p:sp>
      <p:sp>
        <p:nvSpPr>
          <p:cNvPr id="141" name="Shape 14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Shape 155"/>
          <p:cNvSpPr/>
          <p:nvPr>
            <p:ph type="sldImg"/>
          </p:nvPr>
        </p:nvSpPr>
        <p:spPr>
          <a:prstGeom prst="rect">
            <a:avLst/>
          </a:prstGeom>
        </p:spPr>
        <p:txBody>
          <a:bodyPr/>
          <a:lstStyle/>
          <a:p>
            <a:pPr/>
          </a:p>
        </p:txBody>
      </p:sp>
      <p:sp>
        <p:nvSpPr>
          <p:cNvPr id="156" name="Shape 156"/>
          <p:cNvSpPr/>
          <p:nvPr>
            <p:ph type="body" sz="quarter" idx="1"/>
          </p:nvPr>
        </p:nvSpPr>
        <p:spPr>
          <a:prstGeom prst="rect">
            <a:avLst/>
          </a:prstGeom>
        </p:spPr>
        <p:txBody>
          <a:bodyPr/>
          <a:lstStyle/>
          <a:p>
            <a:pPr/>
            <a:r>
              <a:t>侏羅紀公園1993,</a:t>
            </a:r>
            <a:r>
              <a:rPr b="1"/>
              <a:t>魔鬼複製人 2000,逃出克隆島 2005, 捍衛生死線 2019</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Shape 162"/>
          <p:cNvSpPr/>
          <p:nvPr>
            <p:ph type="sldImg"/>
          </p:nvPr>
        </p:nvSpPr>
        <p:spPr>
          <a:prstGeom prst="rect">
            <a:avLst/>
          </a:prstGeom>
        </p:spPr>
        <p:txBody>
          <a:bodyPr/>
          <a:lstStyle/>
          <a:p>
            <a:pPr/>
          </a:p>
        </p:txBody>
      </p:sp>
      <p:sp>
        <p:nvSpPr>
          <p:cNvPr id="163" name="Shape 163"/>
          <p:cNvSpPr/>
          <p:nvPr>
            <p:ph type="body" sz="quarter" idx="1"/>
          </p:nvPr>
        </p:nvSpPr>
        <p:spPr>
          <a:prstGeom prst="rect">
            <a:avLst/>
          </a:prstGeom>
        </p:spPr>
        <p:txBody>
          <a:bodyPr/>
          <a:lstStyle/>
          <a:p>
            <a:pPr/>
            <a:r>
              <a:t>再生醫學 (Regenerative medicine) 是一門修復受損細胞功能或組織的臨床醫學，新興醫療器材 (Novel medical device)、組織工程 (Tissue engineering)、細胞療法 (Cell therapy) 皆屬於此範圍。 美國國家衛生研究院 (NIH) 對於再生醫學與組織工程的定義為利用健康的細胞來修復、重組及取代受損細胞功能或組織，讓受傷的細胞或組織重新恢復功能。</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Shape 235"/>
          <p:cNvSpPr/>
          <p:nvPr>
            <p:ph type="sldImg"/>
          </p:nvPr>
        </p:nvSpPr>
        <p:spPr>
          <a:prstGeom prst="rect">
            <a:avLst/>
          </a:prstGeom>
        </p:spPr>
        <p:txBody>
          <a:bodyPr/>
          <a:lstStyle/>
          <a:p>
            <a:pPr/>
          </a:p>
        </p:txBody>
      </p:sp>
      <p:sp>
        <p:nvSpPr>
          <p:cNvPr id="236" name="Shape 236"/>
          <p:cNvSpPr/>
          <p:nvPr>
            <p:ph type="body" sz="quarter" idx="1"/>
          </p:nvPr>
        </p:nvSpPr>
        <p:spPr>
          <a:prstGeom prst="rect">
            <a:avLst/>
          </a:prstGeom>
        </p:spPr>
        <p:txBody>
          <a:bodyPr/>
          <a:lstStyle/>
          <a:p>
            <a:pPr marL="212399" indent="-210599" algn="ctr">
              <a:defRPr b="1" spc="-1" sz="3600">
                <a:solidFill>
                  <a:srgbClr val="404040"/>
                </a:solidFill>
                <a:latin typeface="Arial"/>
                <a:ea typeface="Arial"/>
                <a:cs typeface="Arial"/>
                <a:sym typeface="Arial"/>
              </a:defRPr>
            </a:pPr>
            <a:r>
              <a:t>間(充)質幹細胞</a:t>
            </a:r>
            <a:r>
              <a:rPr b="0">
                <a:solidFill>
                  <a:srgbClr val="000000"/>
                </a:solidFill>
                <a:latin typeface="標楷體"/>
                <a:ea typeface="標楷體"/>
                <a:cs typeface="標楷體"/>
                <a:sym typeface="標楷體"/>
              </a:rPr>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Shape 287"/>
          <p:cNvSpPr/>
          <p:nvPr>
            <p:ph type="sldImg"/>
          </p:nvPr>
        </p:nvSpPr>
        <p:spPr>
          <a:prstGeom prst="rect">
            <a:avLst/>
          </a:prstGeom>
        </p:spPr>
        <p:txBody>
          <a:bodyPr/>
          <a:lstStyle/>
          <a:p>
            <a:pPr/>
          </a:p>
        </p:txBody>
      </p:sp>
      <p:sp>
        <p:nvSpPr>
          <p:cNvPr id="288" name="Shape 288"/>
          <p:cNvSpPr/>
          <p:nvPr>
            <p:ph type="body" sz="quarter" idx="1"/>
          </p:nvPr>
        </p:nvSpPr>
        <p:spPr>
          <a:prstGeom prst="rect">
            <a:avLst/>
          </a:prstGeom>
        </p:spPr>
        <p:txBody>
          <a:bodyPr/>
          <a:lstStyle/>
          <a:p>
            <a:pPr/>
            <a:r>
              <a:t>或在器官移植後一起打入幹細幫 可以 降低 免疫排斥問題</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標題投影片">
    <p:spTree>
      <p:nvGrpSpPr>
        <p:cNvPr id="1" name=""/>
        <p:cNvGrpSpPr/>
        <p:nvPr/>
      </p:nvGrpSpPr>
      <p:grpSpPr>
        <a:xfrm>
          <a:off x="0" y="0"/>
          <a:ext cx="0" cy="0"/>
          <a:chOff x="0" y="0"/>
          <a:chExt cx="0" cy="0"/>
        </a:xfrm>
      </p:grpSpPr>
      <p:pic>
        <p:nvPicPr>
          <p:cNvPr id="13" name="Picture 2" descr="Picture 2"/>
          <p:cNvPicPr>
            <a:picLocks noChangeAspect="1"/>
          </p:cNvPicPr>
          <p:nvPr/>
        </p:nvPicPr>
        <p:blipFill>
          <a:blip r:embed="rId2">
            <a:extLst/>
          </a:blip>
          <a:srcRect l="0" t="0" r="10702" b="10713"/>
          <a:stretch>
            <a:fillRect/>
          </a:stretch>
        </p:blipFill>
        <p:spPr>
          <a:xfrm>
            <a:off x="0" y="0"/>
            <a:ext cx="12191925" cy="6857959"/>
          </a:xfrm>
          <a:prstGeom prst="rect">
            <a:avLst/>
          </a:prstGeom>
          <a:ln w="12700">
            <a:miter lim="400000"/>
          </a:ln>
        </p:spPr>
      </p:pic>
      <p:pic>
        <p:nvPicPr>
          <p:cNvPr id="14" name="台灣醫美管理學會LOGO確認.png" descr="台灣醫美管理學會LOGO確認.png"/>
          <p:cNvPicPr>
            <a:picLocks noChangeAspect="1"/>
          </p:cNvPicPr>
          <p:nvPr/>
        </p:nvPicPr>
        <p:blipFill>
          <a:blip r:embed="rId3">
            <a:extLst/>
          </a:blip>
          <a:stretch>
            <a:fillRect/>
          </a:stretch>
        </p:blipFill>
        <p:spPr>
          <a:xfrm>
            <a:off x="8470520" y="6259952"/>
            <a:ext cx="3443796" cy="499425"/>
          </a:xfrm>
          <a:prstGeom prst="rect">
            <a:avLst/>
          </a:prstGeom>
          <a:ln w="12700">
            <a:miter lim="400000"/>
          </a:ln>
        </p:spPr>
      </p:pic>
      <p:sp>
        <p:nvSpPr>
          <p:cNvPr id="15" name="大標題文字"/>
          <p:cNvSpPr txBox="1"/>
          <p:nvPr>
            <p:ph type="title"/>
          </p:nvPr>
        </p:nvSpPr>
        <p:spPr>
          <a:xfrm>
            <a:off x="1524000" y="1122362"/>
            <a:ext cx="9144000" cy="2387601"/>
          </a:xfrm>
          <a:prstGeom prst="rect">
            <a:avLst/>
          </a:prstGeom>
        </p:spPr>
        <p:txBody>
          <a:bodyPr anchor="b"/>
          <a:lstStyle>
            <a:lvl1pPr algn="ctr">
              <a:defRPr sz="6000"/>
            </a:lvl1pPr>
          </a:lstStyle>
          <a:p>
            <a:pPr/>
            <a:r>
              <a:t>大標題文字</a:t>
            </a:r>
          </a:p>
        </p:txBody>
      </p:sp>
      <p:sp>
        <p:nvSpPr>
          <p:cNvPr id="16" name="內文層級一…"/>
          <p:cNvSpPr txBox="1"/>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內文層級一</a:t>
            </a:r>
          </a:p>
          <a:p>
            <a:pPr lvl="1"/>
            <a:r>
              <a:t>內文層級二</a:t>
            </a:r>
          </a:p>
          <a:p>
            <a:pPr lvl="2"/>
            <a:r>
              <a:t>內文層級三</a:t>
            </a:r>
          </a:p>
          <a:p>
            <a:pPr lvl="3"/>
            <a:r>
              <a:t>內文層級四</a:t>
            </a:r>
          </a:p>
          <a:p>
            <a:pPr lvl="4"/>
            <a:r>
              <a:t>內文層級五</a:t>
            </a:r>
          </a:p>
        </p:txBody>
      </p:sp>
      <p:sp>
        <p:nvSpPr>
          <p:cNvPr id="17"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含標題的圖片">
    <p:spTree>
      <p:nvGrpSpPr>
        <p:cNvPr id="1" name=""/>
        <p:cNvGrpSpPr/>
        <p:nvPr/>
      </p:nvGrpSpPr>
      <p:grpSpPr>
        <a:xfrm>
          <a:off x="0" y="0"/>
          <a:ext cx="0" cy="0"/>
          <a:chOff x="0" y="0"/>
          <a:chExt cx="0" cy="0"/>
        </a:xfrm>
      </p:grpSpPr>
      <p:pic>
        <p:nvPicPr>
          <p:cNvPr id="107" name="Picture 2" descr="Picture 2"/>
          <p:cNvPicPr>
            <a:picLocks noChangeAspect="1"/>
          </p:cNvPicPr>
          <p:nvPr/>
        </p:nvPicPr>
        <p:blipFill>
          <a:blip r:embed="rId2">
            <a:extLst/>
          </a:blip>
          <a:srcRect l="0" t="0" r="10702" b="10713"/>
          <a:stretch>
            <a:fillRect/>
          </a:stretch>
        </p:blipFill>
        <p:spPr>
          <a:xfrm>
            <a:off x="0" y="0"/>
            <a:ext cx="12191925" cy="6857959"/>
          </a:xfrm>
          <a:prstGeom prst="rect">
            <a:avLst/>
          </a:prstGeom>
          <a:ln w="12700">
            <a:miter lim="400000"/>
          </a:ln>
        </p:spPr>
      </p:pic>
      <p:pic>
        <p:nvPicPr>
          <p:cNvPr id="108" name="台灣醫美管理學會LOGO確認.png" descr="台灣醫美管理學會LOGO確認.png"/>
          <p:cNvPicPr>
            <a:picLocks noChangeAspect="1"/>
          </p:cNvPicPr>
          <p:nvPr/>
        </p:nvPicPr>
        <p:blipFill>
          <a:blip r:embed="rId3">
            <a:extLst/>
          </a:blip>
          <a:stretch>
            <a:fillRect/>
          </a:stretch>
        </p:blipFill>
        <p:spPr>
          <a:xfrm>
            <a:off x="8470520" y="6259952"/>
            <a:ext cx="3443796" cy="499425"/>
          </a:xfrm>
          <a:prstGeom prst="rect">
            <a:avLst/>
          </a:prstGeom>
          <a:ln w="12700">
            <a:miter lim="400000"/>
          </a:ln>
        </p:spPr>
      </p:pic>
      <p:sp>
        <p:nvSpPr>
          <p:cNvPr id="109" name="大標題文字"/>
          <p:cNvSpPr txBox="1"/>
          <p:nvPr>
            <p:ph type="title"/>
          </p:nvPr>
        </p:nvSpPr>
        <p:spPr>
          <a:xfrm>
            <a:off x="839787" y="457200"/>
            <a:ext cx="3932240" cy="1600200"/>
          </a:xfrm>
          <a:prstGeom prst="rect">
            <a:avLst/>
          </a:prstGeom>
        </p:spPr>
        <p:txBody>
          <a:bodyPr anchor="b"/>
          <a:lstStyle>
            <a:lvl1pPr>
              <a:defRPr sz="3200"/>
            </a:lvl1pPr>
          </a:lstStyle>
          <a:p>
            <a:pPr/>
            <a:r>
              <a:t>大標題文字</a:t>
            </a:r>
          </a:p>
        </p:txBody>
      </p:sp>
      <p:sp>
        <p:nvSpPr>
          <p:cNvPr id="110" name="圖片版面配置區 2"/>
          <p:cNvSpPr/>
          <p:nvPr>
            <p:ph type="pic" sz="half" idx="13"/>
          </p:nvPr>
        </p:nvSpPr>
        <p:spPr>
          <a:xfrm>
            <a:off x="5183187" y="987425"/>
            <a:ext cx="6172202" cy="4873625"/>
          </a:xfrm>
          <a:prstGeom prst="rect">
            <a:avLst/>
          </a:prstGeom>
        </p:spPr>
        <p:txBody>
          <a:bodyPr lIns="91439" tIns="45719" rIns="91439" bIns="45719">
            <a:noAutofit/>
          </a:bodyPr>
          <a:lstStyle/>
          <a:p>
            <a:pPr/>
          </a:p>
        </p:txBody>
      </p:sp>
      <p:sp>
        <p:nvSpPr>
          <p:cNvPr id="111" name="內文層級一…"/>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內文層級一</a:t>
            </a:r>
          </a:p>
          <a:p>
            <a:pPr lvl="1"/>
            <a:r>
              <a:t>內文層級二</a:t>
            </a:r>
          </a:p>
          <a:p>
            <a:pPr lvl="2"/>
            <a:r>
              <a:t>內文層級三</a:t>
            </a:r>
          </a:p>
          <a:p>
            <a:pPr lvl="3"/>
            <a:r>
              <a:t>內文層級四</a:t>
            </a:r>
          </a:p>
          <a:p>
            <a:pPr lvl="4"/>
            <a:r>
              <a:t>內文層級五</a:t>
            </a:r>
          </a:p>
        </p:txBody>
      </p:sp>
      <p:sp>
        <p:nvSpPr>
          <p:cNvPr id="112"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標題及直排文字">
    <p:spTree>
      <p:nvGrpSpPr>
        <p:cNvPr id="1" name=""/>
        <p:cNvGrpSpPr/>
        <p:nvPr/>
      </p:nvGrpSpPr>
      <p:grpSpPr>
        <a:xfrm>
          <a:off x="0" y="0"/>
          <a:ext cx="0" cy="0"/>
          <a:chOff x="0" y="0"/>
          <a:chExt cx="0" cy="0"/>
        </a:xfrm>
      </p:grpSpPr>
      <p:pic>
        <p:nvPicPr>
          <p:cNvPr id="119" name="Picture 2" descr="Picture 2"/>
          <p:cNvPicPr>
            <a:picLocks noChangeAspect="1"/>
          </p:cNvPicPr>
          <p:nvPr/>
        </p:nvPicPr>
        <p:blipFill>
          <a:blip r:embed="rId2">
            <a:extLst/>
          </a:blip>
          <a:srcRect l="0" t="0" r="10702" b="10713"/>
          <a:stretch>
            <a:fillRect/>
          </a:stretch>
        </p:blipFill>
        <p:spPr>
          <a:xfrm>
            <a:off x="0" y="0"/>
            <a:ext cx="12191925" cy="6857959"/>
          </a:xfrm>
          <a:prstGeom prst="rect">
            <a:avLst/>
          </a:prstGeom>
          <a:ln w="12700">
            <a:miter lim="400000"/>
          </a:ln>
        </p:spPr>
      </p:pic>
      <p:pic>
        <p:nvPicPr>
          <p:cNvPr id="120" name="台灣醫美管理學會LOGO確認.png" descr="台灣醫美管理學會LOGO確認.png"/>
          <p:cNvPicPr>
            <a:picLocks noChangeAspect="1"/>
          </p:cNvPicPr>
          <p:nvPr/>
        </p:nvPicPr>
        <p:blipFill>
          <a:blip r:embed="rId3">
            <a:extLst/>
          </a:blip>
          <a:stretch>
            <a:fillRect/>
          </a:stretch>
        </p:blipFill>
        <p:spPr>
          <a:xfrm>
            <a:off x="8470520" y="6259952"/>
            <a:ext cx="3443796" cy="499425"/>
          </a:xfrm>
          <a:prstGeom prst="rect">
            <a:avLst/>
          </a:prstGeom>
          <a:ln w="12700">
            <a:miter lim="400000"/>
          </a:ln>
        </p:spPr>
      </p:pic>
      <p:sp>
        <p:nvSpPr>
          <p:cNvPr id="121" name="大標題文字"/>
          <p:cNvSpPr txBox="1"/>
          <p:nvPr>
            <p:ph type="title"/>
          </p:nvPr>
        </p:nvSpPr>
        <p:spPr>
          <a:prstGeom prst="rect">
            <a:avLst/>
          </a:prstGeom>
        </p:spPr>
        <p:txBody>
          <a:bodyPr/>
          <a:lstStyle/>
          <a:p>
            <a:pPr/>
            <a:r>
              <a:t>大標題文字</a:t>
            </a:r>
          </a:p>
        </p:txBody>
      </p:sp>
      <p:sp>
        <p:nvSpPr>
          <p:cNvPr id="122" name="內文層級一…"/>
          <p:cNvSpPr txBox="1"/>
          <p:nvPr>
            <p:ph type="body" idx="1"/>
          </p:nvPr>
        </p:nvSpPr>
        <p:spPr>
          <a:prstGeom prst="rect">
            <a:avLst/>
          </a:prstGeom>
        </p:spPr>
        <p:txBody>
          <a:bodyPr/>
          <a:lstStyle/>
          <a:p>
            <a:pPr/>
            <a:r>
              <a:t>內文層級一</a:t>
            </a:r>
          </a:p>
          <a:p>
            <a:pPr lvl="1"/>
            <a:r>
              <a:t>內文層級二</a:t>
            </a:r>
          </a:p>
          <a:p>
            <a:pPr lvl="2"/>
            <a:r>
              <a:t>內文層級三</a:t>
            </a:r>
          </a:p>
          <a:p>
            <a:pPr lvl="3"/>
            <a:r>
              <a:t>內文層級四</a:t>
            </a:r>
          </a:p>
          <a:p>
            <a:pPr lvl="4"/>
            <a:r>
              <a:t>內文層級五</a:t>
            </a:r>
          </a:p>
        </p:txBody>
      </p:sp>
      <p:sp>
        <p:nvSpPr>
          <p:cNvPr id="123"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直排標題及文字">
    <p:spTree>
      <p:nvGrpSpPr>
        <p:cNvPr id="1" name=""/>
        <p:cNvGrpSpPr/>
        <p:nvPr/>
      </p:nvGrpSpPr>
      <p:grpSpPr>
        <a:xfrm>
          <a:off x="0" y="0"/>
          <a:ext cx="0" cy="0"/>
          <a:chOff x="0" y="0"/>
          <a:chExt cx="0" cy="0"/>
        </a:xfrm>
      </p:grpSpPr>
      <p:pic>
        <p:nvPicPr>
          <p:cNvPr id="130" name="Picture 2" descr="Picture 2"/>
          <p:cNvPicPr>
            <a:picLocks noChangeAspect="1"/>
          </p:cNvPicPr>
          <p:nvPr/>
        </p:nvPicPr>
        <p:blipFill>
          <a:blip r:embed="rId2">
            <a:extLst/>
          </a:blip>
          <a:srcRect l="0" t="0" r="10702" b="10713"/>
          <a:stretch>
            <a:fillRect/>
          </a:stretch>
        </p:blipFill>
        <p:spPr>
          <a:xfrm>
            <a:off x="0" y="0"/>
            <a:ext cx="12191925" cy="6857959"/>
          </a:xfrm>
          <a:prstGeom prst="rect">
            <a:avLst/>
          </a:prstGeom>
          <a:ln w="12700">
            <a:miter lim="400000"/>
          </a:ln>
        </p:spPr>
      </p:pic>
      <p:pic>
        <p:nvPicPr>
          <p:cNvPr id="131" name="台灣醫美管理學會LOGO確認.png" descr="台灣醫美管理學會LOGO確認.png"/>
          <p:cNvPicPr>
            <a:picLocks noChangeAspect="1"/>
          </p:cNvPicPr>
          <p:nvPr/>
        </p:nvPicPr>
        <p:blipFill>
          <a:blip r:embed="rId3">
            <a:extLst/>
          </a:blip>
          <a:stretch>
            <a:fillRect/>
          </a:stretch>
        </p:blipFill>
        <p:spPr>
          <a:xfrm>
            <a:off x="8470520" y="6259952"/>
            <a:ext cx="3443796" cy="499425"/>
          </a:xfrm>
          <a:prstGeom prst="rect">
            <a:avLst/>
          </a:prstGeom>
          <a:ln w="12700">
            <a:miter lim="400000"/>
          </a:ln>
        </p:spPr>
      </p:pic>
      <p:sp>
        <p:nvSpPr>
          <p:cNvPr id="132" name="大標題文字"/>
          <p:cNvSpPr txBox="1"/>
          <p:nvPr>
            <p:ph type="title"/>
          </p:nvPr>
        </p:nvSpPr>
        <p:spPr>
          <a:xfrm>
            <a:off x="8724900" y="365125"/>
            <a:ext cx="2628900" cy="5811838"/>
          </a:xfrm>
          <a:prstGeom prst="rect">
            <a:avLst/>
          </a:prstGeom>
        </p:spPr>
        <p:txBody>
          <a:bodyPr/>
          <a:lstStyle/>
          <a:p>
            <a:pPr/>
            <a:r>
              <a:t>大標題文字</a:t>
            </a:r>
          </a:p>
        </p:txBody>
      </p:sp>
      <p:sp>
        <p:nvSpPr>
          <p:cNvPr id="133" name="內文層級一…"/>
          <p:cNvSpPr txBox="1"/>
          <p:nvPr>
            <p:ph type="body" idx="1"/>
          </p:nvPr>
        </p:nvSpPr>
        <p:spPr>
          <a:xfrm>
            <a:off x="838200" y="365125"/>
            <a:ext cx="7734300" cy="5811838"/>
          </a:xfrm>
          <a:prstGeom prst="rect">
            <a:avLst/>
          </a:prstGeom>
        </p:spPr>
        <p:txBody>
          <a:bodyPr/>
          <a:lstStyle/>
          <a:p>
            <a:pPr/>
            <a:r>
              <a:t>內文層級一</a:t>
            </a:r>
          </a:p>
          <a:p>
            <a:pPr lvl="1"/>
            <a:r>
              <a:t>內文層級二</a:t>
            </a:r>
          </a:p>
          <a:p>
            <a:pPr lvl="2"/>
            <a:r>
              <a:t>內文層級三</a:t>
            </a:r>
          </a:p>
          <a:p>
            <a:pPr lvl="3"/>
            <a:r>
              <a:t>內文層級四</a:t>
            </a:r>
          </a:p>
          <a:p>
            <a:pPr lvl="4"/>
            <a:r>
              <a:t>內文層級五</a:t>
            </a:r>
          </a:p>
        </p:txBody>
      </p:sp>
      <p:sp>
        <p:nvSpPr>
          <p:cNvPr id="134"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標題投影片 0">
    <p:bg>
      <p:bgPr>
        <a:solidFill>
          <a:srgbClr val="000000"/>
        </a:solidFill>
      </p:bgPr>
    </p:bg>
    <p:spTree>
      <p:nvGrpSpPr>
        <p:cNvPr id="1" name=""/>
        <p:cNvGrpSpPr/>
        <p:nvPr/>
      </p:nvGrpSpPr>
      <p:grpSpPr>
        <a:xfrm>
          <a:off x="0" y="0"/>
          <a:ext cx="0" cy="0"/>
          <a:chOff x="0" y="0"/>
          <a:chExt cx="0" cy="0"/>
        </a:xfrm>
      </p:grpSpPr>
      <p:sp>
        <p:nvSpPr>
          <p:cNvPr id="24" name="大標題文字"/>
          <p:cNvSpPr txBox="1"/>
          <p:nvPr>
            <p:ph type="title"/>
          </p:nvPr>
        </p:nvSpPr>
        <p:spPr>
          <a:xfrm>
            <a:off x="1524000" y="1122362"/>
            <a:ext cx="9144000" cy="2387601"/>
          </a:xfrm>
          <a:prstGeom prst="rect">
            <a:avLst/>
          </a:prstGeom>
        </p:spPr>
        <p:txBody>
          <a:bodyPr anchor="b"/>
          <a:lstStyle>
            <a:lvl1pPr algn="ctr">
              <a:defRPr sz="6000"/>
            </a:lvl1pPr>
          </a:lstStyle>
          <a:p>
            <a:pPr/>
            <a:r>
              <a:t>大標題文字</a:t>
            </a:r>
          </a:p>
        </p:txBody>
      </p:sp>
      <p:sp>
        <p:nvSpPr>
          <p:cNvPr id="25" name="內文層級一…"/>
          <p:cNvSpPr txBox="1"/>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內文層級一</a:t>
            </a:r>
          </a:p>
          <a:p>
            <a:pPr lvl="1"/>
            <a:r>
              <a:t>內文層級二</a:t>
            </a:r>
          </a:p>
          <a:p>
            <a:pPr lvl="2"/>
            <a:r>
              <a:t>內文層級三</a:t>
            </a:r>
          </a:p>
          <a:p>
            <a:pPr lvl="3"/>
            <a:r>
              <a:t>內文層級四</a:t>
            </a:r>
          </a:p>
          <a:p>
            <a:pPr lvl="4"/>
            <a:r>
              <a:t>內文層級五</a:t>
            </a:r>
          </a:p>
        </p:txBody>
      </p:sp>
      <p:sp>
        <p:nvSpPr>
          <p:cNvPr id="26"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標題及物件">
    <p:spTree>
      <p:nvGrpSpPr>
        <p:cNvPr id="1" name=""/>
        <p:cNvGrpSpPr/>
        <p:nvPr/>
      </p:nvGrpSpPr>
      <p:grpSpPr>
        <a:xfrm>
          <a:off x="0" y="0"/>
          <a:ext cx="0" cy="0"/>
          <a:chOff x="0" y="0"/>
          <a:chExt cx="0" cy="0"/>
        </a:xfrm>
      </p:grpSpPr>
      <p:sp>
        <p:nvSpPr>
          <p:cNvPr id="33" name="大標題文字"/>
          <p:cNvSpPr txBox="1"/>
          <p:nvPr>
            <p:ph type="title"/>
          </p:nvPr>
        </p:nvSpPr>
        <p:spPr>
          <a:prstGeom prst="rect">
            <a:avLst/>
          </a:prstGeom>
        </p:spPr>
        <p:txBody>
          <a:bodyPr/>
          <a:lstStyle/>
          <a:p>
            <a:pPr/>
            <a:r>
              <a:t>大標題文字</a:t>
            </a:r>
          </a:p>
        </p:txBody>
      </p:sp>
      <p:sp>
        <p:nvSpPr>
          <p:cNvPr id="34" name="內文層級一…"/>
          <p:cNvSpPr txBox="1"/>
          <p:nvPr>
            <p:ph type="body" idx="1"/>
          </p:nvPr>
        </p:nvSpPr>
        <p:spPr>
          <a:prstGeom prst="rect">
            <a:avLst/>
          </a:prstGeom>
        </p:spPr>
        <p:txBody>
          <a:bodyPr/>
          <a:lstStyle/>
          <a:p>
            <a:pPr/>
            <a:r>
              <a:t>內文層級一</a:t>
            </a:r>
          </a:p>
          <a:p>
            <a:pPr lvl="1"/>
            <a:r>
              <a:t>內文層級二</a:t>
            </a:r>
          </a:p>
          <a:p>
            <a:pPr lvl="2"/>
            <a:r>
              <a:t>內文層級三</a:t>
            </a:r>
          </a:p>
          <a:p>
            <a:pPr lvl="3"/>
            <a:r>
              <a:t>內文層級四</a:t>
            </a:r>
          </a:p>
          <a:p>
            <a:pPr lvl="4"/>
            <a:r>
              <a:t>內文層級五</a:t>
            </a:r>
          </a:p>
        </p:txBody>
      </p:sp>
      <p:sp>
        <p:nvSpPr>
          <p:cNvPr id="35"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章節標題">
    <p:spTree>
      <p:nvGrpSpPr>
        <p:cNvPr id="1" name=""/>
        <p:cNvGrpSpPr/>
        <p:nvPr/>
      </p:nvGrpSpPr>
      <p:grpSpPr>
        <a:xfrm>
          <a:off x="0" y="0"/>
          <a:ext cx="0" cy="0"/>
          <a:chOff x="0" y="0"/>
          <a:chExt cx="0" cy="0"/>
        </a:xfrm>
      </p:grpSpPr>
      <p:pic>
        <p:nvPicPr>
          <p:cNvPr id="42" name="Picture 2" descr="Picture 2"/>
          <p:cNvPicPr>
            <a:picLocks noChangeAspect="1"/>
          </p:cNvPicPr>
          <p:nvPr/>
        </p:nvPicPr>
        <p:blipFill>
          <a:blip r:embed="rId2">
            <a:extLst/>
          </a:blip>
          <a:srcRect l="0" t="0" r="10702" b="10713"/>
          <a:stretch>
            <a:fillRect/>
          </a:stretch>
        </p:blipFill>
        <p:spPr>
          <a:xfrm>
            <a:off x="0" y="0"/>
            <a:ext cx="12191925" cy="6857959"/>
          </a:xfrm>
          <a:prstGeom prst="rect">
            <a:avLst/>
          </a:prstGeom>
          <a:ln w="12700">
            <a:miter lim="400000"/>
          </a:ln>
        </p:spPr>
      </p:pic>
      <p:pic>
        <p:nvPicPr>
          <p:cNvPr id="43" name="台灣醫美管理學會LOGO確認.png" descr="台灣醫美管理學會LOGO確認.png"/>
          <p:cNvPicPr>
            <a:picLocks noChangeAspect="1"/>
          </p:cNvPicPr>
          <p:nvPr/>
        </p:nvPicPr>
        <p:blipFill>
          <a:blip r:embed="rId3">
            <a:extLst/>
          </a:blip>
          <a:stretch>
            <a:fillRect/>
          </a:stretch>
        </p:blipFill>
        <p:spPr>
          <a:xfrm>
            <a:off x="8470520" y="6259952"/>
            <a:ext cx="3443796" cy="499425"/>
          </a:xfrm>
          <a:prstGeom prst="rect">
            <a:avLst/>
          </a:prstGeom>
          <a:ln w="12700">
            <a:miter lim="400000"/>
          </a:ln>
        </p:spPr>
      </p:pic>
      <p:sp>
        <p:nvSpPr>
          <p:cNvPr id="44" name="大標題文字"/>
          <p:cNvSpPr txBox="1"/>
          <p:nvPr>
            <p:ph type="title"/>
          </p:nvPr>
        </p:nvSpPr>
        <p:spPr>
          <a:xfrm>
            <a:off x="831850" y="1709738"/>
            <a:ext cx="10515600" cy="2852737"/>
          </a:xfrm>
          <a:prstGeom prst="rect">
            <a:avLst/>
          </a:prstGeom>
        </p:spPr>
        <p:txBody>
          <a:bodyPr anchor="b"/>
          <a:lstStyle>
            <a:lvl1pPr>
              <a:defRPr sz="6000"/>
            </a:lvl1pPr>
          </a:lstStyle>
          <a:p>
            <a:pPr/>
            <a:r>
              <a:t>大標題文字</a:t>
            </a:r>
          </a:p>
        </p:txBody>
      </p:sp>
      <p:sp>
        <p:nvSpPr>
          <p:cNvPr id="45" name="內文層級一…"/>
          <p:cNvSpPr txBox="1"/>
          <p:nvPr>
            <p:ph type="body" sz="quarter" idx="1"/>
          </p:nvPr>
        </p:nvSpPr>
        <p:spPr>
          <a:xfrm>
            <a:off x="831850" y="4589462"/>
            <a:ext cx="10515600" cy="150018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pPr/>
            <a:r>
              <a:t>內文層級一</a:t>
            </a:r>
          </a:p>
          <a:p>
            <a:pPr lvl="1"/>
            <a:r>
              <a:t>內文層級二</a:t>
            </a:r>
          </a:p>
          <a:p>
            <a:pPr lvl="2"/>
            <a:r>
              <a:t>內文層級三</a:t>
            </a:r>
          </a:p>
          <a:p>
            <a:pPr lvl="3"/>
            <a:r>
              <a:t>內文層級四</a:t>
            </a:r>
          </a:p>
          <a:p>
            <a:pPr lvl="4"/>
            <a:r>
              <a:t>內文層級五</a:t>
            </a:r>
          </a:p>
        </p:txBody>
      </p:sp>
      <p:sp>
        <p:nvSpPr>
          <p:cNvPr id="46"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兩項物件">
    <p:spTree>
      <p:nvGrpSpPr>
        <p:cNvPr id="1" name=""/>
        <p:cNvGrpSpPr/>
        <p:nvPr/>
      </p:nvGrpSpPr>
      <p:grpSpPr>
        <a:xfrm>
          <a:off x="0" y="0"/>
          <a:ext cx="0" cy="0"/>
          <a:chOff x="0" y="0"/>
          <a:chExt cx="0" cy="0"/>
        </a:xfrm>
      </p:grpSpPr>
      <p:pic>
        <p:nvPicPr>
          <p:cNvPr id="53" name="Picture 2" descr="Picture 2"/>
          <p:cNvPicPr>
            <a:picLocks noChangeAspect="1"/>
          </p:cNvPicPr>
          <p:nvPr/>
        </p:nvPicPr>
        <p:blipFill>
          <a:blip r:embed="rId2">
            <a:extLst/>
          </a:blip>
          <a:srcRect l="0" t="0" r="10702" b="10713"/>
          <a:stretch>
            <a:fillRect/>
          </a:stretch>
        </p:blipFill>
        <p:spPr>
          <a:xfrm>
            <a:off x="0" y="0"/>
            <a:ext cx="12191925" cy="6857959"/>
          </a:xfrm>
          <a:prstGeom prst="rect">
            <a:avLst/>
          </a:prstGeom>
          <a:ln w="12700">
            <a:miter lim="400000"/>
          </a:ln>
        </p:spPr>
      </p:pic>
      <p:pic>
        <p:nvPicPr>
          <p:cNvPr id="54" name="台灣醫美管理學會LOGO確認.png" descr="台灣醫美管理學會LOGO確認.png"/>
          <p:cNvPicPr>
            <a:picLocks noChangeAspect="1"/>
          </p:cNvPicPr>
          <p:nvPr/>
        </p:nvPicPr>
        <p:blipFill>
          <a:blip r:embed="rId3">
            <a:extLst/>
          </a:blip>
          <a:stretch>
            <a:fillRect/>
          </a:stretch>
        </p:blipFill>
        <p:spPr>
          <a:xfrm>
            <a:off x="8470520" y="6259952"/>
            <a:ext cx="3443796" cy="499425"/>
          </a:xfrm>
          <a:prstGeom prst="rect">
            <a:avLst/>
          </a:prstGeom>
          <a:ln w="12700">
            <a:miter lim="400000"/>
          </a:ln>
        </p:spPr>
      </p:pic>
      <p:sp>
        <p:nvSpPr>
          <p:cNvPr id="55" name="大標題文字"/>
          <p:cNvSpPr txBox="1"/>
          <p:nvPr>
            <p:ph type="title"/>
          </p:nvPr>
        </p:nvSpPr>
        <p:spPr>
          <a:prstGeom prst="rect">
            <a:avLst/>
          </a:prstGeom>
        </p:spPr>
        <p:txBody>
          <a:bodyPr/>
          <a:lstStyle/>
          <a:p>
            <a:pPr/>
            <a:r>
              <a:t>大標題文字</a:t>
            </a:r>
          </a:p>
        </p:txBody>
      </p:sp>
      <p:sp>
        <p:nvSpPr>
          <p:cNvPr id="56" name="內文層級一…"/>
          <p:cNvSpPr txBox="1"/>
          <p:nvPr>
            <p:ph type="body" sz="half" idx="1"/>
          </p:nvPr>
        </p:nvSpPr>
        <p:spPr>
          <a:xfrm>
            <a:off x="838200" y="1825625"/>
            <a:ext cx="5181600" cy="4351338"/>
          </a:xfrm>
          <a:prstGeom prst="rect">
            <a:avLst/>
          </a:prstGeom>
        </p:spPr>
        <p:txBody>
          <a:bodyPr/>
          <a:lstStyle/>
          <a:p>
            <a:pPr/>
            <a:r>
              <a:t>內文層級一</a:t>
            </a:r>
          </a:p>
          <a:p>
            <a:pPr lvl="1"/>
            <a:r>
              <a:t>內文層級二</a:t>
            </a:r>
          </a:p>
          <a:p>
            <a:pPr lvl="2"/>
            <a:r>
              <a:t>內文層級三</a:t>
            </a:r>
          </a:p>
          <a:p>
            <a:pPr lvl="3"/>
            <a:r>
              <a:t>內文層級四</a:t>
            </a:r>
          </a:p>
          <a:p>
            <a:pPr lvl="4"/>
            <a:r>
              <a:t>內文層級五</a:t>
            </a:r>
          </a:p>
        </p:txBody>
      </p:sp>
      <p:sp>
        <p:nvSpPr>
          <p:cNvPr id="57"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比對">
    <p:spTree>
      <p:nvGrpSpPr>
        <p:cNvPr id="1" name=""/>
        <p:cNvGrpSpPr/>
        <p:nvPr/>
      </p:nvGrpSpPr>
      <p:grpSpPr>
        <a:xfrm>
          <a:off x="0" y="0"/>
          <a:ext cx="0" cy="0"/>
          <a:chOff x="0" y="0"/>
          <a:chExt cx="0" cy="0"/>
        </a:xfrm>
      </p:grpSpPr>
      <p:pic>
        <p:nvPicPr>
          <p:cNvPr id="64" name="Picture 2" descr="Picture 2"/>
          <p:cNvPicPr>
            <a:picLocks noChangeAspect="1"/>
          </p:cNvPicPr>
          <p:nvPr/>
        </p:nvPicPr>
        <p:blipFill>
          <a:blip r:embed="rId2">
            <a:extLst/>
          </a:blip>
          <a:srcRect l="0" t="0" r="10702" b="10713"/>
          <a:stretch>
            <a:fillRect/>
          </a:stretch>
        </p:blipFill>
        <p:spPr>
          <a:xfrm>
            <a:off x="0" y="0"/>
            <a:ext cx="12191925" cy="6857959"/>
          </a:xfrm>
          <a:prstGeom prst="rect">
            <a:avLst/>
          </a:prstGeom>
          <a:ln w="12700">
            <a:miter lim="400000"/>
          </a:ln>
        </p:spPr>
      </p:pic>
      <p:pic>
        <p:nvPicPr>
          <p:cNvPr id="65" name="台灣醫美管理學會LOGO確認.png" descr="台灣醫美管理學會LOGO確認.png"/>
          <p:cNvPicPr>
            <a:picLocks noChangeAspect="1"/>
          </p:cNvPicPr>
          <p:nvPr/>
        </p:nvPicPr>
        <p:blipFill>
          <a:blip r:embed="rId3">
            <a:extLst/>
          </a:blip>
          <a:stretch>
            <a:fillRect/>
          </a:stretch>
        </p:blipFill>
        <p:spPr>
          <a:xfrm>
            <a:off x="8470520" y="6259952"/>
            <a:ext cx="3443796" cy="499425"/>
          </a:xfrm>
          <a:prstGeom prst="rect">
            <a:avLst/>
          </a:prstGeom>
          <a:ln w="12700">
            <a:miter lim="400000"/>
          </a:ln>
        </p:spPr>
      </p:pic>
      <p:sp>
        <p:nvSpPr>
          <p:cNvPr id="66" name="大標題文字"/>
          <p:cNvSpPr txBox="1"/>
          <p:nvPr>
            <p:ph type="title"/>
          </p:nvPr>
        </p:nvSpPr>
        <p:spPr>
          <a:xfrm>
            <a:off x="839787" y="365125"/>
            <a:ext cx="10515601" cy="1325563"/>
          </a:xfrm>
          <a:prstGeom prst="rect">
            <a:avLst/>
          </a:prstGeom>
        </p:spPr>
        <p:txBody>
          <a:bodyPr/>
          <a:lstStyle/>
          <a:p>
            <a:pPr/>
            <a:r>
              <a:t>大標題文字</a:t>
            </a:r>
          </a:p>
        </p:txBody>
      </p:sp>
      <p:sp>
        <p:nvSpPr>
          <p:cNvPr id="67" name="內文層級一…"/>
          <p:cNvSpPr txBox="1"/>
          <p:nvPr>
            <p:ph type="body" sz="quarter" idx="1"/>
          </p:nvPr>
        </p:nvSpPr>
        <p:spPr>
          <a:xfrm>
            <a:off x="839787" y="1681163"/>
            <a:ext cx="5157790" cy="823914"/>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內文層級一</a:t>
            </a:r>
          </a:p>
          <a:p>
            <a:pPr lvl="1"/>
            <a:r>
              <a:t>內文層級二</a:t>
            </a:r>
          </a:p>
          <a:p>
            <a:pPr lvl="2"/>
            <a:r>
              <a:t>內文層級三</a:t>
            </a:r>
          </a:p>
          <a:p>
            <a:pPr lvl="3"/>
            <a:r>
              <a:t>內文層級四</a:t>
            </a:r>
          </a:p>
          <a:p>
            <a:pPr lvl="4"/>
            <a:r>
              <a:t>內文層級五</a:t>
            </a:r>
          </a:p>
        </p:txBody>
      </p:sp>
      <p:sp>
        <p:nvSpPr>
          <p:cNvPr id="68" name="文字版面配置區 4"/>
          <p:cNvSpPr/>
          <p:nvPr>
            <p:ph type="body" sz="quarter" idx="13"/>
          </p:nvPr>
        </p:nvSpPr>
        <p:spPr>
          <a:xfrm>
            <a:off x="6172200" y="1681163"/>
            <a:ext cx="5183188" cy="823914"/>
          </a:xfrm>
          <a:prstGeom prst="rect">
            <a:avLst/>
          </a:prstGeom>
        </p:spPr>
        <p:txBody>
          <a:bodyPr anchor="b"/>
          <a:lstStyle/>
          <a:p>
            <a:pPr/>
          </a:p>
        </p:txBody>
      </p:sp>
      <p:sp>
        <p:nvSpPr>
          <p:cNvPr id="69"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只有標題">
    <p:spTree>
      <p:nvGrpSpPr>
        <p:cNvPr id="1" name=""/>
        <p:cNvGrpSpPr/>
        <p:nvPr/>
      </p:nvGrpSpPr>
      <p:grpSpPr>
        <a:xfrm>
          <a:off x="0" y="0"/>
          <a:ext cx="0" cy="0"/>
          <a:chOff x="0" y="0"/>
          <a:chExt cx="0" cy="0"/>
        </a:xfrm>
      </p:grpSpPr>
      <p:pic>
        <p:nvPicPr>
          <p:cNvPr id="76" name="Picture 2" descr="Picture 2"/>
          <p:cNvPicPr>
            <a:picLocks noChangeAspect="1"/>
          </p:cNvPicPr>
          <p:nvPr/>
        </p:nvPicPr>
        <p:blipFill>
          <a:blip r:embed="rId2">
            <a:extLst/>
          </a:blip>
          <a:srcRect l="0" t="0" r="10702" b="10713"/>
          <a:stretch>
            <a:fillRect/>
          </a:stretch>
        </p:blipFill>
        <p:spPr>
          <a:xfrm>
            <a:off x="0" y="0"/>
            <a:ext cx="12191925" cy="6857959"/>
          </a:xfrm>
          <a:prstGeom prst="rect">
            <a:avLst/>
          </a:prstGeom>
          <a:ln w="12700">
            <a:miter lim="400000"/>
          </a:ln>
        </p:spPr>
      </p:pic>
      <p:pic>
        <p:nvPicPr>
          <p:cNvPr id="77" name="台灣醫美管理學會LOGO確認.png" descr="台灣醫美管理學會LOGO確認.png"/>
          <p:cNvPicPr>
            <a:picLocks noChangeAspect="1"/>
          </p:cNvPicPr>
          <p:nvPr/>
        </p:nvPicPr>
        <p:blipFill>
          <a:blip r:embed="rId3">
            <a:extLst/>
          </a:blip>
          <a:stretch>
            <a:fillRect/>
          </a:stretch>
        </p:blipFill>
        <p:spPr>
          <a:xfrm>
            <a:off x="8470520" y="6259952"/>
            <a:ext cx="3443796" cy="499425"/>
          </a:xfrm>
          <a:prstGeom prst="rect">
            <a:avLst/>
          </a:prstGeom>
          <a:ln w="12700">
            <a:miter lim="400000"/>
          </a:ln>
        </p:spPr>
      </p:pic>
      <p:sp>
        <p:nvSpPr>
          <p:cNvPr id="78" name="大標題文字"/>
          <p:cNvSpPr txBox="1"/>
          <p:nvPr>
            <p:ph type="title"/>
          </p:nvPr>
        </p:nvSpPr>
        <p:spPr>
          <a:prstGeom prst="rect">
            <a:avLst/>
          </a:prstGeom>
        </p:spPr>
        <p:txBody>
          <a:bodyPr/>
          <a:lstStyle/>
          <a:p>
            <a:pPr/>
            <a:r>
              <a:t>大標題文字</a:t>
            </a:r>
          </a:p>
        </p:txBody>
      </p:sp>
      <p:sp>
        <p:nvSpPr>
          <p:cNvPr id="79"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空白">
    <p:spTree>
      <p:nvGrpSpPr>
        <p:cNvPr id="1" name=""/>
        <p:cNvGrpSpPr/>
        <p:nvPr/>
      </p:nvGrpSpPr>
      <p:grpSpPr>
        <a:xfrm>
          <a:off x="0" y="0"/>
          <a:ext cx="0" cy="0"/>
          <a:chOff x="0" y="0"/>
          <a:chExt cx="0" cy="0"/>
        </a:xfrm>
      </p:grpSpPr>
      <p:pic>
        <p:nvPicPr>
          <p:cNvPr id="86" name="Picture 2" descr="Picture 2"/>
          <p:cNvPicPr>
            <a:picLocks noChangeAspect="1"/>
          </p:cNvPicPr>
          <p:nvPr/>
        </p:nvPicPr>
        <p:blipFill>
          <a:blip r:embed="rId2">
            <a:extLst/>
          </a:blip>
          <a:srcRect l="0" t="0" r="10702" b="10713"/>
          <a:stretch>
            <a:fillRect/>
          </a:stretch>
        </p:blipFill>
        <p:spPr>
          <a:xfrm>
            <a:off x="0" y="0"/>
            <a:ext cx="12191925" cy="6857959"/>
          </a:xfrm>
          <a:prstGeom prst="rect">
            <a:avLst/>
          </a:prstGeom>
          <a:ln w="12700">
            <a:miter lim="400000"/>
          </a:ln>
        </p:spPr>
      </p:pic>
      <p:pic>
        <p:nvPicPr>
          <p:cNvPr id="87" name="台灣醫美管理學會LOGO確認.png" descr="台灣醫美管理學會LOGO確認.png"/>
          <p:cNvPicPr>
            <a:picLocks noChangeAspect="1"/>
          </p:cNvPicPr>
          <p:nvPr/>
        </p:nvPicPr>
        <p:blipFill>
          <a:blip r:embed="rId3">
            <a:extLst/>
          </a:blip>
          <a:stretch>
            <a:fillRect/>
          </a:stretch>
        </p:blipFill>
        <p:spPr>
          <a:xfrm>
            <a:off x="8470520" y="6259952"/>
            <a:ext cx="3443796" cy="499425"/>
          </a:xfrm>
          <a:prstGeom prst="rect">
            <a:avLst/>
          </a:prstGeom>
          <a:ln w="12700">
            <a:miter lim="400000"/>
          </a:ln>
        </p:spPr>
      </p:pic>
      <p:sp>
        <p:nvSpPr>
          <p:cNvPr id="88"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含標題的內容">
    <p:spTree>
      <p:nvGrpSpPr>
        <p:cNvPr id="1" name=""/>
        <p:cNvGrpSpPr/>
        <p:nvPr/>
      </p:nvGrpSpPr>
      <p:grpSpPr>
        <a:xfrm>
          <a:off x="0" y="0"/>
          <a:ext cx="0" cy="0"/>
          <a:chOff x="0" y="0"/>
          <a:chExt cx="0" cy="0"/>
        </a:xfrm>
      </p:grpSpPr>
      <p:pic>
        <p:nvPicPr>
          <p:cNvPr id="95" name="Picture 2" descr="Picture 2"/>
          <p:cNvPicPr>
            <a:picLocks noChangeAspect="1"/>
          </p:cNvPicPr>
          <p:nvPr/>
        </p:nvPicPr>
        <p:blipFill>
          <a:blip r:embed="rId2">
            <a:extLst/>
          </a:blip>
          <a:srcRect l="0" t="0" r="10702" b="10713"/>
          <a:stretch>
            <a:fillRect/>
          </a:stretch>
        </p:blipFill>
        <p:spPr>
          <a:xfrm>
            <a:off x="0" y="0"/>
            <a:ext cx="12191925" cy="6857959"/>
          </a:xfrm>
          <a:prstGeom prst="rect">
            <a:avLst/>
          </a:prstGeom>
          <a:ln w="12700">
            <a:miter lim="400000"/>
          </a:ln>
        </p:spPr>
      </p:pic>
      <p:pic>
        <p:nvPicPr>
          <p:cNvPr id="96" name="台灣醫美管理學會LOGO確認.png" descr="台灣醫美管理學會LOGO確認.png"/>
          <p:cNvPicPr>
            <a:picLocks noChangeAspect="1"/>
          </p:cNvPicPr>
          <p:nvPr/>
        </p:nvPicPr>
        <p:blipFill>
          <a:blip r:embed="rId3">
            <a:extLst/>
          </a:blip>
          <a:stretch>
            <a:fillRect/>
          </a:stretch>
        </p:blipFill>
        <p:spPr>
          <a:xfrm>
            <a:off x="8470520" y="6259952"/>
            <a:ext cx="3443796" cy="499425"/>
          </a:xfrm>
          <a:prstGeom prst="rect">
            <a:avLst/>
          </a:prstGeom>
          <a:ln w="12700">
            <a:miter lim="400000"/>
          </a:ln>
        </p:spPr>
      </p:pic>
      <p:sp>
        <p:nvSpPr>
          <p:cNvPr id="97" name="大標題文字"/>
          <p:cNvSpPr txBox="1"/>
          <p:nvPr>
            <p:ph type="title"/>
          </p:nvPr>
        </p:nvSpPr>
        <p:spPr>
          <a:xfrm>
            <a:off x="839787" y="457200"/>
            <a:ext cx="3932240" cy="1600200"/>
          </a:xfrm>
          <a:prstGeom prst="rect">
            <a:avLst/>
          </a:prstGeom>
        </p:spPr>
        <p:txBody>
          <a:bodyPr anchor="b"/>
          <a:lstStyle>
            <a:lvl1pPr>
              <a:defRPr sz="3200"/>
            </a:lvl1pPr>
          </a:lstStyle>
          <a:p>
            <a:pPr/>
            <a:r>
              <a:t>大標題文字</a:t>
            </a:r>
          </a:p>
        </p:txBody>
      </p:sp>
      <p:sp>
        <p:nvSpPr>
          <p:cNvPr id="98" name="內文層級一…"/>
          <p:cNvSpPr txBox="1"/>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內文層級一</a:t>
            </a:r>
          </a:p>
          <a:p>
            <a:pPr lvl="1"/>
            <a:r>
              <a:t>內文層級二</a:t>
            </a:r>
          </a:p>
          <a:p>
            <a:pPr lvl="2"/>
            <a:r>
              <a:t>內文層級三</a:t>
            </a:r>
          </a:p>
          <a:p>
            <a:pPr lvl="3"/>
            <a:r>
              <a:t>內文層級四</a:t>
            </a:r>
          </a:p>
          <a:p>
            <a:pPr lvl="4"/>
            <a:r>
              <a:t>內文層級五</a:t>
            </a:r>
          </a:p>
        </p:txBody>
      </p:sp>
      <p:sp>
        <p:nvSpPr>
          <p:cNvPr id="99" name="文字版面配置區 3"/>
          <p:cNvSpPr/>
          <p:nvPr>
            <p:ph type="body" sz="quarter" idx="13"/>
          </p:nvPr>
        </p:nvSpPr>
        <p:spPr>
          <a:xfrm>
            <a:off x="839786" y="2057400"/>
            <a:ext cx="3932241" cy="3811588"/>
          </a:xfrm>
          <a:prstGeom prst="rect">
            <a:avLst/>
          </a:prstGeom>
        </p:spPr>
        <p:txBody>
          <a:bodyPr/>
          <a:lstStyle/>
          <a:p>
            <a:pPr/>
          </a:p>
        </p:txBody>
      </p:sp>
      <p:sp>
        <p:nvSpPr>
          <p:cNvPr id="100"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1.png"/><Relationship Id="rId5" Type="http://schemas.openxmlformats.org/officeDocument/2006/relationships/slideLayout" Target="../slideLayouts/slideLayout1.xml"/><Relationship Id="rId6" Type="http://schemas.openxmlformats.org/officeDocument/2006/relationships/slideLayout" Target="../slideLayouts/slideLayout2.xml"/><Relationship Id="rId7" Type="http://schemas.openxmlformats.org/officeDocument/2006/relationships/slideLayout" Target="../slideLayouts/slideLayout3.xml"/><Relationship Id="rId8" Type="http://schemas.openxmlformats.org/officeDocument/2006/relationships/slideLayout" Target="../slideLayouts/slideLayout4.xml"/><Relationship Id="rId9" Type="http://schemas.openxmlformats.org/officeDocument/2006/relationships/slideLayout" Target="../slideLayouts/slideLayout5.xml"/><Relationship Id="rId10" Type="http://schemas.openxmlformats.org/officeDocument/2006/relationships/slideLayout" Target="../slideLayouts/slideLayout6.xml"/><Relationship Id="rId11" Type="http://schemas.openxmlformats.org/officeDocument/2006/relationships/slideLayout" Target="../slideLayouts/slideLayout7.xml"/><Relationship Id="rId12" Type="http://schemas.openxmlformats.org/officeDocument/2006/relationships/slideLayout" Target="../slideLayouts/slideLayout8.xml"/><Relationship Id="rId13" Type="http://schemas.openxmlformats.org/officeDocument/2006/relationships/slideLayout" Target="../slideLayouts/slideLayout9.xml"/><Relationship Id="rId14" Type="http://schemas.openxmlformats.org/officeDocument/2006/relationships/slideLayout" Target="../slideLayouts/slideLayout10.xml"/><Relationship Id="rId15" Type="http://schemas.openxmlformats.org/officeDocument/2006/relationships/slideLayout" Target="../slideLayouts/slideLayout11.xml"/><Relationship Id="rId16"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 name="Picture 2" descr="Picture 2"/>
          <p:cNvPicPr>
            <a:picLocks noChangeAspect="1"/>
          </p:cNvPicPr>
          <p:nvPr/>
        </p:nvPicPr>
        <p:blipFill>
          <a:blip r:embed="rId3">
            <a:extLst/>
          </a:blip>
          <a:srcRect l="0" t="0" r="10702" b="10713"/>
          <a:stretch>
            <a:fillRect/>
          </a:stretch>
        </p:blipFill>
        <p:spPr>
          <a:xfrm>
            <a:off x="0" y="0"/>
            <a:ext cx="12191925" cy="6857959"/>
          </a:xfrm>
          <a:prstGeom prst="rect">
            <a:avLst/>
          </a:prstGeom>
          <a:ln w="12700">
            <a:miter lim="400000"/>
          </a:ln>
        </p:spPr>
      </p:pic>
      <p:pic>
        <p:nvPicPr>
          <p:cNvPr id="3" name="台灣醫美管理學會LOGO確認.png" descr="台灣醫美管理學會LOGO確認.png"/>
          <p:cNvPicPr>
            <a:picLocks noChangeAspect="1"/>
          </p:cNvPicPr>
          <p:nvPr/>
        </p:nvPicPr>
        <p:blipFill>
          <a:blip r:embed="rId4">
            <a:extLst/>
          </a:blip>
          <a:stretch>
            <a:fillRect/>
          </a:stretch>
        </p:blipFill>
        <p:spPr>
          <a:xfrm>
            <a:off x="8470520" y="6259952"/>
            <a:ext cx="3443796" cy="499425"/>
          </a:xfrm>
          <a:prstGeom prst="rect">
            <a:avLst/>
          </a:prstGeom>
          <a:ln w="12700">
            <a:miter lim="400000"/>
          </a:ln>
        </p:spPr>
      </p:pic>
      <p:sp>
        <p:nvSpPr>
          <p:cNvPr id="4" name="大標題文字"/>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大標題文字</a:t>
            </a:r>
          </a:p>
        </p:txBody>
      </p:sp>
      <p:sp>
        <p:nvSpPr>
          <p:cNvPr id="5" name="內文層級一…"/>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內文層級一</a:t>
            </a:r>
          </a:p>
          <a:p>
            <a:pPr lvl="1"/>
            <a:r>
              <a:t>內文層級二</a:t>
            </a:r>
          </a:p>
          <a:p>
            <a:pPr lvl="2"/>
            <a:r>
              <a:t>內文層級三</a:t>
            </a:r>
          </a:p>
          <a:p>
            <a:pPr lvl="3"/>
            <a:r>
              <a:t>內文層級四</a:t>
            </a:r>
          </a:p>
          <a:p>
            <a:pPr lvl="4"/>
            <a:r>
              <a:t>內文層級五</a:t>
            </a:r>
          </a:p>
        </p:txBody>
      </p:sp>
      <p:sp>
        <p:nvSpPr>
          <p:cNvPr id="6" name="幻燈片編號"/>
          <p:cNvSpPr txBox="1"/>
          <p:nvPr>
            <p:ph type="sldNum" sz="quarter" idx="2"/>
          </p:nvPr>
        </p:nvSpPr>
        <p:spPr>
          <a:xfrm>
            <a:off x="11089821" y="6404293"/>
            <a:ext cx="263980" cy="269239"/>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png"/><Relationship Id="rId3" Type="http://schemas.openxmlformats.org/officeDocument/2006/relationships/image" Target="../media/image9.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jpeg"/><Relationship Id="rId3" Type="http://schemas.openxmlformats.org/officeDocument/2006/relationships/image" Target="../media/image13.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4.jpeg"/><Relationship Id="rId6" Type="http://schemas.openxmlformats.org/officeDocument/2006/relationships/image" Target="../media/image15.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png"/><Relationship Id="rId3" Type="http://schemas.openxmlformats.org/officeDocument/2006/relationships/image" Target="../media/image1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jpeg"/><Relationship Id="rId3" Type="http://schemas.openxmlformats.org/officeDocument/2006/relationships/image" Target="../media/image14.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4.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jpeg"/><Relationship Id="rId3" Type="http://schemas.openxmlformats.org/officeDocument/2006/relationships/image" Target="../media/image19.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png"/><Relationship Id="rId3" Type="http://schemas.openxmlformats.org/officeDocument/2006/relationships/image" Target="../media/image19.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0.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0.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22.png"/><Relationship Id="rId4" Type="http://schemas.openxmlformats.org/officeDocument/2006/relationships/image" Target="../media/image23.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5.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image" Target="../media/image31.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2.jpeg"/><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15.jpeg"/><Relationship Id="rId6" Type="http://schemas.openxmlformats.org/officeDocument/2006/relationships/image" Target="../media/image25.jpeg"/><Relationship Id="rId7" Type="http://schemas.openxmlformats.org/officeDocument/2006/relationships/image" Target="../media/image26.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png"/><Relationship Id="rId3" Type="http://schemas.openxmlformats.org/officeDocument/2006/relationships/image" Target="../media/image7.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jpeg"/><Relationship Id="rId3" Type="http://schemas.openxmlformats.org/officeDocument/2006/relationships/image" Target="../media/image11.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圖片 4" descr="圖片 4"/>
          <p:cNvPicPr>
            <a:picLocks noChangeAspect="1"/>
          </p:cNvPicPr>
          <p:nvPr/>
        </p:nvPicPr>
        <p:blipFill>
          <a:blip r:embed="rId2">
            <a:extLst/>
          </a:blip>
          <a:srcRect l="0" t="51128" r="0" b="0"/>
          <a:stretch>
            <a:fillRect/>
          </a:stretch>
        </p:blipFill>
        <p:spPr>
          <a:xfrm>
            <a:off x="1741437" y="3874409"/>
            <a:ext cx="9052463" cy="2313781"/>
          </a:xfrm>
          <a:prstGeom prst="rect">
            <a:avLst/>
          </a:prstGeom>
          <a:ln w="12700">
            <a:miter lim="400000"/>
          </a:ln>
        </p:spPr>
      </p:pic>
      <p:sp>
        <p:nvSpPr>
          <p:cNvPr id="144" name="CustomShape 1"/>
          <p:cNvSpPr txBox="1"/>
          <p:nvPr/>
        </p:nvSpPr>
        <p:spPr>
          <a:xfrm>
            <a:off x="589257" y="249302"/>
            <a:ext cx="11013486" cy="3023689"/>
          </a:xfrm>
          <a:prstGeom prst="rect">
            <a:avLst/>
          </a:prstGeom>
          <a:ln w="12700">
            <a:miter lim="400000"/>
          </a:ln>
          <a:extLst>
            <a:ext uri="{C572A759-6A51-4108-AA02-DFA0A04FC94B}">
              <ma14:wrappingTextBoxFlag xmlns:ma14="http://schemas.microsoft.com/office/mac/drawingml/2011/main" val="1"/>
            </a:ext>
          </a:extLst>
        </p:spPr>
        <p:txBody>
          <a:bodyPr lIns="44994" tIns="44994" rIns="44994" bIns="44994">
            <a:spAutoFit/>
          </a:bodyPr>
          <a:lstStyle/>
          <a:p>
            <a:pPr algn="ctr">
              <a:defRPr spc="-1" sz="13800">
                <a:latin typeface="標楷體"/>
                <a:ea typeface="標楷體"/>
                <a:cs typeface="標楷體"/>
                <a:sym typeface="標楷體"/>
              </a:defRPr>
            </a:pPr>
            <a:r>
              <a:t>未來已到來</a:t>
            </a:r>
          </a:p>
          <a:p>
            <a:pPr algn="ctr">
              <a:defRPr spc="-1" sz="7100">
                <a:latin typeface="標楷體"/>
                <a:ea typeface="標楷體"/>
                <a:cs typeface="標楷體"/>
                <a:sym typeface="標楷體"/>
              </a:defRPr>
            </a:pPr>
            <a:r>
              <a:t>再生醫學概論</a:t>
            </a:r>
          </a:p>
          <a:p>
            <a:pPr algn="ctr">
              <a:defRPr spc="-1" sz="800">
                <a:latin typeface="標楷體"/>
                <a:ea typeface="標楷體"/>
                <a:cs typeface="標楷體"/>
                <a:sym typeface="標楷體"/>
              </a:defRPr>
            </a:pPr>
          </a:p>
        </p:txBody>
      </p:sp>
      <p:pic>
        <p:nvPicPr>
          <p:cNvPr id="145" name="圖片 6" descr="圖片 6"/>
          <p:cNvPicPr>
            <a:picLocks noChangeAspect="1"/>
          </p:cNvPicPr>
          <p:nvPr/>
        </p:nvPicPr>
        <p:blipFill>
          <a:blip r:embed="rId3">
            <a:extLst/>
          </a:blip>
          <a:stretch>
            <a:fillRect/>
          </a:stretch>
        </p:blipFill>
        <p:spPr>
          <a:xfrm>
            <a:off x="10271051" y="2062714"/>
            <a:ext cx="1689346" cy="2352196"/>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CustomShape 1"/>
          <p:cNvSpPr txBox="1"/>
          <p:nvPr>
            <p:ph type="sldNum" sz="quarter" idx="4294967295"/>
          </p:nvPr>
        </p:nvSpPr>
        <p:spPr>
          <a:xfrm>
            <a:off x="6747384" y="6108272"/>
            <a:ext cx="207990" cy="230088"/>
          </a:xfrm>
          <a:prstGeom prst="rect">
            <a:avLst/>
          </a:prstGeom>
          <a:extLst>
            <a:ext uri="{C572A759-6A51-4108-AA02-DFA0A04FC94B}">
              <ma14:wrappingTextBoxFlag xmlns:ma14="http://schemas.microsoft.com/office/mac/drawingml/2011/main" val="1"/>
            </a:ext>
          </a:extLst>
        </p:spPr>
        <p:txBody>
          <a:bodyPr lIns="46794" tIns="46794" rIns="46794" bIns="46794">
            <a:normAutofit fontScale="100000" lnSpcReduction="0"/>
          </a:bodyPr>
          <a:lstStyle>
            <a:lvl1pPr>
              <a:lnSpc>
                <a:spcPct val="90000"/>
              </a:lnSpc>
              <a:defRPr spc="-100" sz="900">
                <a:solidFill>
                  <a:srgbClr val="90C226"/>
                </a:solidFill>
                <a:latin typeface="Franklin Gothic Book"/>
                <a:ea typeface="Franklin Gothic Book"/>
                <a:cs typeface="Franklin Gothic Book"/>
                <a:sym typeface="Franklin Gothic Book"/>
              </a:defRPr>
            </a:lvl1pPr>
          </a:lstStyle>
          <a:p>
            <a:pPr/>
            <a:fld id="{86CB4B4D-7CA3-9044-876B-883B54F8677D}" type="slidenum"/>
          </a:p>
        </p:txBody>
      </p:sp>
      <p:sp>
        <p:nvSpPr>
          <p:cNvPr id="198" name="CustomShape 2"/>
          <p:cNvSpPr txBox="1"/>
          <p:nvPr/>
        </p:nvSpPr>
        <p:spPr>
          <a:xfrm>
            <a:off x="523131" y="948142"/>
            <a:ext cx="5319029" cy="423789"/>
          </a:xfrm>
          <a:prstGeom prst="rect">
            <a:avLst/>
          </a:prstGeom>
          <a:ln w="12700">
            <a:miter lim="400000"/>
          </a:ln>
          <a:extLst>
            <a:ext uri="{C572A759-6A51-4108-AA02-DFA0A04FC94B}">
              <ma14:wrappingTextBoxFlag xmlns:ma14="http://schemas.microsoft.com/office/mac/drawingml/2011/main" val="1"/>
            </a:ext>
          </a:extLst>
        </p:spPr>
        <p:txBody>
          <a:bodyPr lIns="46794" tIns="46794" rIns="46794" bIns="46794">
            <a:spAutoFit/>
          </a:bodyPr>
          <a:lstStyle>
            <a:lvl1pPr>
              <a:defRPr spc="-1" sz="2500">
                <a:latin typeface="標楷體"/>
                <a:ea typeface="標楷體"/>
                <a:cs typeface="標楷體"/>
                <a:sym typeface="標楷體"/>
              </a:defRPr>
            </a:lvl1pPr>
          </a:lstStyle>
          <a:p>
            <a:pPr/>
            <a:r>
              <a:t>1998,詹姆士．湯姆生，胚胎幹細胞 </a:t>
            </a:r>
          </a:p>
        </p:txBody>
      </p:sp>
      <p:pic>
        <p:nvPicPr>
          <p:cNvPr id="199" name="圖片 4" descr="圖片 4"/>
          <p:cNvPicPr>
            <a:picLocks noChangeAspect="1"/>
          </p:cNvPicPr>
          <p:nvPr/>
        </p:nvPicPr>
        <p:blipFill>
          <a:blip r:embed="rId2">
            <a:extLst/>
          </a:blip>
          <a:srcRect l="5100" t="0" r="0" b="0"/>
          <a:stretch>
            <a:fillRect/>
          </a:stretch>
        </p:blipFill>
        <p:spPr>
          <a:xfrm>
            <a:off x="5858596" y="1323993"/>
            <a:ext cx="6104088" cy="4513815"/>
          </a:xfrm>
          <a:prstGeom prst="rect">
            <a:avLst/>
          </a:prstGeom>
          <a:ln w="12700">
            <a:miter lim="400000"/>
          </a:ln>
        </p:spPr>
      </p:pic>
      <p:sp>
        <p:nvSpPr>
          <p:cNvPr id="200" name="CustomShape 3"/>
          <p:cNvSpPr txBox="1"/>
          <p:nvPr/>
        </p:nvSpPr>
        <p:spPr>
          <a:xfrm>
            <a:off x="7138589" y="1288719"/>
            <a:ext cx="1428296" cy="931789"/>
          </a:xfrm>
          <a:prstGeom prst="rect">
            <a:avLst/>
          </a:prstGeom>
          <a:ln w="12700">
            <a:miter lim="400000"/>
          </a:ln>
          <a:extLst>
            <a:ext uri="{C572A759-6A51-4108-AA02-DFA0A04FC94B}">
              <ma14:wrappingTextBoxFlag xmlns:ma14="http://schemas.microsoft.com/office/mac/drawingml/2011/main" val="1"/>
            </a:ext>
          </a:extLst>
        </p:spPr>
        <p:txBody>
          <a:bodyPr lIns="46794" tIns="46794" rIns="46794" bIns="46794">
            <a:spAutoFit/>
          </a:bodyPr>
          <a:lstStyle>
            <a:lvl1pPr>
              <a:defRPr spc="-1" sz="2400">
                <a:solidFill>
                  <a:srgbClr val="C00000"/>
                </a:solidFill>
                <a:latin typeface="新細明體"/>
                <a:ea typeface="新細明體"/>
                <a:cs typeface="新細明體"/>
                <a:sym typeface="新細明體"/>
              </a:defRPr>
            </a:lvl1pPr>
          </a:lstStyle>
          <a:p>
            <a:pPr/>
            <a:r>
              <a:t>體外授精卵</a:t>
            </a:r>
          </a:p>
        </p:txBody>
      </p:sp>
      <p:sp>
        <p:nvSpPr>
          <p:cNvPr id="201" name="CustomShape 4"/>
          <p:cNvSpPr txBox="1"/>
          <p:nvPr/>
        </p:nvSpPr>
        <p:spPr>
          <a:xfrm>
            <a:off x="2939735" y="153064"/>
            <a:ext cx="6345978" cy="661489"/>
          </a:xfrm>
          <a:prstGeom prst="rect">
            <a:avLst/>
          </a:prstGeom>
          <a:ln w="12700">
            <a:miter lim="400000"/>
          </a:ln>
          <a:extLst>
            <a:ext uri="{C572A759-6A51-4108-AA02-DFA0A04FC94B}">
              <ma14:wrappingTextBoxFlag xmlns:ma14="http://schemas.microsoft.com/office/mac/drawingml/2011/main" val="1"/>
            </a:ext>
          </a:extLst>
        </p:spPr>
        <p:txBody>
          <a:bodyPr lIns="44994" tIns="44994" rIns="44994" bIns="44994">
            <a:spAutoFit/>
          </a:bodyPr>
          <a:lstStyle>
            <a:lvl1pPr algn="ctr">
              <a:defRPr spc="-1" sz="4400">
                <a:latin typeface="標楷體"/>
                <a:ea typeface="標楷體"/>
                <a:cs typeface="標楷體"/>
                <a:sym typeface="標楷體"/>
              </a:defRPr>
            </a:lvl1pPr>
          </a:lstStyle>
          <a:p>
            <a:pPr/>
            <a:r>
              <a:t>胚胎幹細胞</a:t>
            </a:r>
          </a:p>
        </p:txBody>
      </p:sp>
      <p:sp>
        <p:nvSpPr>
          <p:cNvPr id="202" name="CustomShape 5"/>
          <p:cNvSpPr txBox="1"/>
          <p:nvPr/>
        </p:nvSpPr>
        <p:spPr>
          <a:xfrm>
            <a:off x="263983" y="1462455"/>
            <a:ext cx="5413699" cy="3115756"/>
          </a:xfrm>
          <a:prstGeom prst="rect">
            <a:avLst/>
          </a:prstGeom>
          <a:ln w="12700">
            <a:miter lim="400000"/>
          </a:ln>
          <a:extLst>
            <a:ext uri="{C572A759-6A51-4108-AA02-DFA0A04FC94B}">
              <ma14:wrappingTextBoxFlag xmlns:ma14="http://schemas.microsoft.com/office/mac/drawingml/2011/main" val="1"/>
            </a:ext>
          </a:extLst>
        </p:spPr>
        <p:txBody>
          <a:bodyPr lIns="44994" tIns="44994" rIns="44994" bIns="44994">
            <a:normAutofit fontScale="100000" lnSpcReduction="0"/>
          </a:bodyPr>
          <a:lstStyle/>
          <a:p>
            <a:pPr marL="431957" indent="-322168">
              <a:spcBef>
                <a:spcPts val="900"/>
              </a:spcBef>
              <a:buClr>
                <a:srgbClr val="000000"/>
              </a:buClr>
              <a:buSzPct val="45000"/>
              <a:buChar char="●"/>
              <a:defRPr spc="-100" sz="2600">
                <a:latin typeface="標楷體"/>
                <a:ea typeface="標楷體"/>
                <a:cs typeface="標楷體"/>
                <a:sym typeface="標楷體"/>
              </a:defRPr>
            </a:pPr>
            <a:r>
              <a:t>在胚胎發育早期的囊胚中，可發育為不同的細胞，是所有細胞最</a:t>
            </a:r>
            <a:r>
              <a:rPr>
                <a:solidFill>
                  <a:srgbClr val="FF0000"/>
                </a:solidFill>
              </a:rPr>
              <a:t>初期的形態。</a:t>
            </a:r>
            <a:endParaRPr spc="-1">
              <a:latin typeface="Arial"/>
              <a:ea typeface="Arial"/>
              <a:cs typeface="Arial"/>
              <a:sym typeface="Arial"/>
            </a:endParaRPr>
          </a:p>
          <a:p>
            <a:pPr marL="431957" indent="-322168">
              <a:spcBef>
                <a:spcPts val="900"/>
              </a:spcBef>
              <a:buClr>
                <a:srgbClr val="000000"/>
              </a:buClr>
              <a:buSzPct val="45000"/>
              <a:buChar char="●"/>
              <a:defRPr spc="-100" sz="2600">
                <a:solidFill>
                  <a:srgbClr val="FF0000"/>
                </a:solidFill>
                <a:latin typeface="標楷體"/>
                <a:ea typeface="標楷體"/>
                <a:cs typeface="標楷體"/>
                <a:sym typeface="標楷體"/>
              </a:defRPr>
            </a:pPr>
            <a:r>
              <a:t>它具有發育的全能性，能分化出成體動物的所有組織和器官，包括生殖細胞。</a:t>
            </a:r>
          </a:p>
        </p:txBody>
      </p:sp>
      <p:pic>
        <p:nvPicPr>
          <p:cNvPr id="203" name="圖片 1" descr="圖片 1"/>
          <p:cNvPicPr>
            <a:picLocks noChangeAspect="1"/>
          </p:cNvPicPr>
          <p:nvPr/>
        </p:nvPicPr>
        <p:blipFill>
          <a:blip r:embed="rId3">
            <a:extLst/>
          </a:blip>
          <a:stretch>
            <a:fillRect/>
          </a:stretch>
        </p:blipFill>
        <p:spPr>
          <a:xfrm>
            <a:off x="1751171" y="4149671"/>
            <a:ext cx="2752571" cy="2403124"/>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CustomShape 1"/>
          <p:cNvSpPr txBox="1"/>
          <p:nvPr/>
        </p:nvSpPr>
        <p:spPr>
          <a:xfrm>
            <a:off x="726024" y="1557243"/>
            <a:ext cx="10206195" cy="3644679"/>
          </a:xfrm>
          <a:prstGeom prst="rect">
            <a:avLst/>
          </a:prstGeom>
          <a:ln w="12700">
            <a:miter lim="400000"/>
          </a:ln>
          <a:extLst>
            <a:ext uri="{C572A759-6A51-4108-AA02-DFA0A04FC94B}">
              <ma14:wrappingTextBoxFlag xmlns:ma14="http://schemas.microsoft.com/office/mac/drawingml/2011/main" val="1"/>
            </a:ext>
          </a:extLst>
        </p:spPr>
        <p:txBody>
          <a:bodyPr lIns="44994" tIns="44994" rIns="44994" bIns="44994">
            <a:normAutofit fontScale="100000" lnSpcReduction="0"/>
          </a:bodyPr>
          <a:lstStyle/>
          <a:p>
            <a:pPr marL="431957" indent="-322168">
              <a:spcBef>
                <a:spcPts val="900"/>
              </a:spcBef>
              <a:buClr>
                <a:srgbClr val="000000"/>
              </a:buClr>
              <a:buSzPct val="45000"/>
              <a:buChar char="●"/>
              <a:defRPr spc="-100" sz="2200">
                <a:latin typeface="標楷體"/>
                <a:ea typeface="標楷體"/>
                <a:cs typeface="標楷體"/>
                <a:sym typeface="標楷體"/>
              </a:defRPr>
            </a:pPr>
            <a:r>
              <a:t>二○○○年八月,美國明尼蘇達州醫院的產房裏,一名平凡卻引起世界關注的小男嬰出生了。小亞當(Adam Nash)是爸爸媽媽為了救他那患有罕見基因性疾病的姐姐而</a:t>
            </a:r>
            <a:r>
              <a:rPr>
                <a:solidFill>
                  <a:srgbClr val="FF0000"/>
                </a:solidFill>
              </a:rPr>
              <a:t>精心製造的試管嬰兒,也是醫生以篩選得到所需的基因排列,而培育出的健康胚胎。</a:t>
            </a:r>
            <a:endParaRPr spc="-1" sz="2400">
              <a:latin typeface="Arial"/>
              <a:ea typeface="Arial"/>
              <a:cs typeface="Arial"/>
              <a:sym typeface="Arial"/>
            </a:endParaRPr>
          </a:p>
          <a:p>
            <a:pPr>
              <a:spcBef>
                <a:spcPts val="900"/>
              </a:spcBef>
              <a:defRPr spc="-1" sz="2400">
                <a:latin typeface="Arial"/>
                <a:ea typeface="Arial"/>
                <a:cs typeface="Arial"/>
                <a:sym typeface="Arial"/>
              </a:defRPr>
            </a:pPr>
          </a:p>
          <a:p>
            <a:pPr marL="215977" indent="-214179">
              <a:buClr>
                <a:srgbClr val="000000"/>
              </a:buClr>
              <a:buSzPct val="45000"/>
              <a:buChar char="●"/>
              <a:defRPr spc="-100" sz="2200">
                <a:solidFill>
                  <a:srgbClr val="FF0000"/>
                </a:solidFill>
                <a:latin typeface="標楷體"/>
                <a:ea typeface="標楷體"/>
                <a:cs typeface="標楷體"/>
                <a:sym typeface="標楷體"/>
              </a:defRPr>
            </a:pPr>
            <a:r>
              <a:t>這個歷經數次失敗、淘汰了不少「不夠完美」的胚胎而最終成功「</a:t>
            </a:r>
            <a:r>
              <a:rPr sz="2900"/>
              <a:t>特別設計出來的孩子</a:t>
            </a:r>
            <a:r>
              <a:t>」,提供了</a:t>
            </a:r>
            <a:r>
              <a:rPr>
                <a:solidFill>
                  <a:srgbClr val="C00000"/>
                </a:solidFill>
              </a:rPr>
              <a:t>寶貴的臍帶血和相配的骨髓給姐姐,及時救了姐姐一命。正當全家為兩個新生命的來臨而雀躍萬分時,許多人卻提出</a:t>
            </a:r>
            <a:r>
              <a:t>「為了救一個孩子的生命而把另一個生命帶到人世來是否符合道德規範」?</a:t>
            </a:r>
          </a:p>
        </p:txBody>
      </p:sp>
      <p:sp>
        <p:nvSpPr>
          <p:cNvPr id="206" name="CustomShape 2"/>
          <p:cNvSpPr txBox="1"/>
          <p:nvPr/>
        </p:nvSpPr>
        <p:spPr>
          <a:xfrm>
            <a:off x="2771277" y="333762"/>
            <a:ext cx="6345618" cy="661489"/>
          </a:xfrm>
          <a:prstGeom prst="rect">
            <a:avLst/>
          </a:prstGeom>
          <a:ln w="12700">
            <a:miter lim="400000"/>
          </a:ln>
          <a:extLst>
            <a:ext uri="{C572A759-6A51-4108-AA02-DFA0A04FC94B}">
              <ma14:wrappingTextBoxFlag xmlns:ma14="http://schemas.microsoft.com/office/mac/drawingml/2011/main" val="1"/>
            </a:ext>
          </a:extLst>
        </p:spPr>
        <p:txBody>
          <a:bodyPr lIns="44994" tIns="44994" rIns="44994" bIns="44994">
            <a:spAutoFit/>
          </a:bodyPr>
          <a:lstStyle>
            <a:lvl1pPr marL="215977" indent="-214179" algn="ctr">
              <a:buClr>
                <a:srgbClr val="000000"/>
              </a:buClr>
              <a:buSzPct val="45000"/>
              <a:buChar char="●"/>
              <a:defRPr spc="-1" sz="4400">
                <a:latin typeface="標楷體"/>
                <a:ea typeface="標楷體"/>
                <a:cs typeface="標楷體"/>
                <a:sym typeface="標楷體"/>
              </a:defRPr>
            </a:lvl1pPr>
          </a:lstStyle>
          <a:p>
            <a:pPr/>
            <a:r>
              <a:t>倫理爭議</a:t>
            </a:r>
          </a:p>
        </p:txBody>
      </p:sp>
      <p:sp>
        <p:nvSpPr>
          <p:cNvPr id="207" name="CustomShape 3"/>
          <p:cNvSpPr txBox="1"/>
          <p:nvPr/>
        </p:nvSpPr>
        <p:spPr>
          <a:xfrm>
            <a:off x="755542" y="5114301"/>
            <a:ext cx="7845898" cy="411089"/>
          </a:xfrm>
          <a:prstGeom prst="rect">
            <a:avLst/>
          </a:prstGeom>
          <a:ln w="12700">
            <a:miter lim="400000"/>
          </a:ln>
          <a:extLst>
            <a:ext uri="{C572A759-6A51-4108-AA02-DFA0A04FC94B}">
              <ma14:wrappingTextBoxFlag xmlns:ma14="http://schemas.microsoft.com/office/mac/drawingml/2011/main" val="1"/>
            </a:ext>
          </a:extLst>
        </p:spPr>
        <p:txBody>
          <a:bodyPr lIns="46794" tIns="46794" rIns="46794" bIns="46794">
            <a:spAutoFit/>
          </a:bodyPr>
          <a:lstStyle>
            <a:lvl1pPr>
              <a:defRPr spc="-1" sz="2400">
                <a:solidFill>
                  <a:srgbClr val="FF0000"/>
                </a:solidFill>
                <a:latin typeface="標楷體"/>
                <a:ea typeface="標楷體"/>
                <a:cs typeface="標楷體"/>
                <a:sym typeface="標楷體"/>
              </a:defRPr>
            </a:lvl1pPr>
          </a:lstStyle>
          <a:p>
            <a:pPr/>
            <a:r>
              <a:t>                                     </a:t>
            </a:r>
          </a:p>
        </p:txBody>
      </p:sp>
      <p:sp>
        <p:nvSpPr>
          <p:cNvPr id="208" name="矩形 1"/>
          <p:cNvSpPr txBox="1"/>
          <p:nvPr/>
        </p:nvSpPr>
        <p:spPr>
          <a:xfrm>
            <a:off x="1030949" y="5379699"/>
            <a:ext cx="5589523" cy="789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1" sz="5400">
                <a:solidFill>
                  <a:srgbClr val="FF0000"/>
                </a:solidFill>
                <a:latin typeface="標楷體"/>
                <a:ea typeface="標楷體"/>
                <a:cs typeface="標楷體"/>
                <a:sym typeface="標楷體"/>
              </a:defRPr>
            </a:lvl1pPr>
          </a:lstStyle>
          <a:p>
            <a:pPr/>
            <a:r>
              <a:t>胚胎幹細胞別亂打</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CustomShape 1"/>
          <p:cNvSpPr txBox="1"/>
          <p:nvPr/>
        </p:nvSpPr>
        <p:spPr>
          <a:xfrm>
            <a:off x="1015426" y="293087"/>
            <a:ext cx="10342896" cy="1296489"/>
          </a:xfrm>
          <a:prstGeom prst="rect">
            <a:avLst/>
          </a:prstGeom>
          <a:ln w="12700">
            <a:miter lim="400000"/>
          </a:ln>
          <a:extLst>
            <a:ext uri="{C572A759-6A51-4108-AA02-DFA0A04FC94B}">
              <ma14:wrappingTextBoxFlag xmlns:ma14="http://schemas.microsoft.com/office/mac/drawingml/2011/main" val="1"/>
            </a:ext>
          </a:extLst>
        </p:spPr>
        <p:txBody>
          <a:bodyPr lIns="44994" tIns="44994" rIns="44994" bIns="44994">
            <a:spAutoFit/>
          </a:bodyPr>
          <a:lstStyle/>
          <a:p>
            <a:pPr algn="ctr">
              <a:defRPr spc="-1" sz="4400">
                <a:latin typeface="標楷體"/>
                <a:ea typeface="標楷體"/>
                <a:cs typeface="標楷體"/>
                <a:sym typeface="標楷體"/>
              </a:defRPr>
            </a:pPr>
            <a:r>
              <a:t>成體幹細胞</a:t>
            </a:r>
            <a:endParaRPr>
              <a:latin typeface="Arial"/>
              <a:ea typeface="Arial"/>
              <a:cs typeface="Arial"/>
              <a:sym typeface="Arial"/>
            </a:endParaRPr>
          </a:p>
          <a:p>
            <a:pPr algn="ctr">
              <a:defRPr spc="-1" sz="1600">
                <a:latin typeface="標楷體"/>
                <a:ea typeface="標楷體"/>
                <a:cs typeface="標楷體"/>
                <a:sym typeface="標楷體"/>
              </a:defRPr>
            </a:pPr>
            <a:r>
              <a:t> </a:t>
            </a:r>
            <a:endParaRPr>
              <a:latin typeface="Arial"/>
              <a:ea typeface="Arial"/>
              <a:cs typeface="Arial"/>
              <a:sym typeface="Arial"/>
            </a:endParaRPr>
          </a:p>
          <a:p>
            <a:pPr algn="ctr">
              <a:defRPr spc="-1" sz="3200">
                <a:latin typeface="標楷體"/>
                <a:ea typeface="標楷體"/>
                <a:cs typeface="標楷體"/>
                <a:sym typeface="標楷體"/>
              </a:defRPr>
            </a:pPr>
            <a:r>
              <a:t>存在成人器官中，沒有倫理宗教問題，成為發展主軸</a:t>
            </a:r>
          </a:p>
        </p:txBody>
      </p:sp>
      <p:sp>
        <p:nvSpPr>
          <p:cNvPr id="211" name="CustomShape 2"/>
          <p:cNvSpPr txBox="1"/>
          <p:nvPr/>
        </p:nvSpPr>
        <p:spPr>
          <a:xfrm>
            <a:off x="1188924" y="2565472"/>
            <a:ext cx="9603552" cy="2735189"/>
          </a:xfrm>
          <a:prstGeom prst="rect">
            <a:avLst/>
          </a:prstGeom>
          <a:ln w="12700">
            <a:miter lim="400000"/>
          </a:ln>
          <a:extLst>
            <a:ext uri="{C572A759-6A51-4108-AA02-DFA0A04FC94B}">
              <ma14:wrappingTextBoxFlag xmlns:ma14="http://schemas.microsoft.com/office/mac/drawingml/2011/main" val="1"/>
            </a:ext>
          </a:extLst>
        </p:spPr>
        <p:txBody>
          <a:bodyPr lIns="46794" tIns="46794" rIns="46794" bIns="46794">
            <a:spAutoFit/>
          </a:bodyPr>
          <a:lstStyle/>
          <a:p>
            <a:pPr marL="215977" indent="-215258">
              <a:buClr>
                <a:srgbClr val="000000"/>
              </a:buClr>
              <a:buSzPct val="100000"/>
              <a:buChar char="●"/>
              <a:defRPr spc="-1" sz="2600">
                <a:latin typeface="標楷體"/>
                <a:ea typeface="標楷體"/>
                <a:cs typeface="標楷體"/>
                <a:sym typeface="標楷體"/>
              </a:defRPr>
            </a:pPr>
            <a:r>
              <a:t> 造血幹細胞：骨髓，嬰兒臍帶血，週邊血，胎兒造血組織</a:t>
            </a:r>
            <a:endParaRPr>
              <a:latin typeface="Arial"/>
              <a:ea typeface="Arial"/>
              <a:cs typeface="Arial"/>
              <a:sym typeface="Arial"/>
            </a:endParaRPr>
          </a:p>
          <a:p>
            <a:pPr marL="215977" indent="-215258">
              <a:buClr>
                <a:srgbClr val="000000"/>
              </a:buClr>
              <a:buSzPct val="100000"/>
              <a:buChar char="●"/>
              <a:defRPr spc="-1" sz="2600">
                <a:latin typeface="標楷體"/>
                <a:ea typeface="標楷體"/>
                <a:cs typeface="標楷體"/>
                <a:sym typeface="標楷體"/>
              </a:defRPr>
            </a:pPr>
            <a:r>
              <a:t> 間葉幹細胞：骨髓</a:t>
            </a:r>
            <a:endParaRPr>
              <a:latin typeface="Arial"/>
              <a:ea typeface="Arial"/>
              <a:cs typeface="Arial"/>
              <a:sym typeface="Arial"/>
            </a:endParaRPr>
          </a:p>
          <a:p>
            <a:pPr marL="215977" indent="-215258">
              <a:buClr>
                <a:srgbClr val="000000"/>
              </a:buClr>
              <a:buSzPct val="100000"/>
              <a:buChar char="●"/>
              <a:defRPr spc="-1" sz="2600">
                <a:latin typeface="標楷體"/>
                <a:ea typeface="標楷體"/>
                <a:cs typeface="標楷體"/>
                <a:sym typeface="標楷體"/>
              </a:defRPr>
            </a:pPr>
            <a:r>
              <a:t> 神經幹細胞：下視丘，海馬體，嗅球上皮層</a:t>
            </a:r>
            <a:endParaRPr>
              <a:latin typeface="Arial"/>
              <a:ea typeface="Arial"/>
              <a:cs typeface="Arial"/>
              <a:sym typeface="Arial"/>
            </a:endParaRPr>
          </a:p>
          <a:p>
            <a:pPr marL="215977" indent="-215258">
              <a:buClr>
                <a:srgbClr val="000000"/>
              </a:buClr>
              <a:buSzPct val="100000"/>
              <a:buChar char="●"/>
              <a:defRPr spc="-1" sz="2600">
                <a:latin typeface="標楷體"/>
                <a:ea typeface="標楷體"/>
                <a:cs typeface="標楷體"/>
                <a:sym typeface="標楷體"/>
              </a:defRPr>
            </a:pPr>
            <a:r>
              <a:t> 內皮原始細胞：血管內壁</a:t>
            </a:r>
            <a:endParaRPr>
              <a:latin typeface="Arial"/>
              <a:ea typeface="Arial"/>
              <a:cs typeface="Arial"/>
              <a:sym typeface="Arial"/>
            </a:endParaRPr>
          </a:p>
          <a:p>
            <a:pPr marL="215977" indent="-215258">
              <a:buClr>
                <a:srgbClr val="000000"/>
              </a:buClr>
              <a:buSzPct val="100000"/>
              <a:buChar char="●"/>
              <a:defRPr spc="-1" sz="2600">
                <a:latin typeface="標楷體"/>
                <a:ea typeface="標楷體"/>
                <a:cs typeface="標楷體"/>
                <a:sym typeface="標楷體"/>
              </a:defRPr>
            </a:pPr>
            <a:r>
              <a:t> 骨骼肌幹細胞：骨骼肌</a:t>
            </a:r>
            <a:endParaRPr>
              <a:latin typeface="Arial"/>
              <a:ea typeface="Arial"/>
              <a:cs typeface="Arial"/>
              <a:sym typeface="Arial"/>
            </a:endParaRPr>
          </a:p>
          <a:p>
            <a:pPr marL="215977" indent="-215258">
              <a:buClr>
                <a:srgbClr val="000000"/>
              </a:buClr>
              <a:buSzPct val="100000"/>
              <a:buChar char="●"/>
              <a:defRPr spc="-1" sz="2600">
                <a:latin typeface="標楷體"/>
                <a:ea typeface="標楷體"/>
                <a:cs typeface="標楷體"/>
                <a:sym typeface="標楷體"/>
              </a:defRPr>
            </a:pPr>
            <a:r>
              <a:t> 上皮原始細胞：皮膚，消化道</a:t>
            </a:r>
            <a:endParaRPr>
              <a:latin typeface="Arial"/>
              <a:ea typeface="Arial"/>
              <a:cs typeface="Arial"/>
              <a:sym typeface="Arial"/>
            </a:endParaRPr>
          </a:p>
          <a:p>
            <a:pPr marL="215977" indent="-215258">
              <a:buClr>
                <a:srgbClr val="000000"/>
              </a:buClr>
              <a:buSzPct val="100000"/>
              <a:buChar char="●"/>
              <a:defRPr spc="-1" sz="2600">
                <a:latin typeface="標楷體"/>
                <a:ea typeface="標楷體"/>
                <a:cs typeface="標楷體"/>
                <a:sym typeface="標楷體"/>
              </a:defRPr>
            </a:pPr>
            <a:r>
              <a:t> 肝膽與肝幹細胞：膽小管</a:t>
            </a:r>
            <a:endParaRPr>
              <a:latin typeface="Arial"/>
              <a:ea typeface="Arial"/>
              <a:cs typeface="Arial"/>
              <a:sym typeface="Arial"/>
            </a:endParaRPr>
          </a:p>
          <a:p>
            <a:pPr marL="215977" indent="-215258">
              <a:buClr>
                <a:srgbClr val="000000"/>
              </a:buClr>
              <a:buSzPct val="100000"/>
              <a:buChar char="●"/>
              <a:defRPr spc="-1" sz="2600">
                <a:latin typeface="標楷體"/>
                <a:ea typeface="標楷體"/>
                <a:cs typeface="標楷體"/>
                <a:sym typeface="標楷體"/>
              </a:defRPr>
            </a:pPr>
            <a:r>
              <a:t> 脂肪幹細胞</a:t>
            </a:r>
          </a:p>
        </p:txBody>
      </p:sp>
      <p:sp>
        <p:nvSpPr>
          <p:cNvPr id="212" name="CustomShape 4"/>
          <p:cNvSpPr txBox="1"/>
          <p:nvPr/>
        </p:nvSpPr>
        <p:spPr>
          <a:xfrm>
            <a:off x="1323546" y="2017622"/>
            <a:ext cx="3378882" cy="509089"/>
          </a:xfrm>
          <a:prstGeom prst="rect">
            <a:avLst/>
          </a:prstGeom>
          <a:ln w="12700">
            <a:miter lim="400000"/>
          </a:ln>
          <a:extLst>
            <a:ext uri="{C572A759-6A51-4108-AA02-DFA0A04FC94B}">
              <ma14:wrappingTextBoxFlag xmlns:ma14="http://schemas.microsoft.com/office/mac/drawingml/2011/main" val="1"/>
            </a:ext>
          </a:extLst>
        </p:spPr>
        <p:txBody>
          <a:bodyPr lIns="44994" tIns="44994" rIns="44994" bIns="44994">
            <a:spAutoFit/>
          </a:bodyPr>
          <a:lstStyle/>
          <a:p>
            <a:pPr algn="ctr">
              <a:defRPr spc="-1" sz="3200">
                <a:solidFill>
                  <a:srgbClr val="FF0000"/>
                </a:solidFill>
                <a:latin typeface="標楷體"/>
                <a:ea typeface="標楷體"/>
                <a:cs typeface="標楷體"/>
                <a:sym typeface="標楷體"/>
              </a:defRPr>
            </a:pPr>
            <a:r>
              <a:t>成體</a:t>
            </a:r>
            <a:r>
              <a:rPr>
                <a:solidFill>
                  <a:srgbClr val="0D0D0D"/>
                </a:solidFill>
              </a:rPr>
              <a:t>幹細胞來源</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CustomShape 1"/>
          <p:cNvSpPr txBox="1"/>
          <p:nvPr>
            <p:ph type="sldNum" sz="quarter" idx="4294967295"/>
          </p:nvPr>
        </p:nvSpPr>
        <p:spPr>
          <a:xfrm>
            <a:off x="6747743" y="6106831"/>
            <a:ext cx="207991" cy="230089"/>
          </a:xfrm>
          <a:prstGeom prst="rect">
            <a:avLst/>
          </a:prstGeom>
          <a:extLst>
            <a:ext uri="{C572A759-6A51-4108-AA02-DFA0A04FC94B}">
              <ma14:wrappingTextBoxFlag xmlns:ma14="http://schemas.microsoft.com/office/mac/drawingml/2011/main" val="1"/>
            </a:ext>
          </a:extLst>
        </p:spPr>
        <p:txBody>
          <a:bodyPr lIns="46794" tIns="46794" rIns="46794" bIns="46794">
            <a:normAutofit fontScale="100000" lnSpcReduction="0"/>
          </a:bodyPr>
          <a:lstStyle>
            <a:lvl1pPr>
              <a:lnSpc>
                <a:spcPct val="90000"/>
              </a:lnSpc>
              <a:defRPr spc="-100" sz="900">
                <a:solidFill>
                  <a:srgbClr val="90C226"/>
                </a:solidFill>
                <a:latin typeface="Franklin Gothic Book"/>
                <a:ea typeface="Franklin Gothic Book"/>
                <a:cs typeface="Franklin Gothic Book"/>
                <a:sym typeface="Franklin Gothic Book"/>
              </a:defRPr>
            </a:lvl1pPr>
          </a:lstStyle>
          <a:p>
            <a:pPr/>
            <a:fld id="{86CB4B4D-7CA3-9044-876B-883B54F8677D}" type="slidenum"/>
          </a:p>
        </p:txBody>
      </p:sp>
      <p:graphicFrame>
        <p:nvGraphicFramePr>
          <p:cNvPr id="215" name="Table 2"/>
          <p:cNvGraphicFramePr/>
          <p:nvPr/>
        </p:nvGraphicFramePr>
        <p:xfrm>
          <a:off x="324316" y="187981"/>
          <a:ext cx="9459763" cy="6423718"/>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877098"/>
                <a:gridCol w="2578763"/>
                <a:gridCol w="2638962"/>
                <a:gridCol w="2364940"/>
              </a:tblGrid>
              <a:tr h="913549">
                <a:tc gridSpan="4">
                  <a:txBody>
                    <a:bodyPr/>
                    <a:lstStyle/>
                    <a:p>
                      <a:pPr algn="ctr">
                        <a:defRPr sz="1800"/>
                      </a:pPr>
                      <a:r>
                        <a:rPr spc="-1" sz="3600">
                          <a:latin typeface="標楷體"/>
                          <a:ea typeface="標楷體"/>
                          <a:cs typeface="標楷體"/>
                          <a:sym typeface="標楷體"/>
                        </a:rPr>
                        <a:t>臍帶血、骨髓與週邊血來源幹細胞之比較</a:t>
                      </a:r>
                    </a:p>
                  </a:txBody>
                  <a:tcPr marL="45714" marR="45714" marT="45714" marB="45714" anchor="t" anchorCtr="0" horzOverflow="overflow">
                    <a:lnL w="5760">
                      <a:solidFill>
                        <a:srgbClr val="FFFFFF"/>
                      </a:solidFill>
                    </a:lnL>
                    <a:lnR w="5760">
                      <a:solidFill>
                        <a:srgbClr val="FFFFFF"/>
                      </a:solidFill>
                    </a:lnR>
                    <a:lnT w="5760">
                      <a:solidFill>
                        <a:srgbClr val="FFFFFF"/>
                      </a:solidFill>
                    </a:lnT>
                    <a:lnB w="18720">
                      <a:solidFill>
                        <a:srgbClr val="FFFFFF"/>
                      </a:solidFill>
                    </a:lnB>
                    <a:solidFill>
                      <a:srgbClr val="90C226"/>
                    </a:solidFill>
                  </a:tcPr>
                </a:tc>
                <a:tc hMerge="1">
                  <a:tcPr/>
                </a:tc>
                <a:tc hMerge="1">
                  <a:tcPr/>
                </a:tc>
                <a:tc hMerge="1">
                  <a:tcPr/>
                </a:tc>
              </a:tr>
              <a:tr h="629984">
                <a:tc>
                  <a:txBody>
                    <a:bodyPr/>
                    <a:lstStyle/>
                    <a:p>
                      <a:pPr algn="ctr">
                        <a:defRPr sz="1800"/>
                      </a:pPr>
                      <a:r>
                        <a:rPr spc="-1" sz="2400">
                          <a:latin typeface="標楷體"/>
                          <a:ea typeface="標楷體"/>
                          <a:cs typeface="標楷體"/>
                          <a:sym typeface="標楷體"/>
                        </a:rPr>
                        <a:t>項目/來源</a:t>
                      </a:r>
                    </a:p>
                  </a:txBody>
                  <a:tcPr marL="45714" marR="45714" marT="45714" marB="45714" anchor="t" anchorCtr="0" horzOverflow="overflow">
                    <a:lnL w="5760">
                      <a:solidFill>
                        <a:srgbClr val="FFFFFF"/>
                      </a:solidFill>
                    </a:lnL>
                    <a:lnR w="5760">
                      <a:solidFill>
                        <a:srgbClr val="FFFFFF"/>
                      </a:solidFill>
                    </a:lnR>
                    <a:lnT w="18720">
                      <a:solidFill>
                        <a:srgbClr val="FFFFFF"/>
                      </a:solidFill>
                    </a:lnT>
                    <a:lnB w="5760">
                      <a:solidFill>
                        <a:srgbClr val="FFFFFF"/>
                      </a:solidFill>
                    </a:lnB>
                    <a:solidFill>
                      <a:srgbClr val="DBE9CD"/>
                    </a:solidFill>
                  </a:tcPr>
                </a:tc>
                <a:tc>
                  <a:txBody>
                    <a:bodyPr/>
                    <a:lstStyle/>
                    <a:p>
                      <a:pPr algn="ctr">
                        <a:defRPr sz="1800"/>
                      </a:pPr>
                      <a:r>
                        <a:rPr spc="-1" sz="2400">
                          <a:latin typeface="標楷體"/>
                          <a:ea typeface="標楷體"/>
                          <a:cs typeface="標楷體"/>
                          <a:sym typeface="標楷體"/>
                        </a:rPr>
                        <a:t>臍帶與胎盤</a:t>
                      </a:r>
                    </a:p>
                  </a:txBody>
                  <a:tcPr marL="45714" marR="45714" marT="45714" marB="45714" anchor="t" anchorCtr="0" horzOverflow="overflow">
                    <a:lnL w="5760">
                      <a:solidFill>
                        <a:srgbClr val="FFFFFF"/>
                      </a:solidFill>
                    </a:lnL>
                    <a:lnR w="5760">
                      <a:solidFill>
                        <a:srgbClr val="FFFFFF"/>
                      </a:solidFill>
                    </a:lnR>
                    <a:lnT w="18720">
                      <a:solidFill>
                        <a:srgbClr val="FFFFFF"/>
                      </a:solidFill>
                    </a:lnT>
                    <a:lnB w="5760">
                      <a:solidFill>
                        <a:srgbClr val="FFFFFF"/>
                      </a:solidFill>
                    </a:lnB>
                    <a:solidFill>
                      <a:srgbClr val="DBE9CD"/>
                    </a:solidFill>
                  </a:tcPr>
                </a:tc>
                <a:tc>
                  <a:txBody>
                    <a:bodyPr/>
                    <a:lstStyle/>
                    <a:p>
                      <a:pPr algn="ctr">
                        <a:defRPr sz="1800"/>
                      </a:pPr>
                      <a:r>
                        <a:rPr spc="-1" sz="2400">
                          <a:latin typeface="標楷體"/>
                          <a:ea typeface="標楷體"/>
                          <a:cs typeface="標楷體"/>
                          <a:sym typeface="標楷體"/>
                        </a:rPr>
                        <a:t>週邊血</a:t>
                      </a:r>
                    </a:p>
                  </a:txBody>
                  <a:tcPr marL="45714" marR="45714" marT="45714" marB="45714" anchor="t" anchorCtr="0" horzOverflow="overflow">
                    <a:lnL w="5760">
                      <a:solidFill>
                        <a:srgbClr val="FFFFFF"/>
                      </a:solidFill>
                    </a:lnL>
                    <a:lnR w="5760">
                      <a:solidFill>
                        <a:srgbClr val="FFFFFF"/>
                      </a:solidFill>
                    </a:lnR>
                    <a:lnT w="18720">
                      <a:solidFill>
                        <a:srgbClr val="FFFFFF"/>
                      </a:solidFill>
                    </a:lnT>
                    <a:lnB w="5760">
                      <a:solidFill>
                        <a:srgbClr val="FFFFFF"/>
                      </a:solidFill>
                    </a:lnB>
                    <a:solidFill>
                      <a:srgbClr val="DBE9CD"/>
                    </a:solidFill>
                  </a:tcPr>
                </a:tc>
                <a:tc>
                  <a:txBody>
                    <a:bodyPr/>
                    <a:lstStyle/>
                    <a:p>
                      <a:pPr algn="ctr">
                        <a:defRPr sz="1800"/>
                      </a:pPr>
                      <a:r>
                        <a:rPr spc="-1" sz="2400">
                          <a:latin typeface="標楷體"/>
                          <a:ea typeface="標楷體"/>
                          <a:cs typeface="標楷體"/>
                          <a:sym typeface="標楷體"/>
                        </a:rPr>
                        <a:t>骨髓</a:t>
                      </a:r>
                    </a:p>
                  </a:txBody>
                  <a:tcPr marL="45714" marR="45714" marT="45714" marB="45714" anchor="t" anchorCtr="0" horzOverflow="overflow">
                    <a:lnL w="5760">
                      <a:solidFill>
                        <a:srgbClr val="FFFFFF"/>
                      </a:solidFill>
                    </a:lnL>
                    <a:lnR w="5760">
                      <a:solidFill>
                        <a:srgbClr val="FFFFFF"/>
                      </a:solidFill>
                    </a:lnR>
                    <a:lnT w="18720">
                      <a:solidFill>
                        <a:srgbClr val="FFFFFF"/>
                      </a:solidFill>
                    </a:lnT>
                    <a:lnB w="5760">
                      <a:solidFill>
                        <a:srgbClr val="FFFFFF"/>
                      </a:solidFill>
                    </a:lnB>
                    <a:solidFill>
                      <a:srgbClr val="DBE9CD"/>
                    </a:solidFill>
                  </a:tcPr>
                </a:tc>
              </a:tr>
              <a:tr h="1206982">
                <a:tc>
                  <a:txBody>
                    <a:bodyPr/>
                    <a:lstStyle/>
                    <a:p>
                      <a:pPr algn="ctr">
                        <a:defRPr sz="1800"/>
                      </a:pPr>
                      <a:r>
                        <a:rPr spc="-1" sz="2400">
                          <a:latin typeface="標楷體"/>
                          <a:ea typeface="標楷體"/>
                          <a:cs typeface="標楷體"/>
                          <a:sym typeface="標楷體"/>
                        </a:rPr>
                        <a:t>收集過程</a:t>
                      </a:r>
                    </a:p>
                  </a:txBody>
                  <a:tcPr marL="45714" marR="45714" marT="45714" marB="45714" anchor="t" anchorCtr="0" horzOverflow="overflow">
                    <a:lnL w="5760">
                      <a:solidFill>
                        <a:srgbClr val="FFFFFF"/>
                      </a:solidFill>
                    </a:lnL>
                    <a:lnR w="5760">
                      <a:solidFill>
                        <a:srgbClr val="FFFFFF"/>
                      </a:solidFill>
                    </a:lnR>
                    <a:lnT w="5760">
                      <a:solidFill>
                        <a:srgbClr val="FFFFFF"/>
                      </a:solidFill>
                    </a:lnT>
                    <a:lnB w="5760">
                      <a:solidFill>
                        <a:srgbClr val="FFFFFF"/>
                      </a:solidFill>
                    </a:lnB>
                    <a:solidFill>
                      <a:srgbClr val="EEF4E8"/>
                    </a:solidFill>
                  </a:tcPr>
                </a:tc>
                <a:tc>
                  <a:txBody>
                    <a:bodyPr/>
                    <a:lstStyle/>
                    <a:p>
                      <a:pPr algn="ctr">
                        <a:defRPr spc="-1" sz="2400">
                          <a:latin typeface="標楷體"/>
                          <a:ea typeface="標楷體"/>
                          <a:cs typeface="標楷體"/>
                          <a:sym typeface="標楷體"/>
                        </a:defRPr>
                      </a:pPr>
                      <a:r>
                        <a:t>嬰兒出生後從</a:t>
                      </a:r>
                      <a:endParaRPr>
                        <a:latin typeface="Arial"/>
                        <a:ea typeface="Arial"/>
                        <a:cs typeface="Arial"/>
                        <a:sym typeface="Arial"/>
                      </a:endParaRPr>
                    </a:p>
                    <a:p>
                      <a:pPr algn="ctr">
                        <a:defRPr spc="-1" sz="2400">
                          <a:latin typeface="標楷體"/>
                          <a:ea typeface="標楷體"/>
                          <a:cs typeface="標楷體"/>
                          <a:sym typeface="標楷體"/>
                        </a:defRPr>
                      </a:pPr>
                      <a:r>
                        <a:t>臍帶與胎盤採集</a:t>
                      </a:r>
                    </a:p>
                  </a:txBody>
                  <a:tcPr marL="45714" marR="45714" marT="45714" marB="45714" anchor="t" anchorCtr="0" horzOverflow="overflow">
                    <a:lnL w="5760">
                      <a:solidFill>
                        <a:srgbClr val="FFFFFF"/>
                      </a:solidFill>
                    </a:lnL>
                    <a:lnR w="5760">
                      <a:solidFill>
                        <a:srgbClr val="FFFFFF"/>
                      </a:solidFill>
                    </a:lnR>
                    <a:lnT w="5760">
                      <a:solidFill>
                        <a:srgbClr val="FFFFFF"/>
                      </a:solidFill>
                    </a:lnT>
                    <a:lnB w="5760">
                      <a:solidFill>
                        <a:srgbClr val="FFFFFF"/>
                      </a:solidFill>
                    </a:lnB>
                    <a:solidFill>
                      <a:srgbClr val="EEF4E8"/>
                    </a:solidFill>
                  </a:tcPr>
                </a:tc>
                <a:tc>
                  <a:txBody>
                    <a:bodyPr/>
                    <a:lstStyle/>
                    <a:p>
                      <a:pPr algn="ctr">
                        <a:defRPr sz="1800"/>
                      </a:pPr>
                      <a:r>
                        <a:rPr spc="-1" sz="2400">
                          <a:latin typeface="標楷體"/>
                          <a:ea typeface="標楷體"/>
                          <a:cs typeface="標楷體"/>
                          <a:sym typeface="標楷體"/>
                        </a:rPr>
                        <a:t>住院手術抽取，至少幾個月的準備期</a:t>
                      </a:r>
                    </a:p>
                  </a:txBody>
                  <a:tcPr marL="45714" marR="45714" marT="45714" marB="45714" anchor="t" anchorCtr="0" horzOverflow="overflow">
                    <a:lnL w="5760">
                      <a:solidFill>
                        <a:srgbClr val="FFFFFF"/>
                      </a:solidFill>
                    </a:lnL>
                    <a:lnR w="5760">
                      <a:solidFill>
                        <a:srgbClr val="FFFFFF"/>
                      </a:solidFill>
                    </a:lnR>
                    <a:lnT w="5760">
                      <a:solidFill>
                        <a:srgbClr val="FFFFFF"/>
                      </a:solidFill>
                    </a:lnT>
                    <a:lnB w="5760">
                      <a:solidFill>
                        <a:srgbClr val="FFFFFF"/>
                      </a:solidFill>
                    </a:lnB>
                    <a:solidFill>
                      <a:srgbClr val="EEF4E8"/>
                    </a:solidFill>
                  </a:tcPr>
                </a:tc>
                <a:tc>
                  <a:txBody>
                    <a:bodyPr/>
                    <a:lstStyle/>
                    <a:p>
                      <a:pPr algn="ctr">
                        <a:defRPr sz="1800"/>
                      </a:pPr>
                      <a:r>
                        <a:rPr spc="-1" sz="2400">
                          <a:latin typeface="標楷體"/>
                          <a:ea typeface="標楷體"/>
                          <a:cs typeface="標楷體"/>
                          <a:sym typeface="標楷體"/>
                        </a:rPr>
                        <a:t>使用造血因子</a:t>
                      </a:r>
                    </a:p>
                  </a:txBody>
                  <a:tcPr marL="45714" marR="45714" marT="45714" marB="45714" anchor="t" anchorCtr="0" horzOverflow="overflow">
                    <a:lnL w="5760">
                      <a:solidFill>
                        <a:srgbClr val="FFFFFF"/>
                      </a:solidFill>
                    </a:lnL>
                    <a:lnR w="5760">
                      <a:solidFill>
                        <a:srgbClr val="FFFFFF"/>
                      </a:solidFill>
                    </a:lnR>
                    <a:lnT w="5760">
                      <a:solidFill>
                        <a:srgbClr val="FFFFFF"/>
                      </a:solidFill>
                    </a:lnT>
                    <a:lnB w="5760">
                      <a:solidFill>
                        <a:srgbClr val="FFFFFF"/>
                      </a:solidFill>
                    </a:lnB>
                    <a:solidFill>
                      <a:srgbClr val="EEF4E8"/>
                    </a:solidFill>
                  </a:tcPr>
                </a:tc>
              </a:tr>
              <a:tr h="887971">
                <a:tc>
                  <a:txBody>
                    <a:bodyPr/>
                    <a:lstStyle/>
                    <a:p>
                      <a:pPr algn="ctr">
                        <a:defRPr spc="-1" sz="2400">
                          <a:latin typeface="標楷體"/>
                          <a:ea typeface="標楷體"/>
                          <a:cs typeface="標楷體"/>
                          <a:sym typeface="標楷體"/>
                        </a:defRPr>
                      </a:pPr>
                      <a:r>
                        <a:t>幹細胞</a:t>
                      </a:r>
                      <a:endParaRPr>
                        <a:latin typeface="Arial"/>
                        <a:ea typeface="Arial"/>
                        <a:cs typeface="Arial"/>
                        <a:sym typeface="Arial"/>
                      </a:endParaRPr>
                    </a:p>
                    <a:p>
                      <a:pPr algn="ctr">
                        <a:defRPr spc="-1" sz="2400">
                          <a:latin typeface="標楷體"/>
                          <a:ea typeface="標楷體"/>
                          <a:cs typeface="標楷體"/>
                          <a:sym typeface="標楷體"/>
                        </a:defRPr>
                      </a:pPr>
                      <a:r>
                        <a:t>相對含量</a:t>
                      </a:r>
                    </a:p>
                  </a:txBody>
                  <a:tcPr marL="45714" marR="45714" marT="45714" marB="45714" anchor="t" anchorCtr="0" horzOverflow="overflow">
                    <a:lnL w="5760">
                      <a:solidFill>
                        <a:srgbClr val="FFFFFF"/>
                      </a:solidFill>
                    </a:lnL>
                    <a:lnR w="5760">
                      <a:solidFill>
                        <a:srgbClr val="FFFFFF"/>
                      </a:solidFill>
                    </a:lnR>
                    <a:lnT w="5760">
                      <a:solidFill>
                        <a:srgbClr val="FFFFFF"/>
                      </a:solidFill>
                    </a:lnT>
                    <a:lnB w="5760">
                      <a:solidFill>
                        <a:srgbClr val="FFFFFF"/>
                      </a:solidFill>
                    </a:lnB>
                    <a:solidFill>
                      <a:srgbClr val="DBE9CD"/>
                    </a:solidFill>
                  </a:tcPr>
                </a:tc>
                <a:tc>
                  <a:txBody>
                    <a:bodyPr/>
                    <a:lstStyle/>
                    <a:p>
                      <a:pPr algn="ctr">
                        <a:defRPr sz="1800"/>
                      </a:pPr>
                      <a:r>
                        <a:rPr spc="-1" sz="2400">
                          <a:latin typeface="標楷體"/>
                          <a:ea typeface="標楷體"/>
                          <a:cs typeface="標楷體"/>
                          <a:sym typeface="標楷體"/>
                        </a:rPr>
                        <a:t>最多</a:t>
                      </a:r>
                    </a:p>
                  </a:txBody>
                  <a:tcPr marL="45714" marR="45714" marT="45714" marB="45714" anchor="t" anchorCtr="0" horzOverflow="overflow">
                    <a:lnL w="5760">
                      <a:solidFill>
                        <a:srgbClr val="FFFFFF"/>
                      </a:solidFill>
                    </a:lnL>
                    <a:lnR w="5760">
                      <a:solidFill>
                        <a:srgbClr val="FFFFFF"/>
                      </a:solidFill>
                    </a:lnR>
                    <a:lnT w="5760">
                      <a:solidFill>
                        <a:srgbClr val="FFFFFF"/>
                      </a:solidFill>
                    </a:lnT>
                    <a:lnB w="5760">
                      <a:solidFill>
                        <a:srgbClr val="FFFFFF"/>
                      </a:solidFill>
                    </a:lnB>
                    <a:solidFill>
                      <a:srgbClr val="DBE9CD"/>
                    </a:solidFill>
                  </a:tcPr>
                </a:tc>
                <a:tc>
                  <a:txBody>
                    <a:bodyPr/>
                    <a:lstStyle/>
                    <a:p>
                      <a:pPr algn="ctr">
                        <a:defRPr sz="1800"/>
                      </a:pPr>
                      <a:r>
                        <a:rPr spc="-1" sz="2400">
                          <a:latin typeface="標楷體"/>
                          <a:ea typeface="標楷體"/>
                          <a:cs typeface="標楷體"/>
                          <a:sym typeface="標楷體"/>
                        </a:rPr>
                        <a:t>次多</a:t>
                      </a:r>
                    </a:p>
                  </a:txBody>
                  <a:tcPr marL="45714" marR="45714" marT="45714" marB="45714" anchor="t" anchorCtr="0" horzOverflow="overflow">
                    <a:lnL w="5760">
                      <a:solidFill>
                        <a:srgbClr val="FFFFFF"/>
                      </a:solidFill>
                    </a:lnL>
                    <a:lnR w="5760">
                      <a:solidFill>
                        <a:srgbClr val="FFFFFF"/>
                      </a:solidFill>
                    </a:lnR>
                    <a:lnT w="5760">
                      <a:solidFill>
                        <a:srgbClr val="FFFFFF"/>
                      </a:solidFill>
                    </a:lnT>
                    <a:lnB w="5760">
                      <a:solidFill>
                        <a:srgbClr val="FFFFFF"/>
                      </a:solidFill>
                    </a:lnB>
                    <a:solidFill>
                      <a:srgbClr val="DBE9CD"/>
                    </a:solidFill>
                  </a:tcPr>
                </a:tc>
                <a:tc>
                  <a:txBody>
                    <a:bodyPr/>
                    <a:lstStyle/>
                    <a:p>
                      <a:pPr algn="ctr">
                        <a:defRPr sz="1800"/>
                      </a:pPr>
                      <a:r>
                        <a:rPr spc="-1" sz="2400">
                          <a:latin typeface="標楷體"/>
                          <a:ea typeface="標楷體"/>
                          <a:cs typeface="標楷體"/>
                          <a:sym typeface="標楷體"/>
                        </a:rPr>
                        <a:t>較少</a:t>
                      </a:r>
                    </a:p>
                  </a:txBody>
                  <a:tcPr marL="45714" marR="45714" marT="45714" marB="45714" anchor="t" anchorCtr="0" horzOverflow="overflow">
                    <a:lnL w="5760">
                      <a:solidFill>
                        <a:srgbClr val="FFFFFF"/>
                      </a:solidFill>
                    </a:lnL>
                    <a:lnR w="5760">
                      <a:solidFill>
                        <a:srgbClr val="FFFFFF"/>
                      </a:solidFill>
                    </a:lnR>
                    <a:lnT w="5760">
                      <a:solidFill>
                        <a:srgbClr val="FFFFFF"/>
                      </a:solidFill>
                    </a:lnT>
                    <a:lnB w="5760">
                      <a:solidFill>
                        <a:srgbClr val="FFFFFF"/>
                      </a:solidFill>
                    </a:lnB>
                    <a:solidFill>
                      <a:srgbClr val="DBE9CD"/>
                    </a:solidFill>
                  </a:tcPr>
                </a:tc>
              </a:tr>
              <a:tr h="1206982">
                <a:tc>
                  <a:txBody>
                    <a:bodyPr/>
                    <a:lstStyle/>
                    <a:p>
                      <a:pPr algn="ctr">
                        <a:defRPr spc="-1" sz="2400">
                          <a:latin typeface="標楷體"/>
                          <a:ea typeface="標楷體"/>
                          <a:cs typeface="標楷體"/>
                          <a:sym typeface="標楷體"/>
                        </a:defRPr>
                      </a:pPr>
                      <a:r>
                        <a:t>接受者的</a:t>
                      </a:r>
                      <a:endParaRPr>
                        <a:latin typeface="Arial"/>
                        <a:ea typeface="Arial"/>
                        <a:cs typeface="Arial"/>
                        <a:sym typeface="Arial"/>
                      </a:endParaRPr>
                    </a:p>
                    <a:p>
                      <a:pPr algn="ctr">
                        <a:defRPr spc="-1" sz="2400">
                          <a:latin typeface="標楷體"/>
                          <a:ea typeface="標楷體"/>
                          <a:cs typeface="標楷體"/>
                          <a:sym typeface="標楷體"/>
                        </a:defRPr>
                      </a:pPr>
                      <a:r>
                        <a:t>排斥反應</a:t>
                      </a:r>
                    </a:p>
                  </a:txBody>
                  <a:tcPr marL="45714" marR="45714" marT="45714" marB="45714" anchor="t" anchorCtr="0" horzOverflow="overflow">
                    <a:lnL w="5760">
                      <a:solidFill>
                        <a:srgbClr val="FFFFFF"/>
                      </a:solidFill>
                    </a:lnL>
                    <a:lnR w="5760">
                      <a:solidFill>
                        <a:srgbClr val="FFFFFF"/>
                      </a:solidFill>
                    </a:lnR>
                    <a:lnT w="5760">
                      <a:solidFill>
                        <a:srgbClr val="FFFFFF"/>
                      </a:solidFill>
                    </a:lnT>
                    <a:lnB w="5760">
                      <a:solidFill>
                        <a:srgbClr val="FFFFFF"/>
                      </a:solidFill>
                    </a:lnB>
                    <a:solidFill>
                      <a:srgbClr val="EEF4E8"/>
                    </a:solidFill>
                  </a:tcPr>
                </a:tc>
                <a:tc>
                  <a:txBody>
                    <a:bodyPr/>
                    <a:lstStyle/>
                    <a:p>
                      <a:pPr algn="ctr">
                        <a:defRPr sz="1800"/>
                      </a:pPr>
                      <a:r>
                        <a:rPr spc="-1" sz="2400">
                          <a:latin typeface="標楷體"/>
                          <a:ea typeface="標楷體"/>
                          <a:cs typeface="標楷體"/>
                          <a:sym typeface="標楷體"/>
                        </a:rPr>
                        <a:t>較少(較無排斥反應)</a:t>
                      </a:r>
                    </a:p>
                  </a:txBody>
                  <a:tcPr marL="45714" marR="45714" marT="45714" marB="45714" anchor="t" anchorCtr="0" horzOverflow="overflow">
                    <a:lnL w="5760">
                      <a:solidFill>
                        <a:srgbClr val="FFFFFF"/>
                      </a:solidFill>
                    </a:lnL>
                    <a:lnR w="5760">
                      <a:solidFill>
                        <a:srgbClr val="FFFFFF"/>
                      </a:solidFill>
                    </a:lnR>
                    <a:lnT w="5760">
                      <a:solidFill>
                        <a:srgbClr val="FFFFFF"/>
                      </a:solidFill>
                    </a:lnT>
                    <a:lnB w="5760">
                      <a:solidFill>
                        <a:srgbClr val="FFFFFF"/>
                      </a:solidFill>
                    </a:lnB>
                    <a:solidFill>
                      <a:srgbClr val="EEF4E8"/>
                    </a:solidFill>
                  </a:tcPr>
                </a:tc>
                <a:tc>
                  <a:txBody>
                    <a:bodyPr/>
                    <a:lstStyle/>
                    <a:p>
                      <a:pPr algn="ctr">
                        <a:defRPr sz="1800"/>
                      </a:pPr>
                      <a:r>
                        <a:rPr spc="-1" sz="2400">
                          <a:latin typeface="標楷體"/>
                          <a:ea typeface="標楷體"/>
                          <a:cs typeface="標楷體"/>
                          <a:sym typeface="標楷體"/>
                        </a:rPr>
                        <a:t>移植後會有排斥反應機率</a:t>
                      </a:r>
                    </a:p>
                  </a:txBody>
                  <a:tcPr marL="45714" marR="45714" marT="45714" marB="45714" anchor="t" anchorCtr="0" horzOverflow="overflow">
                    <a:lnL w="5760">
                      <a:solidFill>
                        <a:srgbClr val="FFFFFF"/>
                      </a:solidFill>
                    </a:lnL>
                    <a:lnR w="5760">
                      <a:solidFill>
                        <a:srgbClr val="FFFFFF"/>
                      </a:solidFill>
                    </a:lnR>
                    <a:lnT w="5760">
                      <a:solidFill>
                        <a:srgbClr val="FFFFFF"/>
                      </a:solidFill>
                    </a:lnT>
                    <a:lnB w="5760">
                      <a:solidFill>
                        <a:srgbClr val="FFFFFF"/>
                      </a:solidFill>
                    </a:lnB>
                    <a:solidFill>
                      <a:srgbClr val="EEF4E8"/>
                    </a:solidFill>
                  </a:tcPr>
                </a:tc>
                <a:tc>
                  <a:txBody>
                    <a:bodyPr/>
                    <a:lstStyle/>
                    <a:p>
                      <a:pPr algn="ctr">
                        <a:defRPr sz="1800"/>
                      </a:pPr>
                      <a:r>
                        <a:rPr spc="-1" sz="2400">
                          <a:latin typeface="標楷體"/>
                          <a:ea typeface="標楷體"/>
                          <a:cs typeface="標楷體"/>
                          <a:sym typeface="標楷體"/>
                        </a:rPr>
                        <a:t>移植後會有排斥反應機率</a:t>
                      </a:r>
                    </a:p>
                  </a:txBody>
                  <a:tcPr marL="45714" marR="45714" marT="45714" marB="45714" anchor="t" anchorCtr="0" horzOverflow="overflow">
                    <a:lnL w="5760">
                      <a:solidFill>
                        <a:srgbClr val="FFFFFF"/>
                      </a:solidFill>
                    </a:lnL>
                    <a:lnR w="5760">
                      <a:solidFill>
                        <a:srgbClr val="FFFFFF"/>
                      </a:solidFill>
                    </a:lnR>
                    <a:lnT w="5760">
                      <a:solidFill>
                        <a:srgbClr val="FFFFFF"/>
                      </a:solidFill>
                    </a:lnT>
                    <a:lnB w="5760">
                      <a:solidFill>
                        <a:srgbClr val="FFFFFF"/>
                      </a:solidFill>
                    </a:lnB>
                    <a:solidFill>
                      <a:srgbClr val="EEF4E8"/>
                    </a:solidFill>
                  </a:tcPr>
                </a:tc>
              </a:tr>
              <a:tr h="1578250">
                <a:tc>
                  <a:txBody>
                    <a:bodyPr/>
                    <a:lstStyle/>
                    <a:p>
                      <a:pPr algn="ctr">
                        <a:defRPr spc="-1" sz="2400">
                          <a:latin typeface="標楷體"/>
                          <a:ea typeface="標楷體"/>
                          <a:cs typeface="標楷體"/>
                          <a:sym typeface="標楷體"/>
                        </a:defRPr>
                      </a:pPr>
                      <a:r>
                        <a:t>對捐贈者</a:t>
                      </a:r>
                      <a:endParaRPr>
                        <a:latin typeface="Arial"/>
                        <a:ea typeface="Arial"/>
                        <a:cs typeface="Arial"/>
                        <a:sym typeface="Arial"/>
                      </a:endParaRPr>
                    </a:p>
                    <a:p>
                      <a:pPr algn="ctr">
                        <a:defRPr spc="-1" sz="2400">
                          <a:latin typeface="標楷體"/>
                          <a:ea typeface="標楷體"/>
                          <a:cs typeface="標楷體"/>
                          <a:sym typeface="標楷體"/>
                        </a:defRPr>
                      </a:pPr>
                      <a:r>
                        <a:t>的副作用</a:t>
                      </a:r>
                    </a:p>
                  </a:txBody>
                  <a:tcPr marL="45714" marR="45714" marT="45714" marB="45714" anchor="t" anchorCtr="0" horzOverflow="overflow">
                    <a:lnL w="5760">
                      <a:solidFill>
                        <a:srgbClr val="FFFFFF"/>
                      </a:solidFill>
                    </a:lnL>
                    <a:lnR w="5760">
                      <a:solidFill>
                        <a:srgbClr val="FFFFFF"/>
                      </a:solidFill>
                    </a:lnR>
                    <a:lnT w="5760">
                      <a:solidFill>
                        <a:srgbClr val="FFFFFF"/>
                      </a:solidFill>
                    </a:lnT>
                    <a:lnB w="5760">
                      <a:solidFill>
                        <a:srgbClr val="FFFFFF"/>
                      </a:solidFill>
                    </a:lnB>
                    <a:solidFill>
                      <a:srgbClr val="DBE9CD"/>
                    </a:solidFill>
                  </a:tcPr>
                </a:tc>
                <a:tc>
                  <a:txBody>
                    <a:bodyPr/>
                    <a:lstStyle/>
                    <a:p>
                      <a:pPr algn="ctr">
                        <a:defRPr sz="1800"/>
                      </a:pPr>
                      <a:r>
                        <a:rPr spc="-1" sz="2400">
                          <a:latin typeface="標楷體"/>
                          <a:ea typeface="標楷體"/>
                          <a:cs typeface="標楷體"/>
                          <a:sym typeface="標楷體"/>
                        </a:rPr>
                        <a:t>無副作用</a:t>
                      </a:r>
                    </a:p>
                  </a:txBody>
                  <a:tcPr marL="45714" marR="45714" marT="45714" marB="45714" anchor="t" anchorCtr="0" horzOverflow="overflow">
                    <a:lnL w="5760">
                      <a:solidFill>
                        <a:srgbClr val="FFFFFF"/>
                      </a:solidFill>
                    </a:lnL>
                    <a:lnR w="5760">
                      <a:solidFill>
                        <a:srgbClr val="FFFFFF"/>
                      </a:solidFill>
                    </a:lnR>
                    <a:lnT w="5760">
                      <a:solidFill>
                        <a:srgbClr val="FFFFFF"/>
                      </a:solidFill>
                    </a:lnT>
                    <a:lnB w="5760">
                      <a:solidFill>
                        <a:srgbClr val="FFFFFF"/>
                      </a:solidFill>
                    </a:lnB>
                    <a:solidFill>
                      <a:srgbClr val="DBE9CD"/>
                    </a:solidFill>
                  </a:tcPr>
                </a:tc>
                <a:tc>
                  <a:txBody>
                    <a:bodyPr/>
                    <a:lstStyle/>
                    <a:p>
                      <a:pPr algn="ctr">
                        <a:defRPr sz="1800"/>
                      </a:pPr>
                      <a:r>
                        <a:rPr spc="-1" sz="2400">
                          <a:latin typeface="標楷體"/>
                          <a:ea typeface="標楷體"/>
                          <a:cs typeface="標楷體"/>
                          <a:sym typeface="標楷體"/>
                        </a:rPr>
                        <a:t>造血因子刺激後的副作用</a:t>
                      </a:r>
                    </a:p>
                  </a:txBody>
                  <a:tcPr marL="45714" marR="45714" marT="45714" marB="45714" anchor="t" anchorCtr="0" horzOverflow="overflow">
                    <a:lnL w="5760">
                      <a:solidFill>
                        <a:srgbClr val="FFFFFF"/>
                      </a:solidFill>
                    </a:lnL>
                    <a:lnR w="5760">
                      <a:solidFill>
                        <a:srgbClr val="FFFFFF"/>
                      </a:solidFill>
                    </a:lnR>
                    <a:lnT w="5760">
                      <a:solidFill>
                        <a:srgbClr val="FFFFFF"/>
                      </a:solidFill>
                    </a:lnT>
                    <a:lnB w="5760">
                      <a:solidFill>
                        <a:srgbClr val="FFFFFF"/>
                      </a:solidFill>
                    </a:lnB>
                    <a:solidFill>
                      <a:srgbClr val="DBE9CD"/>
                    </a:solidFill>
                  </a:tcPr>
                </a:tc>
                <a:tc>
                  <a:txBody>
                    <a:bodyPr/>
                    <a:lstStyle/>
                    <a:p>
                      <a:pPr algn="ctr">
                        <a:defRPr sz="1800"/>
                      </a:pPr>
                      <a:r>
                        <a:rPr spc="-1" sz="2400">
                          <a:latin typeface="標楷體"/>
                          <a:ea typeface="標楷體"/>
                          <a:cs typeface="標楷體"/>
                          <a:sym typeface="標楷體"/>
                        </a:rPr>
                        <a:t>手術麻醉風險及麻醉消退後之不適與住院時間</a:t>
                      </a:r>
                    </a:p>
                  </a:txBody>
                  <a:tcPr marL="45714" marR="45714" marT="45714" marB="45714" anchor="t" anchorCtr="0" horzOverflow="overflow">
                    <a:lnL w="5760">
                      <a:solidFill>
                        <a:srgbClr val="FFFFFF"/>
                      </a:solidFill>
                    </a:lnL>
                    <a:lnR w="5760">
                      <a:solidFill>
                        <a:srgbClr val="FFFFFF"/>
                      </a:solidFill>
                    </a:lnR>
                    <a:lnT w="5760">
                      <a:solidFill>
                        <a:srgbClr val="FFFFFF"/>
                      </a:solidFill>
                    </a:lnT>
                    <a:lnB w="5760">
                      <a:solidFill>
                        <a:srgbClr val="FFFFFF"/>
                      </a:solidFill>
                    </a:lnB>
                    <a:solidFill>
                      <a:srgbClr val="DBE9CD"/>
                    </a:solidFill>
                  </a:tcPr>
                </a:tc>
              </a:tr>
            </a:tbl>
          </a:graphicData>
        </a:graphic>
      </p:graphicFrame>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CustomShape 1"/>
          <p:cNvSpPr txBox="1"/>
          <p:nvPr/>
        </p:nvSpPr>
        <p:spPr>
          <a:xfrm>
            <a:off x="2764837" y="1023791"/>
            <a:ext cx="8886523" cy="2062534"/>
          </a:xfrm>
          <a:prstGeom prst="rect">
            <a:avLst/>
          </a:prstGeom>
          <a:ln w="12700">
            <a:miter lim="400000"/>
          </a:ln>
          <a:extLst>
            <a:ext uri="{C572A759-6A51-4108-AA02-DFA0A04FC94B}">
              <ma14:wrappingTextBoxFlag xmlns:ma14="http://schemas.microsoft.com/office/mac/drawingml/2011/main" val="1"/>
            </a:ext>
          </a:extLst>
        </p:spPr>
        <p:txBody>
          <a:bodyPr lIns="44994" tIns="44994" rIns="44994" bIns="44994">
            <a:normAutofit fontScale="100000" lnSpcReduction="0"/>
          </a:bodyPr>
          <a:lstStyle/>
          <a:p>
            <a:pPr marL="431957" indent="-322528">
              <a:spcBef>
                <a:spcPts val="900"/>
              </a:spcBef>
              <a:buClr>
                <a:srgbClr val="000000"/>
              </a:buClr>
              <a:buSzPct val="45000"/>
              <a:buChar char="●"/>
              <a:defRPr spc="-100" sz="2800">
                <a:latin typeface="標楷體"/>
                <a:ea typeface="標楷體"/>
                <a:cs typeface="標楷體"/>
                <a:sym typeface="標楷體"/>
              </a:defRPr>
            </a:pPr>
            <a:r>
              <a:t>以往人們因塑身而抽出的脂肪，大部份都當廢棄物丟掉，現經由醫學專家研究證，脂肪中含有</a:t>
            </a:r>
            <a:r>
              <a:rPr>
                <a:solidFill>
                  <a:srgbClr val="FF0000"/>
                </a:solidFill>
              </a:rPr>
              <a:t>大量的</a:t>
            </a:r>
            <a:r>
              <a:rPr>
                <a:solidFill>
                  <a:srgbClr val="ED1C24"/>
                </a:solidFill>
              </a:rPr>
              <a:t>間質幹細胞，間質幹細胞具有</a:t>
            </a:r>
            <a:r>
              <a:rPr>
                <a:solidFill>
                  <a:srgbClr val="FF0000"/>
                </a:solidFill>
              </a:rPr>
              <a:t>體外增生及多重分化的潛力，能運用於組織與器官的再生與修復。</a:t>
            </a:r>
          </a:p>
        </p:txBody>
      </p:sp>
      <p:sp>
        <p:nvSpPr>
          <p:cNvPr id="218" name="CustomShape 2"/>
          <p:cNvSpPr txBox="1"/>
          <p:nvPr/>
        </p:nvSpPr>
        <p:spPr>
          <a:xfrm>
            <a:off x="3363762" y="208857"/>
            <a:ext cx="5494687" cy="661489"/>
          </a:xfrm>
          <a:prstGeom prst="rect">
            <a:avLst/>
          </a:prstGeom>
          <a:ln w="12700">
            <a:miter lim="400000"/>
          </a:ln>
          <a:extLst>
            <a:ext uri="{C572A759-6A51-4108-AA02-DFA0A04FC94B}">
              <ma14:wrappingTextBoxFlag xmlns:ma14="http://schemas.microsoft.com/office/mac/drawingml/2011/main" val="1"/>
            </a:ext>
          </a:extLst>
        </p:spPr>
        <p:txBody>
          <a:bodyPr lIns="44994" tIns="44994" rIns="44994" bIns="44994">
            <a:spAutoFit/>
          </a:bodyPr>
          <a:lstStyle>
            <a:lvl1pPr algn="ctr">
              <a:defRPr spc="-1" sz="4400">
                <a:latin typeface="標楷體"/>
                <a:ea typeface="標楷體"/>
                <a:cs typeface="標楷體"/>
                <a:sym typeface="標楷體"/>
              </a:defRPr>
            </a:lvl1pPr>
          </a:lstStyle>
          <a:p>
            <a:pPr/>
            <a:r>
              <a:t>脂肪間葉系幹細胞</a:t>
            </a:r>
          </a:p>
        </p:txBody>
      </p:sp>
      <p:pic>
        <p:nvPicPr>
          <p:cNvPr id="219" name="圖片 1" descr="圖片 1"/>
          <p:cNvPicPr>
            <a:picLocks noChangeAspect="1"/>
          </p:cNvPicPr>
          <p:nvPr/>
        </p:nvPicPr>
        <p:blipFill>
          <a:blip r:embed="rId2">
            <a:extLst/>
          </a:blip>
          <a:stretch>
            <a:fillRect/>
          </a:stretch>
        </p:blipFill>
        <p:spPr>
          <a:xfrm>
            <a:off x="392889" y="2407261"/>
            <a:ext cx="2849855" cy="3795489"/>
          </a:xfrm>
          <a:prstGeom prst="rect">
            <a:avLst/>
          </a:prstGeom>
          <a:ln w="12700">
            <a:miter lim="400000"/>
          </a:ln>
        </p:spPr>
      </p:pic>
      <p:pic>
        <p:nvPicPr>
          <p:cNvPr id="220" name="圖片 6" descr="圖片 6"/>
          <p:cNvPicPr>
            <a:picLocks noChangeAspect="1"/>
          </p:cNvPicPr>
          <p:nvPr/>
        </p:nvPicPr>
        <p:blipFill>
          <a:blip r:embed="rId3">
            <a:extLst/>
          </a:blip>
          <a:srcRect l="0" t="0" r="0" b="15627"/>
          <a:stretch>
            <a:fillRect/>
          </a:stretch>
        </p:blipFill>
        <p:spPr>
          <a:xfrm>
            <a:off x="3081983" y="2987957"/>
            <a:ext cx="7550740" cy="3582258"/>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CustomShape 1"/>
          <p:cNvSpPr txBox="1"/>
          <p:nvPr/>
        </p:nvSpPr>
        <p:spPr>
          <a:xfrm>
            <a:off x="1945906" y="132909"/>
            <a:ext cx="8293680" cy="1131389"/>
          </a:xfrm>
          <a:prstGeom prst="rect">
            <a:avLst/>
          </a:prstGeom>
          <a:ln w="12700">
            <a:miter lim="400000"/>
          </a:ln>
          <a:extLst>
            <a:ext uri="{C572A759-6A51-4108-AA02-DFA0A04FC94B}">
              <ma14:wrappingTextBoxFlag xmlns:ma14="http://schemas.microsoft.com/office/mac/drawingml/2011/main" val="1"/>
            </a:ext>
          </a:extLst>
        </p:spPr>
        <p:txBody>
          <a:bodyPr lIns="44994" tIns="44994" rIns="44994" bIns="44994">
            <a:spAutoFit/>
          </a:bodyPr>
          <a:lstStyle/>
          <a:p>
            <a:pPr algn="ctr">
              <a:defRPr spc="-1" sz="4400">
                <a:latin typeface="標楷體"/>
                <a:ea typeface="標楷體"/>
                <a:cs typeface="標楷體"/>
                <a:sym typeface="標楷體"/>
              </a:defRPr>
            </a:pPr>
            <a:r>
              <a:t>間葉系幹細胞(</a:t>
            </a:r>
            <a:r>
              <a:rPr>
                <a:solidFill>
                  <a:srgbClr val="404040"/>
                </a:solidFill>
              </a:rPr>
              <a:t>間充質幹細胞</a:t>
            </a:r>
            <a:r>
              <a:t>)</a:t>
            </a:r>
            <a:endParaRPr>
              <a:latin typeface="Arial"/>
              <a:ea typeface="Arial"/>
              <a:cs typeface="Arial"/>
              <a:sym typeface="Arial"/>
            </a:endParaRPr>
          </a:p>
          <a:p>
            <a:pPr algn="ctr">
              <a:defRPr spc="-1" sz="3600">
                <a:latin typeface="標楷體"/>
                <a:ea typeface="標楷體"/>
                <a:cs typeface="標楷體"/>
                <a:sym typeface="標楷體"/>
              </a:defRPr>
            </a:pPr>
            <a:r>
              <a:t>Mesenchymal Stem Cell(MSC)</a:t>
            </a:r>
          </a:p>
        </p:txBody>
      </p:sp>
      <p:grpSp>
        <p:nvGrpSpPr>
          <p:cNvPr id="225" name="群組 7"/>
          <p:cNvGrpSpPr/>
          <p:nvPr/>
        </p:nvGrpSpPr>
        <p:grpSpPr>
          <a:xfrm>
            <a:off x="5358671" y="1224454"/>
            <a:ext cx="6720138" cy="5430432"/>
            <a:chOff x="0" y="0"/>
            <a:chExt cx="6720136" cy="5430430"/>
          </a:xfrm>
        </p:grpSpPr>
        <p:pic>
          <p:nvPicPr>
            <p:cNvPr id="223" name="圖片 8" descr="圖片 8"/>
            <p:cNvPicPr>
              <a:picLocks noChangeAspect="1"/>
            </p:cNvPicPr>
            <p:nvPr/>
          </p:nvPicPr>
          <p:blipFill>
            <a:blip r:embed="rId3">
              <a:extLst/>
            </a:blip>
            <a:stretch>
              <a:fillRect/>
            </a:stretch>
          </p:blipFill>
          <p:spPr>
            <a:xfrm>
              <a:off x="-1" y="0"/>
              <a:ext cx="6720138" cy="5430432"/>
            </a:xfrm>
            <a:prstGeom prst="rect">
              <a:avLst/>
            </a:prstGeom>
            <a:ln w="12700" cap="flat">
              <a:noFill/>
              <a:miter lim="400000"/>
            </a:ln>
            <a:effectLst/>
          </p:spPr>
        </p:pic>
        <p:pic>
          <p:nvPicPr>
            <p:cNvPr id="224" name="圖片 9" descr="圖片 9"/>
            <p:cNvPicPr>
              <a:picLocks noChangeAspect="1"/>
            </p:cNvPicPr>
            <p:nvPr/>
          </p:nvPicPr>
          <p:blipFill>
            <a:blip r:embed="rId4">
              <a:extLst/>
            </a:blip>
            <a:stretch>
              <a:fillRect/>
            </a:stretch>
          </p:blipFill>
          <p:spPr>
            <a:xfrm>
              <a:off x="2138248" y="219847"/>
              <a:ext cx="4321531" cy="4243338"/>
            </a:xfrm>
            <a:prstGeom prst="rect">
              <a:avLst/>
            </a:prstGeom>
            <a:ln w="12700" cap="flat">
              <a:noFill/>
              <a:miter lim="400000"/>
            </a:ln>
            <a:effectLst/>
          </p:spPr>
        </p:pic>
      </p:grpSp>
      <p:grpSp>
        <p:nvGrpSpPr>
          <p:cNvPr id="234" name="群組 12"/>
          <p:cNvGrpSpPr/>
          <p:nvPr/>
        </p:nvGrpSpPr>
        <p:grpSpPr>
          <a:xfrm>
            <a:off x="233915" y="1456242"/>
            <a:ext cx="5234359" cy="5015607"/>
            <a:chOff x="0" y="0"/>
            <a:chExt cx="5234358" cy="5015605"/>
          </a:xfrm>
        </p:grpSpPr>
        <p:pic>
          <p:nvPicPr>
            <p:cNvPr id="226" name="圖片 2" descr="圖片 2"/>
            <p:cNvPicPr>
              <a:picLocks noChangeAspect="1"/>
            </p:cNvPicPr>
            <p:nvPr/>
          </p:nvPicPr>
          <p:blipFill>
            <a:blip r:embed="rId5">
              <a:extLst/>
            </a:blip>
            <a:stretch>
              <a:fillRect/>
            </a:stretch>
          </p:blipFill>
          <p:spPr>
            <a:xfrm>
              <a:off x="2332961" y="2683019"/>
              <a:ext cx="1311228" cy="2332586"/>
            </a:xfrm>
            <a:prstGeom prst="rect">
              <a:avLst/>
            </a:prstGeom>
            <a:ln w="12700" cap="flat">
              <a:noFill/>
              <a:miter lim="400000"/>
            </a:ln>
            <a:effectLst/>
          </p:spPr>
        </p:pic>
        <p:grpSp>
          <p:nvGrpSpPr>
            <p:cNvPr id="233" name="群組 11"/>
            <p:cNvGrpSpPr/>
            <p:nvPr/>
          </p:nvGrpSpPr>
          <p:grpSpPr>
            <a:xfrm>
              <a:off x="-1" y="-1"/>
              <a:ext cx="5234359" cy="4288210"/>
              <a:chOff x="0" y="0"/>
              <a:chExt cx="5234357" cy="4288209"/>
            </a:xfrm>
          </p:grpSpPr>
          <p:pic>
            <p:nvPicPr>
              <p:cNvPr id="227" name="圖片 1" descr="圖片 1"/>
              <p:cNvPicPr>
                <a:picLocks noChangeAspect="1"/>
              </p:cNvPicPr>
              <p:nvPr/>
            </p:nvPicPr>
            <p:blipFill>
              <a:blip r:embed="rId6">
                <a:extLst/>
              </a:blip>
              <a:stretch>
                <a:fillRect/>
              </a:stretch>
            </p:blipFill>
            <p:spPr>
              <a:xfrm>
                <a:off x="-1" y="-1"/>
                <a:ext cx="4078682" cy="2292764"/>
              </a:xfrm>
              <a:prstGeom prst="rect">
                <a:avLst/>
              </a:prstGeom>
              <a:ln w="12700" cap="flat">
                <a:noFill/>
                <a:miter lim="400000"/>
              </a:ln>
              <a:effectLst/>
            </p:spPr>
          </p:pic>
          <p:grpSp>
            <p:nvGrpSpPr>
              <p:cNvPr id="231" name="弧形向右箭號 3"/>
              <p:cNvGrpSpPr/>
              <p:nvPr/>
            </p:nvGrpSpPr>
            <p:grpSpPr>
              <a:xfrm>
                <a:off x="471288" y="2405944"/>
                <a:ext cx="1656086" cy="1882266"/>
                <a:chOff x="-27" y="0"/>
                <a:chExt cx="1656085" cy="1882264"/>
              </a:xfrm>
            </p:grpSpPr>
            <p:sp>
              <p:nvSpPr>
                <p:cNvPr id="228" name="形狀"/>
                <p:cNvSpPr/>
                <p:nvPr/>
              </p:nvSpPr>
              <p:spPr>
                <a:xfrm rot="19504918">
                  <a:off x="421106" y="77424"/>
                  <a:ext cx="813818" cy="1727415"/>
                </a:xfrm>
                <a:custGeom>
                  <a:avLst/>
                  <a:gdLst/>
                  <a:ahLst/>
                  <a:cxnLst>
                    <a:cxn ang="0">
                      <a:pos x="wd2" y="hd2"/>
                    </a:cxn>
                    <a:cxn ang="5400000">
                      <a:pos x="wd2" y="hd2"/>
                    </a:cxn>
                    <a:cxn ang="10800000">
                      <a:pos x="wd2" y="hd2"/>
                    </a:cxn>
                    <a:cxn ang="16200000">
                      <a:pos x="wd2" y="hd2"/>
                    </a:cxn>
                  </a:cxnLst>
                  <a:rect l="0" t="0" r="r" b="b"/>
                  <a:pathLst>
                    <a:path w="20232" h="21600" fill="norm" stroke="1" extrusionOk="0">
                      <a:moveTo>
                        <a:pt x="3" y="9036"/>
                      </a:moveTo>
                      <a:cubicBezTo>
                        <a:pt x="3" y="13156"/>
                        <a:pt x="6243" y="16755"/>
                        <a:pt x="15175" y="17785"/>
                      </a:cubicBezTo>
                      <a:lnTo>
                        <a:pt x="15175" y="16513"/>
                      </a:lnTo>
                      <a:lnTo>
                        <a:pt x="20232" y="19343"/>
                      </a:lnTo>
                      <a:lnTo>
                        <a:pt x="15175" y="21600"/>
                      </a:lnTo>
                      <a:lnTo>
                        <a:pt x="15175" y="20328"/>
                      </a:lnTo>
                      <a:cubicBezTo>
                        <a:pt x="6243" y="19298"/>
                        <a:pt x="3" y="15700"/>
                        <a:pt x="3" y="11579"/>
                      </a:cubicBezTo>
                      <a:close/>
                      <a:moveTo>
                        <a:pt x="20232" y="2544"/>
                      </a:moveTo>
                      <a:cubicBezTo>
                        <a:pt x="10160" y="2544"/>
                        <a:pt x="1622" y="5853"/>
                        <a:pt x="204" y="10308"/>
                      </a:cubicBezTo>
                      <a:cubicBezTo>
                        <a:pt x="-1368" y="5367"/>
                        <a:pt x="6324" y="792"/>
                        <a:pt x="17385" y="90"/>
                      </a:cubicBezTo>
                      <a:cubicBezTo>
                        <a:pt x="18328" y="30"/>
                        <a:pt x="19279" y="0"/>
                        <a:pt x="20232" y="0"/>
                      </a:cubicBezTo>
                      <a:close/>
                    </a:path>
                  </a:pathLst>
                </a:custGeom>
                <a:solidFill>
                  <a:schemeClr val="accent1"/>
                </a:solidFill>
                <a:ln w="12700" cap="flat">
                  <a:noFill/>
                  <a:miter lim="400000"/>
                </a:ln>
                <a:effectLst/>
              </p:spPr>
              <p:txBody>
                <a:bodyPr wrap="square" lIns="45718" tIns="45718" rIns="45718" bIns="45718" numCol="1" anchor="ctr">
                  <a:noAutofit/>
                </a:bodyPr>
                <a:lstStyle/>
                <a:p>
                  <a:pPr algn="ctr"/>
                </a:p>
              </p:txBody>
            </p:sp>
            <p:sp>
              <p:nvSpPr>
                <p:cNvPr id="229" name="形狀"/>
                <p:cNvSpPr/>
                <p:nvPr/>
              </p:nvSpPr>
              <p:spPr>
                <a:xfrm rot="19504918">
                  <a:off x="162641" y="158714"/>
                  <a:ext cx="813817" cy="824328"/>
                </a:xfrm>
                <a:custGeom>
                  <a:avLst/>
                  <a:gdLst/>
                  <a:ahLst/>
                  <a:cxnLst>
                    <a:cxn ang="0">
                      <a:pos x="wd2" y="hd2"/>
                    </a:cxn>
                    <a:cxn ang="5400000">
                      <a:pos x="wd2" y="hd2"/>
                    </a:cxn>
                    <a:cxn ang="10800000">
                      <a:pos x="wd2" y="hd2"/>
                    </a:cxn>
                    <a:cxn ang="16200000">
                      <a:pos x="wd2" y="hd2"/>
                    </a:cxn>
                  </a:cxnLst>
                  <a:rect l="0" t="0" r="r" b="b"/>
                  <a:pathLst>
                    <a:path w="20232" h="21600" fill="norm" stroke="1" extrusionOk="0">
                      <a:moveTo>
                        <a:pt x="20232" y="5330"/>
                      </a:moveTo>
                      <a:cubicBezTo>
                        <a:pt x="10160" y="5330"/>
                        <a:pt x="1622" y="12266"/>
                        <a:pt x="204" y="21600"/>
                      </a:cubicBezTo>
                      <a:cubicBezTo>
                        <a:pt x="-1368" y="11247"/>
                        <a:pt x="6324" y="1660"/>
                        <a:pt x="17385" y="188"/>
                      </a:cubicBezTo>
                      <a:cubicBezTo>
                        <a:pt x="18328" y="63"/>
                        <a:pt x="19279" y="0"/>
                        <a:pt x="20232" y="0"/>
                      </a:cubicBezTo>
                      <a:close/>
                    </a:path>
                  </a:pathLst>
                </a:custGeom>
                <a:solidFill>
                  <a:srgbClr val="000000">
                    <a:alpha val="20000"/>
                  </a:srgbClr>
                </a:solidFill>
                <a:ln w="12700" cap="flat">
                  <a:noFill/>
                  <a:miter lim="400000"/>
                </a:ln>
                <a:effectLst/>
              </p:spPr>
              <p:txBody>
                <a:bodyPr wrap="square" lIns="45718" tIns="45718" rIns="45718" bIns="45718" numCol="1" anchor="ctr">
                  <a:noAutofit/>
                </a:bodyPr>
                <a:lstStyle/>
                <a:p>
                  <a:pPr algn="ctr"/>
                </a:p>
              </p:txBody>
            </p:sp>
            <p:sp>
              <p:nvSpPr>
                <p:cNvPr id="230" name="線條"/>
                <p:cNvSpPr/>
                <p:nvPr/>
              </p:nvSpPr>
              <p:spPr>
                <a:xfrm rot="19504918">
                  <a:off x="421229" y="77384"/>
                  <a:ext cx="813682" cy="17274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036"/>
                      </a:moveTo>
                      <a:cubicBezTo>
                        <a:pt x="0" y="13156"/>
                        <a:pt x="6663" y="16755"/>
                        <a:pt x="16200" y="17785"/>
                      </a:cubicBezTo>
                      <a:lnTo>
                        <a:pt x="16200" y="16513"/>
                      </a:lnTo>
                      <a:lnTo>
                        <a:pt x="21600" y="19343"/>
                      </a:lnTo>
                      <a:lnTo>
                        <a:pt x="16200" y="21600"/>
                      </a:lnTo>
                      <a:lnTo>
                        <a:pt x="16200" y="20328"/>
                      </a:lnTo>
                      <a:cubicBezTo>
                        <a:pt x="6663" y="19298"/>
                        <a:pt x="0" y="15700"/>
                        <a:pt x="0" y="11579"/>
                      </a:cubicBezTo>
                      <a:lnTo>
                        <a:pt x="0" y="9036"/>
                      </a:lnTo>
                      <a:cubicBezTo>
                        <a:pt x="0" y="4045"/>
                        <a:pt x="9671" y="0"/>
                        <a:pt x="21600" y="0"/>
                      </a:cubicBezTo>
                      <a:lnTo>
                        <a:pt x="21600" y="2544"/>
                      </a:lnTo>
                      <a:cubicBezTo>
                        <a:pt x="10845" y="2544"/>
                        <a:pt x="1729" y="5853"/>
                        <a:pt x="215" y="10308"/>
                      </a:cubicBezTo>
                    </a:path>
                  </a:pathLst>
                </a:custGeom>
                <a:noFill/>
                <a:ln w="12700" cap="flat">
                  <a:solidFill>
                    <a:srgbClr val="42719B"/>
                  </a:solidFill>
                  <a:prstDash val="solid"/>
                  <a:miter lim="800000"/>
                </a:ln>
                <a:effectLst/>
              </p:spPr>
              <p:txBody>
                <a:bodyPr wrap="square" lIns="45718" tIns="45718" rIns="45718" bIns="45718" numCol="1" anchor="ctr">
                  <a:noAutofit/>
                </a:bodyPr>
                <a:lstStyle/>
                <a:p>
                  <a:pPr algn="ctr"/>
                </a:p>
              </p:txBody>
            </p:sp>
          </p:grpSp>
          <p:sp>
            <p:nvSpPr>
              <p:cNvPr id="232" name="向右箭號 10"/>
              <p:cNvSpPr/>
              <p:nvPr/>
            </p:nvSpPr>
            <p:spPr>
              <a:xfrm>
                <a:off x="3969081" y="3679192"/>
                <a:ext cx="1265277" cy="340244"/>
              </a:xfrm>
              <a:prstGeom prst="rightArrow">
                <a:avLst>
                  <a:gd name="adj1" fmla="val 50000"/>
                  <a:gd name="adj2" fmla="val 50000"/>
                </a:avLst>
              </a:prstGeom>
              <a:solidFill>
                <a:schemeClr val="accent1"/>
              </a:solidFill>
              <a:ln w="12700" cap="flat">
                <a:solidFill>
                  <a:srgbClr val="42719B"/>
                </a:solidFill>
                <a:prstDash val="solid"/>
                <a:miter lim="800000"/>
              </a:ln>
              <a:effectLst/>
            </p:spPr>
            <p:txBody>
              <a:bodyPr wrap="square" lIns="45718" tIns="45718" rIns="45718" bIns="45718" numCol="1" anchor="ctr">
                <a:noAutofit/>
              </a:bodyPr>
              <a:lstStyle/>
              <a:p>
                <a:pPr algn="ctr">
                  <a:defRPr>
                    <a:solidFill>
                      <a:srgbClr val="FFFFFF"/>
                    </a:solidFill>
                  </a:defRPr>
                </a:pPr>
              </a:p>
            </p:txBody>
          </p:sp>
        </p:grpSp>
      </p:gr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8" name="圖片 4" descr="圖片 4"/>
          <p:cNvPicPr>
            <a:picLocks noChangeAspect="1"/>
          </p:cNvPicPr>
          <p:nvPr/>
        </p:nvPicPr>
        <p:blipFill>
          <a:blip r:embed="rId2">
            <a:extLst/>
          </a:blip>
          <a:stretch>
            <a:fillRect/>
          </a:stretch>
        </p:blipFill>
        <p:spPr>
          <a:xfrm>
            <a:off x="7483785" y="193020"/>
            <a:ext cx="4482137" cy="5690142"/>
          </a:xfrm>
          <a:prstGeom prst="rect">
            <a:avLst/>
          </a:prstGeom>
          <a:ln w="12700">
            <a:miter lim="400000"/>
          </a:ln>
        </p:spPr>
      </p:pic>
      <p:sp>
        <p:nvSpPr>
          <p:cNvPr id="239" name="CustomShape 1"/>
          <p:cNvSpPr txBox="1"/>
          <p:nvPr/>
        </p:nvSpPr>
        <p:spPr>
          <a:xfrm>
            <a:off x="1230678" y="183301"/>
            <a:ext cx="5225443" cy="661489"/>
          </a:xfrm>
          <a:prstGeom prst="rect">
            <a:avLst/>
          </a:prstGeom>
          <a:ln w="12700">
            <a:miter lim="400000"/>
          </a:ln>
          <a:extLst>
            <a:ext uri="{C572A759-6A51-4108-AA02-DFA0A04FC94B}">
              <ma14:wrappingTextBoxFlag xmlns:ma14="http://schemas.microsoft.com/office/mac/drawingml/2011/main" val="1"/>
            </a:ext>
          </a:extLst>
        </p:spPr>
        <p:txBody>
          <a:bodyPr lIns="44994" tIns="44994" rIns="44994" bIns="44994">
            <a:spAutoFit/>
          </a:bodyPr>
          <a:lstStyle>
            <a:lvl1pPr>
              <a:defRPr spc="-1" sz="4400">
                <a:latin typeface="標楷體"/>
                <a:ea typeface="標楷體"/>
                <a:cs typeface="標楷體"/>
                <a:sym typeface="標楷體"/>
              </a:defRPr>
            </a:lvl1pPr>
          </a:lstStyle>
          <a:p>
            <a:pPr/>
            <a:r>
              <a:t>幹細胞的功能與功用</a:t>
            </a:r>
          </a:p>
        </p:txBody>
      </p:sp>
      <p:sp>
        <p:nvSpPr>
          <p:cNvPr id="240" name="CustomShape 2"/>
          <p:cNvSpPr txBox="1"/>
          <p:nvPr/>
        </p:nvSpPr>
        <p:spPr>
          <a:xfrm>
            <a:off x="384788" y="951442"/>
            <a:ext cx="2658617" cy="458289"/>
          </a:xfrm>
          <a:prstGeom prst="rect">
            <a:avLst/>
          </a:prstGeom>
          <a:ln w="12700">
            <a:miter lim="400000"/>
          </a:ln>
          <a:extLst>
            <a:ext uri="{C572A759-6A51-4108-AA02-DFA0A04FC94B}">
              <ma14:wrappingTextBoxFlag xmlns:ma14="http://schemas.microsoft.com/office/mac/drawingml/2011/main" val="1"/>
            </a:ext>
          </a:extLst>
        </p:spPr>
        <p:txBody>
          <a:bodyPr lIns="44994" tIns="44994" rIns="44994" bIns="44994">
            <a:spAutoFit/>
          </a:bodyPr>
          <a:lstStyle>
            <a:lvl1pPr algn="ctr">
              <a:defRPr spc="-1" sz="2800">
                <a:solidFill>
                  <a:srgbClr val="0D0D0D"/>
                </a:solidFill>
                <a:latin typeface="標楷體"/>
                <a:ea typeface="標楷體"/>
                <a:cs typeface="標楷體"/>
                <a:sym typeface="標楷體"/>
              </a:defRPr>
            </a:lvl1pPr>
          </a:lstStyle>
          <a:p>
            <a:pPr/>
            <a:r>
              <a:t>可治癒的疾病</a:t>
            </a:r>
          </a:p>
        </p:txBody>
      </p:sp>
      <p:sp>
        <p:nvSpPr>
          <p:cNvPr id="241" name="CustomShape 3"/>
          <p:cNvSpPr txBox="1"/>
          <p:nvPr/>
        </p:nvSpPr>
        <p:spPr>
          <a:xfrm>
            <a:off x="250886" y="1512968"/>
            <a:ext cx="6943498" cy="2971415"/>
          </a:xfrm>
          <a:prstGeom prst="rect">
            <a:avLst/>
          </a:prstGeom>
          <a:ln w="12700">
            <a:miter lim="400000"/>
          </a:ln>
          <a:extLst>
            <a:ext uri="{C572A759-6A51-4108-AA02-DFA0A04FC94B}">
              <ma14:wrappingTextBoxFlag xmlns:ma14="http://schemas.microsoft.com/office/mac/drawingml/2011/main" val="1"/>
            </a:ext>
          </a:extLst>
        </p:spPr>
        <p:txBody>
          <a:bodyPr lIns="44994" tIns="44994" rIns="44994" bIns="44994">
            <a:normAutofit fontScale="100000" lnSpcReduction="0"/>
          </a:bodyPr>
          <a:lstStyle/>
          <a:p>
            <a:pPr marL="342686" indent="-341246">
              <a:lnSpc>
                <a:spcPct val="80000"/>
              </a:lnSpc>
              <a:spcBef>
                <a:spcPts val="900"/>
              </a:spcBef>
              <a:buClr>
                <a:srgbClr val="90C226"/>
              </a:buClr>
              <a:buSzPct val="80000"/>
              <a:buChar char="●"/>
              <a:defRPr spc="-100" sz="2300">
                <a:latin typeface="標楷體"/>
                <a:ea typeface="標楷體"/>
                <a:cs typeface="標楷體"/>
                <a:sym typeface="標楷體"/>
              </a:defRPr>
            </a:pPr>
            <a:r>
              <a:t>到目前為止,已經有超過 </a:t>
            </a:r>
            <a:r>
              <a:rPr>
                <a:solidFill>
                  <a:srgbClr val="FF0000"/>
                </a:solidFill>
              </a:rPr>
              <a:t>70 種以上的疾病成功的用幹細胞治癒。其中包括血液系統癌症之中的血癌、淋巴瘤及骨髓瘤,血液異常疾病中的地中海貧血、先天性再生不良貧血與先天免疫不全病症。</a:t>
            </a:r>
            <a:endParaRPr spc="-1" sz="2800">
              <a:latin typeface="Arial"/>
              <a:ea typeface="Arial"/>
              <a:cs typeface="Arial"/>
              <a:sym typeface="Arial"/>
            </a:endParaRPr>
          </a:p>
          <a:p>
            <a:pPr marL="342686" indent="-341246">
              <a:lnSpc>
                <a:spcPct val="80000"/>
              </a:lnSpc>
              <a:spcBef>
                <a:spcPts val="900"/>
              </a:spcBef>
              <a:buClr>
                <a:srgbClr val="90C226"/>
              </a:buClr>
              <a:buSzPct val="80000"/>
              <a:buChar char="●"/>
              <a:defRPr spc="-100" sz="2300">
                <a:solidFill>
                  <a:srgbClr val="FF0000"/>
                </a:solidFill>
                <a:latin typeface="標楷體"/>
                <a:ea typeface="標楷體"/>
                <a:cs typeface="標楷體"/>
                <a:sym typeface="標楷體"/>
              </a:defRPr>
            </a:pPr>
            <a:r>
              <a:t>然而也有許多幹細胞正在研發中的治療病症,例如:老人癡呆症、糖尿病、心臟病、肝病、肌肉萎縮症、帕金森氏症、脊椎神經損傷、中風等等。</a:t>
            </a:r>
          </a:p>
        </p:txBody>
      </p:sp>
      <p:sp>
        <p:nvSpPr>
          <p:cNvPr id="242" name="CustomShape 4"/>
          <p:cNvSpPr txBox="1"/>
          <p:nvPr/>
        </p:nvSpPr>
        <p:spPr>
          <a:xfrm>
            <a:off x="501052" y="4179501"/>
            <a:ext cx="5801369" cy="1922389"/>
          </a:xfrm>
          <a:prstGeom prst="rect">
            <a:avLst/>
          </a:prstGeom>
          <a:ln w="12700">
            <a:miter lim="400000"/>
          </a:ln>
          <a:extLst>
            <a:ext uri="{C572A759-6A51-4108-AA02-DFA0A04FC94B}">
              <ma14:wrappingTextBoxFlag xmlns:ma14="http://schemas.microsoft.com/office/mac/drawingml/2011/main" val="1"/>
            </a:ext>
          </a:extLst>
        </p:spPr>
        <p:txBody>
          <a:bodyPr lIns="46794" tIns="46794" rIns="46794" bIns="46794">
            <a:spAutoFit/>
          </a:bodyPr>
          <a:lstStyle/>
          <a:p>
            <a:pPr>
              <a:defRPr spc="-1" sz="2800">
                <a:latin typeface="標楷體"/>
                <a:ea typeface="標楷體"/>
                <a:cs typeface="標楷體"/>
                <a:sym typeface="標楷體"/>
              </a:defRPr>
            </a:pPr>
            <a:r>
              <a:t>•</a:t>
            </a:r>
            <a:r>
              <a:rPr sz="2200"/>
              <a:t>治療醫學 </a:t>
            </a:r>
            <a:endParaRPr sz="2200">
              <a:latin typeface="Arial"/>
              <a:ea typeface="Arial"/>
              <a:cs typeface="Arial"/>
              <a:sym typeface="Arial"/>
            </a:endParaRPr>
          </a:p>
          <a:p>
            <a:pPr>
              <a:defRPr spc="-1" sz="2200">
                <a:latin typeface="標楷體"/>
                <a:ea typeface="標楷體"/>
                <a:cs typeface="標楷體"/>
                <a:sym typeface="標楷體"/>
              </a:defRPr>
            </a:pPr>
            <a:r>
              <a:t>•預防醫學 </a:t>
            </a:r>
            <a:endParaRPr>
              <a:latin typeface="Arial"/>
              <a:ea typeface="Arial"/>
              <a:cs typeface="Arial"/>
              <a:sym typeface="Arial"/>
            </a:endParaRPr>
          </a:p>
          <a:p>
            <a:pPr>
              <a:defRPr spc="-1" sz="2200">
                <a:latin typeface="標楷體"/>
                <a:ea typeface="標楷體"/>
                <a:cs typeface="標楷體"/>
                <a:sym typeface="標楷體"/>
              </a:defRPr>
            </a:pPr>
            <a:r>
              <a:t>•再生醫學</a:t>
            </a:r>
            <a:endParaRPr>
              <a:latin typeface="Arial"/>
              <a:ea typeface="Arial"/>
              <a:cs typeface="Arial"/>
              <a:sym typeface="Arial"/>
            </a:endParaRPr>
          </a:p>
          <a:p>
            <a:pPr>
              <a:defRPr spc="-1" sz="2200">
                <a:latin typeface="標楷體"/>
                <a:ea typeface="標楷體"/>
                <a:cs typeface="標楷體"/>
                <a:sym typeface="標楷體"/>
              </a:defRPr>
            </a:pPr>
            <a:r>
              <a:t>   –失去作用的器官或組織重新生長出來</a:t>
            </a:r>
            <a:endParaRPr>
              <a:latin typeface="Arial"/>
              <a:ea typeface="Arial"/>
              <a:cs typeface="Arial"/>
              <a:sym typeface="Arial"/>
            </a:endParaRPr>
          </a:p>
          <a:p>
            <a:pPr>
              <a:defRPr spc="-1" sz="2200">
                <a:latin typeface="標楷體"/>
                <a:ea typeface="標楷體"/>
                <a:cs typeface="標楷體"/>
                <a:sym typeface="標楷體"/>
              </a:defRPr>
            </a:pPr>
            <a:r>
              <a:t>   –幹細胞療法</a:t>
            </a:r>
            <a:endParaRPr>
              <a:latin typeface="Arial"/>
              <a:ea typeface="Arial"/>
              <a:cs typeface="Arial"/>
              <a:sym typeface="Arial"/>
            </a:endParaRPr>
          </a:p>
          <a:p>
            <a:pPr>
              <a:defRPr spc="-1" sz="2200">
                <a:latin typeface="標楷體"/>
                <a:ea typeface="標楷體"/>
                <a:cs typeface="標楷體"/>
                <a:sym typeface="標楷體"/>
              </a:defRPr>
            </a:pPr>
            <a:r>
              <a:t>   –組織工程</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CustomShape 1"/>
          <p:cNvSpPr txBox="1"/>
          <p:nvPr/>
        </p:nvSpPr>
        <p:spPr>
          <a:xfrm>
            <a:off x="2316297" y="251439"/>
            <a:ext cx="7580973" cy="661489"/>
          </a:xfrm>
          <a:prstGeom prst="rect">
            <a:avLst/>
          </a:prstGeom>
          <a:ln w="12700">
            <a:miter lim="400000"/>
          </a:ln>
          <a:extLst>
            <a:ext uri="{C572A759-6A51-4108-AA02-DFA0A04FC94B}">
              <ma14:wrappingTextBoxFlag xmlns:ma14="http://schemas.microsoft.com/office/mac/drawingml/2011/main" val="1"/>
            </a:ext>
          </a:extLst>
        </p:spPr>
        <p:txBody>
          <a:bodyPr lIns="44994" tIns="44994" rIns="44994" bIns="44994" anchor="b">
            <a:spAutoFit/>
          </a:bodyPr>
          <a:lstStyle/>
          <a:p>
            <a:pPr algn="ctr">
              <a:defRPr spc="-1" sz="4400">
                <a:latin typeface="標楷體"/>
                <a:ea typeface="標楷體"/>
                <a:cs typeface="標楷體"/>
                <a:sym typeface="標楷體"/>
              </a:defRPr>
            </a:pPr>
            <a:r>
              <a:t>間葉系</a:t>
            </a:r>
            <a:r>
              <a:rPr>
                <a:solidFill>
                  <a:srgbClr val="404040"/>
                </a:solidFill>
              </a:rPr>
              <a:t>幹細胞傷口愈合應用</a:t>
            </a:r>
          </a:p>
        </p:txBody>
      </p:sp>
      <p:pic>
        <p:nvPicPr>
          <p:cNvPr id="245" name="Picture 4" descr="Picture 4"/>
          <p:cNvPicPr>
            <a:picLocks noChangeAspect="1"/>
          </p:cNvPicPr>
          <p:nvPr/>
        </p:nvPicPr>
        <p:blipFill>
          <a:blip r:embed="rId2">
            <a:extLst/>
          </a:blip>
          <a:srcRect l="40933" t="25887" r="28630" b="17851"/>
          <a:stretch>
            <a:fillRect/>
          </a:stretch>
        </p:blipFill>
        <p:spPr>
          <a:xfrm>
            <a:off x="5617701" y="912927"/>
            <a:ext cx="4808508" cy="5507510"/>
          </a:xfrm>
          <a:prstGeom prst="rect">
            <a:avLst/>
          </a:prstGeom>
          <a:ln w="12700">
            <a:miter lim="400000"/>
          </a:ln>
        </p:spPr>
      </p:pic>
      <p:pic>
        <p:nvPicPr>
          <p:cNvPr id="246" name="Picture 2" descr="Picture 2"/>
          <p:cNvPicPr>
            <a:picLocks noChangeAspect="1"/>
          </p:cNvPicPr>
          <p:nvPr/>
        </p:nvPicPr>
        <p:blipFill>
          <a:blip r:embed="rId3">
            <a:extLst/>
          </a:blip>
          <a:srcRect l="16847" t="11913" r="35870" b="13388"/>
          <a:stretch>
            <a:fillRect/>
          </a:stretch>
        </p:blipFill>
        <p:spPr>
          <a:xfrm>
            <a:off x="932416" y="1290089"/>
            <a:ext cx="4559169" cy="4753185"/>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CustomShape 1"/>
          <p:cNvSpPr txBox="1"/>
          <p:nvPr/>
        </p:nvSpPr>
        <p:spPr>
          <a:xfrm>
            <a:off x="2332856" y="256838"/>
            <a:ext cx="7580974" cy="661489"/>
          </a:xfrm>
          <a:prstGeom prst="rect">
            <a:avLst/>
          </a:prstGeom>
          <a:ln w="12700">
            <a:miter lim="400000"/>
          </a:ln>
          <a:extLst>
            <a:ext uri="{C572A759-6A51-4108-AA02-DFA0A04FC94B}">
              <ma14:wrappingTextBoxFlag xmlns:ma14="http://schemas.microsoft.com/office/mac/drawingml/2011/main" val="1"/>
            </a:ext>
          </a:extLst>
        </p:spPr>
        <p:txBody>
          <a:bodyPr lIns="44994" tIns="44994" rIns="44994" bIns="44994" anchor="b">
            <a:spAutoFit/>
          </a:bodyPr>
          <a:lstStyle/>
          <a:p>
            <a:pPr algn="ctr">
              <a:defRPr spc="-1" sz="4400">
                <a:latin typeface="標楷體"/>
                <a:ea typeface="標楷體"/>
                <a:cs typeface="標楷體"/>
                <a:sym typeface="標楷體"/>
              </a:defRPr>
            </a:pPr>
            <a:r>
              <a:t>間葉系</a:t>
            </a:r>
            <a:r>
              <a:rPr>
                <a:solidFill>
                  <a:srgbClr val="404040"/>
                </a:solidFill>
              </a:rPr>
              <a:t>幹細胞治療糖尿病</a:t>
            </a:r>
          </a:p>
        </p:txBody>
      </p:sp>
      <p:pic>
        <p:nvPicPr>
          <p:cNvPr id="249" name="圖片 7" descr="圖片 7"/>
          <p:cNvPicPr>
            <a:picLocks noChangeAspect="1"/>
          </p:cNvPicPr>
          <p:nvPr/>
        </p:nvPicPr>
        <p:blipFill>
          <a:blip r:embed="rId2">
            <a:extLst/>
          </a:blip>
          <a:stretch>
            <a:fillRect/>
          </a:stretch>
        </p:blipFill>
        <p:spPr>
          <a:xfrm>
            <a:off x="127801" y="1402012"/>
            <a:ext cx="5856440" cy="4391791"/>
          </a:xfrm>
          <a:prstGeom prst="rect">
            <a:avLst/>
          </a:prstGeom>
          <a:ln w="12700">
            <a:miter lim="400000"/>
          </a:ln>
        </p:spPr>
      </p:pic>
      <p:pic>
        <p:nvPicPr>
          <p:cNvPr id="250" name="圖片 8" descr="圖片 8"/>
          <p:cNvPicPr>
            <a:picLocks noChangeAspect="1"/>
          </p:cNvPicPr>
          <p:nvPr/>
        </p:nvPicPr>
        <p:blipFill>
          <a:blip r:embed="rId3">
            <a:extLst/>
          </a:blip>
          <a:stretch>
            <a:fillRect/>
          </a:stretch>
        </p:blipFill>
        <p:spPr>
          <a:xfrm>
            <a:off x="5902961" y="1402012"/>
            <a:ext cx="6163472" cy="4391791"/>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2" name="圖片 160" descr="圖片 160"/>
          <p:cNvPicPr>
            <a:picLocks noChangeAspect="1"/>
          </p:cNvPicPr>
          <p:nvPr/>
        </p:nvPicPr>
        <p:blipFill>
          <a:blip r:embed="rId2">
            <a:extLst/>
          </a:blip>
          <a:stretch>
            <a:fillRect/>
          </a:stretch>
        </p:blipFill>
        <p:spPr>
          <a:xfrm>
            <a:off x="748049" y="995224"/>
            <a:ext cx="5038071" cy="2639674"/>
          </a:xfrm>
          <a:prstGeom prst="rect">
            <a:avLst/>
          </a:prstGeom>
          <a:ln w="12700">
            <a:miter lim="400000"/>
          </a:ln>
        </p:spPr>
      </p:pic>
      <p:pic>
        <p:nvPicPr>
          <p:cNvPr id="253" name="Picture 2" descr="Picture 2"/>
          <p:cNvPicPr>
            <a:picLocks noChangeAspect="1"/>
          </p:cNvPicPr>
          <p:nvPr/>
        </p:nvPicPr>
        <p:blipFill>
          <a:blip r:embed="rId3">
            <a:extLst/>
          </a:blip>
          <a:stretch>
            <a:fillRect/>
          </a:stretch>
        </p:blipFill>
        <p:spPr>
          <a:xfrm>
            <a:off x="612099" y="3675993"/>
            <a:ext cx="5174023" cy="3090569"/>
          </a:xfrm>
          <a:prstGeom prst="rect">
            <a:avLst/>
          </a:prstGeom>
          <a:ln w="12700">
            <a:miter lim="400000"/>
          </a:ln>
        </p:spPr>
      </p:pic>
      <p:pic>
        <p:nvPicPr>
          <p:cNvPr id="254" name="Picture 3" descr="Picture 3"/>
          <p:cNvPicPr>
            <a:picLocks noChangeAspect="1"/>
          </p:cNvPicPr>
          <p:nvPr/>
        </p:nvPicPr>
        <p:blipFill>
          <a:blip r:embed="rId4">
            <a:extLst/>
          </a:blip>
          <a:stretch>
            <a:fillRect/>
          </a:stretch>
        </p:blipFill>
        <p:spPr>
          <a:xfrm>
            <a:off x="6096000" y="2027533"/>
            <a:ext cx="5828361" cy="3773031"/>
          </a:xfrm>
          <a:prstGeom prst="rect">
            <a:avLst/>
          </a:prstGeom>
          <a:ln w="12700">
            <a:miter lim="400000"/>
          </a:ln>
        </p:spPr>
      </p:pic>
      <p:sp>
        <p:nvSpPr>
          <p:cNvPr id="255" name="CustomShape 3"/>
          <p:cNvSpPr txBox="1"/>
          <p:nvPr/>
        </p:nvSpPr>
        <p:spPr>
          <a:xfrm>
            <a:off x="6134166" y="5838523"/>
            <a:ext cx="5339908" cy="613678"/>
          </a:xfrm>
          <a:prstGeom prst="rect">
            <a:avLst/>
          </a:prstGeom>
          <a:ln w="12700">
            <a:miter lim="400000"/>
          </a:ln>
          <a:extLst>
            <a:ext uri="{C572A759-6A51-4108-AA02-DFA0A04FC94B}">
              <ma14:wrappingTextBoxFlag xmlns:ma14="http://schemas.microsoft.com/office/mac/drawingml/2011/main" val="1"/>
            </a:ext>
          </a:extLst>
        </p:spPr>
        <p:txBody>
          <a:bodyPr lIns="44994" tIns="44994" rIns="44994" bIns="44994">
            <a:spAutoFit/>
          </a:bodyPr>
          <a:lstStyle/>
          <a:p>
            <a:pPr>
              <a:defRPr spc="-1">
                <a:latin typeface="Times New Roman"/>
                <a:ea typeface="Times New Roman"/>
                <a:cs typeface="Times New Roman"/>
                <a:sym typeface="Times New Roman"/>
              </a:defRPr>
            </a:pPr>
            <a:r>
              <a:t>Glucose-stimulated C-peptide release by differentiated </a:t>
            </a:r>
            <a:endParaRPr>
              <a:latin typeface="Arial"/>
              <a:ea typeface="Arial"/>
              <a:cs typeface="Arial"/>
              <a:sym typeface="Arial"/>
            </a:endParaRPr>
          </a:p>
          <a:p>
            <a:pPr>
              <a:defRPr spc="-1">
                <a:latin typeface="Times New Roman"/>
                <a:ea typeface="Times New Roman"/>
                <a:cs typeface="Times New Roman"/>
                <a:sym typeface="Times New Roman"/>
              </a:defRPr>
            </a:pPr>
            <a:r>
              <a:t>CB-MSCs in vitro.</a:t>
            </a:r>
          </a:p>
        </p:txBody>
      </p:sp>
      <p:sp>
        <p:nvSpPr>
          <p:cNvPr id="256" name="CustomShape 1"/>
          <p:cNvSpPr txBox="1"/>
          <p:nvPr/>
        </p:nvSpPr>
        <p:spPr>
          <a:xfrm>
            <a:off x="886230" y="53587"/>
            <a:ext cx="10495875" cy="887682"/>
          </a:xfrm>
          <a:prstGeom prst="rect">
            <a:avLst/>
          </a:prstGeom>
          <a:ln w="12700">
            <a:miter lim="400000"/>
          </a:ln>
          <a:extLst>
            <a:ext uri="{C572A759-6A51-4108-AA02-DFA0A04FC94B}">
              <ma14:wrappingTextBoxFlag xmlns:ma14="http://schemas.microsoft.com/office/mac/drawingml/2011/main" val="1"/>
            </a:ext>
          </a:extLst>
        </p:spPr>
        <p:txBody>
          <a:bodyPr lIns="44994" tIns="44994" rIns="44994" bIns="44994">
            <a:spAutoFit/>
          </a:bodyPr>
          <a:lstStyle>
            <a:lvl1pPr algn="ctr">
              <a:defRPr b="1" spc="-1" sz="2800">
                <a:latin typeface="Times New Roman"/>
                <a:ea typeface="Times New Roman"/>
                <a:cs typeface="Times New Roman"/>
                <a:sym typeface="Times New Roman"/>
              </a:defRPr>
            </a:lvl1pPr>
          </a:lstStyle>
          <a:p>
            <a:pPr/>
            <a:r>
              <a:t>Generation of Glucose-Responsive, Insulin-Producing Cells from Human Mesenchymal Stem Cells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7" name="圖片 1" descr="圖片 1"/>
          <p:cNvPicPr>
            <a:picLocks noChangeAspect="1"/>
          </p:cNvPicPr>
          <p:nvPr/>
        </p:nvPicPr>
        <p:blipFill>
          <a:blip r:embed="rId3">
            <a:extLst/>
          </a:blip>
          <a:stretch>
            <a:fillRect/>
          </a:stretch>
        </p:blipFill>
        <p:spPr>
          <a:xfrm>
            <a:off x="729063" y="1323438"/>
            <a:ext cx="3334389" cy="2617494"/>
          </a:xfrm>
          <a:prstGeom prst="rect">
            <a:avLst/>
          </a:prstGeom>
          <a:ln w="12700">
            <a:miter lim="400000"/>
          </a:ln>
        </p:spPr>
      </p:pic>
      <p:pic>
        <p:nvPicPr>
          <p:cNvPr id="148" name="圖片 2" descr="圖片 2"/>
          <p:cNvPicPr>
            <a:picLocks noChangeAspect="1"/>
          </p:cNvPicPr>
          <p:nvPr/>
        </p:nvPicPr>
        <p:blipFill>
          <a:blip r:embed="rId4">
            <a:extLst/>
          </a:blip>
          <a:stretch>
            <a:fillRect/>
          </a:stretch>
        </p:blipFill>
        <p:spPr>
          <a:xfrm>
            <a:off x="7838291" y="3918356"/>
            <a:ext cx="4288910" cy="2859274"/>
          </a:xfrm>
          <a:prstGeom prst="rect">
            <a:avLst/>
          </a:prstGeom>
          <a:ln w="12700">
            <a:miter lim="400000"/>
          </a:ln>
        </p:spPr>
      </p:pic>
      <p:pic>
        <p:nvPicPr>
          <p:cNvPr id="149" name="圖片 3" descr="圖片 3"/>
          <p:cNvPicPr>
            <a:picLocks noChangeAspect="1"/>
          </p:cNvPicPr>
          <p:nvPr/>
        </p:nvPicPr>
        <p:blipFill>
          <a:blip r:embed="rId5">
            <a:extLst/>
          </a:blip>
          <a:stretch>
            <a:fillRect/>
          </a:stretch>
        </p:blipFill>
        <p:spPr>
          <a:xfrm>
            <a:off x="7995618" y="212936"/>
            <a:ext cx="3774625" cy="3705420"/>
          </a:xfrm>
          <a:prstGeom prst="rect">
            <a:avLst/>
          </a:prstGeom>
          <a:ln w="12700">
            <a:miter lim="400000"/>
          </a:ln>
        </p:spPr>
      </p:pic>
      <p:grpSp>
        <p:nvGrpSpPr>
          <p:cNvPr id="152" name="群組 6"/>
          <p:cNvGrpSpPr/>
          <p:nvPr/>
        </p:nvGrpSpPr>
        <p:grpSpPr>
          <a:xfrm>
            <a:off x="4489098" y="1456658"/>
            <a:ext cx="3349195" cy="5289074"/>
            <a:chOff x="0" y="0"/>
            <a:chExt cx="3349194" cy="5289072"/>
          </a:xfrm>
        </p:grpSpPr>
        <p:pic>
          <p:nvPicPr>
            <p:cNvPr id="150" name="圖片 4" descr="圖片 4"/>
            <p:cNvPicPr>
              <a:picLocks noChangeAspect="1"/>
            </p:cNvPicPr>
            <p:nvPr/>
          </p:nvPicPr>
          <p:blipFill>
            <a:blip r:embed="rId6">
              <a:extLst/>
            </a:blip>
            <a:stretch>
              <a:fillRect/>
            </a:stretch>
          </p:blipFill>
          <p:spPr>
            <a:xfrm>
              <a:off x="-1" y="529861"/>
              <a:ext cx="3349195" cy="4759212"/>
            </a:xfrm>
            <a:prstGeom prst="rect">
              <a:avLst/>
            </a:prstGeom>
            <a:ln w="12700" cap="flat">
              <a:noFill/>
              <a:miter lim="400000"/>
            </a:ln>
            <a:effectLst/>
          </p:spPr>
        </p:pic>
        <p:sp>
          <p:nvSpPr>
            <p:cNvPr id="151" name="矩形 5"/>
            <p:cNvSpPr txBox="1"/>
            <p:nvPr/>
          </p:nvSpPr>
          <p:spPr>
            <a:xfrm>
              <a:off x="32656" y="-1"/>
              <a:ext cx="3316537" cy="6629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ctr">
                <a:defRPr b="1" sz="3200"/>
              </a:lvl1pPr>
            </a:lstStyle>
            <a:p>
              <a:pPr/>
              <a:r>
                <a:t>《逃出克隆島》</a:t>
              </a:r>
            </a:p>
          </p:txBody>
        </p:sp>
      </p:grpSp>
      <p:sp>
        <p:nvSpPr>
          <p:cNvPr id="153" name="矩形 7"/>
          <p:cNvSpPr txBox="1"/>
          <p:nvPr/>
        </p:nvSpPr>
        <p:spPr>
          <a:xfrm>
            <a:off x="648585" y="-1"/>
            <a:ext cx="6492195" cy="1132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pc="-1" sz="8000">
                <a:latin typeface="標楷體"/>
                <a:ea typeface="標楷體"/>
                <a:cs typeface="標楷體"/>
                <a:sym typeface="標楷體"/>
              </a:defRPr>
            </a:lvl1pPr>
          </a:lstStyle>
          <a:p>
            <a:pPr/>
            <a:r>
              <a:t>未來已到來</a:t>
            </a:r>
          </a:p>
        </p:txBody>
      </p:sp>
      <p:pic>
        <p:nvPicPr>
          <p:cNvPr id="154" name="圖片 15" descr="圖片 15"/>
          <p:cNvPicPr>
            <a:picLocks noChangeAspect="1"/>
          </p:cNvPicPr>
          <p:nvPr/>
        </p:nvPicPr>
        <p:blipFill>
          <a:blip r:embed="rId7">
            <a:extLst/>
          </a:blip>
          <a:stretch>
            <a:fillRect/>
          </a:stretch>
        </p:blipFill>
        <p:spPr>
          <a:xfrm>
            <a:off x="514849" y="4110130"/>
            <a:ext cx="3762818" cy="2727790"/>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60" name="群組 3"/>
          <p:cNvGrpSpPr/>
          <p:nvPr/>
        </p:nvGrpSpPr>
        <p:grpSpPr>
          <a:xfrm>
            <a:off x="4837813" y="1993436"/>
            <a:ext cx="7145083" cy="4768873"/>
            <a:chOff x="0" y="0"/>
            <a:chExt cx="7145081" cy="4768872"/>
          </a:xfrm>
        </p:grpSpPr>
        <p:pic>
          <p:nvPicPr>
            <p:cNvPr id="258" name="圖片 5" descr="圖片 5"/>
            <p:cNvPicPr>
              <a:picLocks noChangeAspect="1"/>
            </p:cNvPicPr>
            <p:nvPr/>
          </p:nvPicPr>
          <p:blipFill>
            <a:blip r:embed="rId2">
              <a:extLst/>
            </a:blip>
            <a:srcRect l="0" t="0" r="4872" b="0"/>
            <a:stretch>
              <a:fillRect/>
            </a:stretch>
          </p:blipFill>
          <p:spPr>
            <a:xfrm>
              <a:off x="-1" y="-1"/>
              <a:ext cx="7145083" cy="4696476"/>
            </a:xfrm>
            <a:prstGeom prst="rect">
              <a:avLst/>
            </a:prstGeom>
            <a:ln w="12700" cap="flat">
              <a:noFill/>
              <a:miter lim="400000"/>
            </a:ln>
            <a:effectLst/>
          </p:spPr>
        </p:pic>
        <p:sp>
          <p:nvSpPr>
            <p:cNvPr id="259" name="矩形 6"/>
            <p:cNvSpPr/>
            <p:nvPr/>
          </p:nvSpPr>
          <p:spPr>
            <a:xfrm>
              <a:off x="1369981" y="4007200"/>
              <a:ext cx="3717025" cy="761673"/>
            </a:xfrm>
            <a:prstGeom prst="rect">
              <a:avLst/>
            </a:prstGeom>
            <a:noFill/>
            <a:ln w="25400" cap="flat">
              <a:solidFill>
                <a:srgbClr val="FF0000"/>
              </a:solidFill>
              <a:prstDash val="solid"/>
              <a:miter lim="800000"/>
            </a:ln>
            <a:effectLst/>
          </p:spPr>
          <p:txBody>
            <a:bodyPr wrap="square" lIns="45718" tIns="45718" rIns="45718" bIns="45718" numCol="1" anchor="ctr">
              <a:noAutofit/>
            </a:bodyPr>
            <a:lstStyle/>
            <a:p>
              <a:pPr algn="ctr">
                <a:defRPr>
                  <a:solidFill>
                    <a:srgbClr val="FFFFFF"/>
                  </a:solidFill>
                </a:defRPr>
              </a:pPr>
            </a:p>
          </p:txBody>
        </p:sp>
      </p:grpSp>
      <p:grpSp>
        <p:nvGrpSpPr>
          <p:cNvPr id="263" name="群組 9"/>
          <p:cNvGrpSpPr/>
          <p:nvPr/>
        </p:nvGrpSpPr>
        <p:grpSpPr>
          <a:xfrm>
            <a:off x="365125" y="146198"/>
            <a:ext cx="7588030" cy="2341823"/>
            <a:chOff x="0" y="0"/>
            <a:chExt cx="7588029" cy="2341822"/>
          </a:xfrm>
        </p:grpSpPr>
        <p:pic>
          <p:nvPicPr>
            <p:cNvPr id="261" name="圖片 10" descr="圖片 10"/>
            <p:cNvPicPr>
              <a:picLocks noChangeAspect="1"/>
            </p:cNvPicPr>
            <p:nvPr/>
          </p:nvPicPr>
          <p:blipFill>
            <a:blip r:embed="rId3">
              <a:extLst/>
            </a:blip>
            <a:stretch>
              <a:fillRect/>
            </a:stretch>
          </p:blipFill>
          <p:spPr>
            <a:xfrm>
              <a:off x="0" y="0"/>
              <a:ext cx="7588030" cy="2341823"/>
            </a:xfrm>
            <a:prstGeom prst="rect">
              <a:avLst/>
            </a:prstGeom>
            <a:ln w="12700" cap="flat">
              <a:noFill/>
              <a:miter lim="400000"/>
            </a:ln>
            <a:effectLst/>
          </p:spPr>
        </p:pic>
        <p:sp>
          <p:nvSpPr>
            <p:cNvPr id="262" name="矩形 11"/>
            <p:cNvSpPr/>
            <p:nvPr/>
          </p:nvSpPr>
          <p:spPr>
            <a:xfrm>
              <a:off x="2031115" y="1302780"/>
              <a:ext cx="3398851" cy="873070"/>
            </a:xfrm>
            <a:prstGeom prst="rect">
              <a:avLst/>
            </a:prstGeom>
            <a:noFill/>
            <a:ln w="25400" cap="flat">
              <a:solidFill>
                <a:srgbClr val="FF0000"/>
              </a:solidFill>
              <a:prstDash val="solid"/>
              <a:miter lim="800000"/>
            </a:ln>
            <a:effectLst/>
          </p:spPr>
          <p:txBody>
            <a:bodyPr wrap="square" lIns="45718" tIns="45718" rIns="45718" bIns="45718" numCol="1" anchor="ctr">
              <a:noAutofit/>
            </a:bodyPr>
            <a:lstStyle/>
            <a:p>
              <a:pPr algn="ctr">
                <a:defRPr>
                  <a:solidFill>
                    <a:srgbClr val="FFFFFF"/>
                  </a:solidFill>
                </a:defRPr>
              </a:pPr>
            </a:p>
          </p:txBody>
        </p:sp>
      </p:gr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CustomShape 1"/>
          <p:cNvSpPr txBox="1"/>
          <p:nvPr/>
        </p:nvSpPr>
        <p:spPr>
          <a:xfrm>
            <a:off x="2380730" y="92592"/>
            <a:ext cx="7693278" cy="661489"/>
          </a:xfrm>
          <a:prstGeom prst="rect">
            <a:avLst/>
          </a:prstGeom>
          <a:ln w="12700">
            <a:miter lim="400000"/>
          </a:ln>
          <a:extLst>
            <a:ext uri="{C572A759-6A51-4108-AA02-DFA0A04FC94B}">
              <ma14:wrappingTextBoxFlag xmlns:ma14="http://schemas.microsoft.com/office/mac/drawingml/2011/main" val="1"/>
            </a:ext>
          </a:extLst>
        </p:spPr>
        <p:txBody>
          <a:bodyPr lIns="44994" tIns="44994" rIns="44994" bIns="44994">
            <a:spAutoFit/>
          </a:bodyPr>
          <a:lstStyle>
            <a:lvl1pPr>
              <a:defRPr spc="-1" sz="4400">
                <a:latin typeface="標楷體"/>
                <a:ea typeface="標楷體"/>
                <a:cs typeface="標楷體"/>
                <a:sym typeface="標楷體"/>
              </a:defRPr>
            </a:lvl1pPr>
          </a:lstStyle>
          <a:p>
            <a:pPr/>
            <a:r>
              <a:t>間葉系幹細胞抗老、美容應用</a:t>
            </a:r>
          </a:p>
        </p:txBody>
      </p:sp>
      <p:pic>
        <p:nvPicPr>
          <p:cNvPr id="266" name="Picture 2" descr="Picture 2"/>
          <p:cNvPicPr>
            <a:picLocks noChangeAspect="1"/>
          </p:cNvPicPr>
          <p:nvPr/>
        </p:nvPicPr>
        <p:blipFill>
          <a:blip r:embed="rId2">
            <a:extLst/>
          </a:blip>
          <a:stretch>
            <a:fillRect/>
          </a:stretch>
        </p:blipFill>
        <p:spPr>
          <a:xfrm>
            <a:off x="1438605" y="1212110"/>
            <a:ext cx="3941470" cy="5382069"/>
          </a:xfrm>
          <a:prstGeom prst="rect">
            <a:avLst/>
          </a:prstGeom>
          <a:ln w="12700">
            <a:miter lim="400000"/>
          </a:ln>
          <a:effectLst>
            <a:outerShdw sx="100000" sy="100000" kx="0" ky="0" algn="b" rotWithShape="0" blurRad="0" dist="139498" dir="2700000">
              <a:srgbClr val="333333">
                <a:alpha val="64999"/>
              </a:srgbClr>
            </a:outerShdw>
          </a:effectLst>
        </p:spPr>
      </p:pic>
      <p:pic>
        <p:nvPicPr>
          <p:cNvPr id="267" name="Picture 1" descr="Picture 1"/>
          <p:cNvPicPr>
            <a:picLocks noChangeAspect="1"/>
          </p:cNvPicPr>
          <p:nvPr/>
        </p:nvPicPr>
        <p:blipFill>
          <a:blip r:embed="rId3">
            <a:extLst/>
          </a:blip>
          <a:stretch>
            <a:fillRect/>
          </a:stretch>
        </p:blipFill>
        <p:spPr>
          <a:xfrm>
            <a:off x="5740510" y="806741"/>
            <a:ext cx="4732562" cy="5913036"/>
          </a:xfrm>
          <a:prstGeom prst="rect">
            <a:avLst/>
          </a:prstGeom>
          <a:ln w="12700">
            <a:miter lim="400000"/>
          </a:ln>
          <a:effectLst>
            <a:outerShdw sx="100000" sy="100000" kx="0" ky="0" algn="b" rotWithShape="0" blurRad="0" dist="139498" dir="2700000">
              <a:srgbClr val="333333">
                <a:alpha val="64999"/>
              </a:srgbClr>
            </a:outerShdw>
          </a:effectLst>
        </p:spPr>
      </p:pic>
      <p:sp>
        <p:nvSpPr>
          <p:cNvPr id="268" name="CustomShape 2"/>
          <p:cNvSpPr txBox="1"/>
          <p:nvPr/>
        </p:nvSpPr>
        <p:spPr>
          <a:xfrm rot="5400000">
            <a:off x="-1627793" y="3743641"/>
            <a:ext cx="5191989" cy="509089"/>
          </a:xfrm>
          <a:prstGeom prst="rect">
            <a:avLst/>
          </a:prstGeom>
          <a:ln w="12700">
            <a:miter lim="400000"/>
          </a:ln>
          <a:extLst>
            <a:ext uri="{C572A759-6A51-4108-AA02-DFA0A04FC94B}">
              <ma14:wrappingTextBoxFlag xmlns:ma14="http://schemas.microsoft.com/office/mac/drawingml/2011/main" val="1"/>
            </a:ext>
          </a:extLst>
        </p:spPr>
        <p:txBody>
          <a:bodyPr lIns="44994" tIns="44994" rIns="44994" bIns="44994">
            <a:spAutoFit/>
          </a:bodyPr>
          <a:lstStyle>
            <a:lvl1pPr>
              <a:defRPr spc="-1" sz="3200">
                <a:solidFill>
                  <a:srgbClr val="0000FF"/>
                </a:solidFill>
                <a:latin typeface="標楷體"/>
                <a:ea typeface="標楷體"/>
                <a:cs typeface="標楷體"/>
                <a:sym typeface="標楷體"/>
              </a:defRPr>
            </a:lvl1pPr>
          </a:lstStyle>
          <a:p>
            <a:pPr/>
            <a:r>
              <a:t>那些年我們一起擁有的青春</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CustomShape 1"/>
          <p:cNvSpPr txBox="1"/>
          <p:nvPr>
            <p:ph type="sldNum" sz="quarter" idx="4294967295"/>
          </p:nvPr>
        </p:nvSpPr>
        <p:spPr>
          <a:xfrm>
            <a:off x="6747743" y="6108451"/>
            <a:ext cx="207991" cy="230089"/>
          </a:xfrm>
          <a:prstGeom prst="rect">
            <a:avLst/>
          </a:prstGeom>
          <a:extLst>
            <a:ext uri="{C572A759-6A51-4108-AA02-DFA0A04FC94B}">
              <ma14:wrappingTextBoxFlag xmlns:ma14="http://schemas.microsoft.com/office/mac/drawingml/2011/main" val="1"/>
            </a:ext>
          </a:extLst>
        </p:spPr>
        <p:txBody>
          <a:bodyPr lIns="46794" tIns="46794" rIns="46794" bIns="46794">
            <a:normAutofit fontScale="100000" lnSpcReduction="0"/>
          </a:bodyPr>
          <a:lstStyle>
            <a:lvl1pPr>
              <a:lnSpc>
                <a:spcPct val="90000"/>
              </a:lnSpc>
              <a:defRPr spc="-100" sz="900">
                <a:solidFill>
                  <a:srgbClr val="90C226"/>
                </a:solidFill>
                <a:latin typeface="Franklin Gothic Book"/>
                <a:ea typeface="Franklin Gothic Book"/>
                <a:cs typeface="Franklin Gothic Book"/>
                <a:sym typeface="Franklin Gothic Book"/>
              </a:defRPr>
            </a:lvl1pPr>
          </a:lstStyle>
          <a:p>
            <a:pPr/>
            <a:fld id="{86CB4B4D-7CA3-9044-876B-883B54F8677D}" type="slidenum"/>
          </a:p>
        </p:txBody>
      </p:sp>
      <p:sp>
        <p:nvSpPr>
          <p:cNvPr id="271" name="CustomShape 2"/>
          <p:cNvSpPr txBox="1"/>
          <p:nvPr/>
        </p:nvSpPr>
        <p:spPr>
          <a:xfrm>
            <a:off x="871865" y="6405452"/>
            <a:ext cx="4822295" cy="352810"/>
          </a:xfrm>
          <a:prstGeom prst="rect">
            <a:avLst/>
          </a:prstGeom>
          <a:ln w="12700">
            <a:miter lim="400000"/>
          </a:ln>
          <a:extLst>
            <a:ext uri="{C572A759-6A51-4108-AA02-DFA0A04FC94B}">
              <ma14:wrappingTextBoxFlag xmlns:ma14="http://schemas.microsoft.com/office/mac/drawingml/2011/main" val="1"/>
            </a:ext>
          </a:extLst>
        </p:spPr>
        <p:txBody>
          <a:bodyPr lIns="46794" tIns="46794" rIns="46794" bIns="46794">
            <a:spAutoFit/>
          </a:bodyPr>
          <a:lstStyle>
            <a:lvl1pPr algn="ctr">
              <a:defRPr spc="-1">
                <a:latin typeface="Arial"/>
                <a:ea typeface="Arial"/>
                <a:cs typeface="Arial"/>
                <a:sym typeface="Arial"/>
              </a:defRPr>
            </a:lvl1pPr>
          </a:lstStyle>
          <a:p>
            <a:pPr/>
            <a:r>
              <a:t>Biochimie. 2013 V95, Issue 12, P2229-2234</a:t>
            </a:r>
          </a:p>
        </p:txBody>
      </p:sp>
      <p:grpSp>
        <p:nvGrpSpPr>
          <p:cNvPr id="274" name="群組 1"/>
          <p:cNvGrpSpPr/>
          <p:nvPr/>
        </p:nvGrpSpPr>
        <p:grpSpPr>
          <a:xfrm>
            <a:off x="1873890" y="881947"/>
            <a:ext cx="8418430" cy="5523508"/>
            <a:chOff x="0" y="0"/>
            <a:chExt cx="8418429" cy="5523507"/>
          </a:xfrm>
        </p:grpSpPr>
        <p:pic>
          <p:nvPicPr>
            <p:cNvPr id="272" name="圖片 3" descr="圖片 3"/>
            <p:cNvPicPr>
              <a:picLocks noChangeAspect="1"/>
            </p:cNvPicPr>
            <p:nvPr/>
          </p:nvPicPr>
          <p:blipFill>
            <a:blip r:embed="rId2">
              <a:extLst/>
            </a:blip>
            <a:stretch>
              <a:fillRect/>
            </a:stretch>
          </p:blipFill>
          <p:spPr>
            <a:xfrm>
              <a:off x="0" y="-1"/>
              <a:ext cx="8418430" cy="5523508"/>
            </a:xfrm>
            <a:prstGeom prst="rect">
              <a:avLst/>
            </a:prstGeom>
            <a:ln w="12700" cap="flat">
              <a:noFill/>
              <a:miter lim="400000"/>
            </a:ln>
            <a:effectLst/>
          </p:spPr>
        </p:pic>
        <p:sp>
          <p:nvSpPr>
            <p:cNvPr id="273" name="CustomShape 3"/>
            <p:cNvSpPr txBox="1"/>
            <p:nvPr/>
          </p:nvSpPr>
          <p:spPr>
            <a:xfrm>
              <a:off x="43486" y="77399"/>
              <a:ext cx="3489086" cy="5150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6794" tIns="46794" rIns="46794" bIns="46794" numCol="1" anchor="t">
              <a:spAutoFit/>
            </a:bodyPr>
            <a:lstStyle>
              <a:lvl1pPr>
                <a:defRPr b="1" spc="-1" sz="2800">
                  <a:latin typeface="Franklin Gothic Book"/>
                  <a:ea typeface="Franklin Gothic Book"/>
                  <a:cs typeface="Franklin Gothic Book"/>
                  <a:sym typeface="Franklin Gothic Book"/>
                </a:defRPr>
              </a:lvl1pPr>
            </a:lstStyle>
            <a:p>
              <a:pPr/>
              <a:r>
                <a:t>Secretome of MSCs</a:t>
              </a:r>
            </a:p>
          </p:txBody>
        </p:sp>
      </p:grpSp>
      <p:sp>
        <p:nvSpPr>
          <p:cNvPr id="275" name="CustomShape 1"/>
          <p:cNvSpPr txBox="1"/>
          <p:nvPr/>
        </p:nvSpPr>
        <p:spPr>
          <a:xfrm>
            <a:off x="871866" y="100813"/>
            <a:ext cx="10462439" cy="661489"/>
          </a:xfrm>
          <a:prstGeom prst="rect">
            <a:avLst/>
          </a:prstGeom>
          <a:ln w="12700">
            <a:miter lim="400000"/>
          </a:ln>
          <a:extLst>
            <a:ext uri="{C572A759-6A51-4108-AA02-DFA0A04FC94B}">
              <ma14:wrappingTextBoxFlag xmlns:ma14="http://schemas.microsoft.com/office/mac/drawingml/2011/main" val="1"/>
            </a:ext>
          </a:extLst>
        </p:spPr>
        <p:txBody>
          <a:bodyPr lIns="44994" tIns="44994" rIns="44994" bIns="44994">
            <a:spAutoFit/>
          </a:bodyPr>
          <a:lstStyle>
            <a:lvl1pPr>
              <a:defRPr spc="-1" sz="4400">
                <a:latin typeface="標楷體"/>
                <a:ea typeface="標楷體"/>
                <a:cs typeface="標楷體"/>
                <a:sym typeface="標楷體"/>
              </a:defRPr>
            </a:lvl1pPr>
          </a:lstStyle>
          <a:p>
            <a:pPr/>
            <a:r>
              <a:t>間葉系幹細胞會產生許多生長因子與激素</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CustomShape 1"/>
          <p:cNvSpPr txBox="1"/>
          <p:nvPr/>
        </p:nvSpPr>
        <p:spPr>
          <a:xfrm>
            <a:off x="1684652" y="98126"/>
            <a:ext cx="8841952" cy="1131389"/>
          </a:xfrm>
          <a:prstGeom prst="rect">
            <a:avLst/>
          </a:prstGeom>
          <a:ln w="12700">
            <a:miter lim="400000"/>
          </a:ln>
          <a:extLst>
            <a:ext uri="{C572A759-6A51-4108-AA02-DFA0A04FC94B}">
              <ma14:wrappingTextBoxFlag xmlns:ma14="http://schemas.microsoft.com/office/mac/drawingml/2011/main" val="1"/>
            </a:ext>
          </a:extLst>
        </p:spPr>
        <p:txBody>
          <a:bodyPr lIns="44994" tIns="44994" rIns="44994" bIns="44994">
            <a:spAutoFit/>
          </a:bodyPr>
          <a:lstStyle/>
          <a:p>
            <a:pPr algn="ctr">
              <a:defRPr spc="-1" sz="4400">
                <a:latin typeface="標楷體"/>
                <a:ea typeface="標楷體"/>
                <a:cs typeface="標楷體"/>
                <a:sym typeface="標楷體"/>
              </a:defRPr>
            </a:pPr>
            <a:r>
              <a:t>幹細胞生長因子提升皮膚細胞</a:t>
            </a:r>
            <a:endParaRPr b="1">
              <a:latin typeface="Arial"/>
              <a:ea typeface="Arial"/>
              <a:cs typeface="Arial"/>
              <a:sym typeface="Arial"/>
            </a:endParaRPr>
          </a:p>
          <a:p>
            <a:pPr algn="ctr">
              <a:defRPr spc="-1" sz="3600">
                <a:latin typeface="標楷體"/>
                <a:ea typeface="標楷體"/>
                <a:cs typeface="標楷體"/>
                <a:sym typeface="標楷體"/>
              </a:defRPr>
            </a:pPr>
            <a:r>
              <a:t>生成膠原蛋白與彈力蛋白的能力</a:t>
            </a:r>
          </a:p>
        </p:txBody>
      </p:sp>
      <p:pic>
        <p:nvPicPr>
          <p:cNvPr id="278" name="圖片 202" descr="圖片 202"/>
          <p:cNvPicPr>
            <a:picLocks noChangeAspect="1"/>
          </p:cNvPicPr>
          <p:nvPr/>
        </p:nvPicPr>
        <p:blipFill>
          <a:blip r:embed="rId2">
            <a:extLst/>
          </a:blip>
          <a:stretch>
            <a:fillRect/>
          </a:stretch>
        </p:blipFill>
        <p:spPr>
          <a:xfrm>
            <a:off x="1580008" y="1481461"/>
            <a:ext cx="9157569" cy="5150569"/>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0" name="Picture 2" descr="Picture 2"/>
          <p:cNvPicPr>
            <a:picLocks noChangeAspect="1"/>
          </p:cNvPicPr>
          <p:nvPr/>
        </p:nvPicPr>
        <p:blipFill>
          <a:blip r:embed="rId2">
            <a:extLst/>
          </a:blip>
          <a:srcRect l="10283" t="20960" r="34501" b="39096"/>
          <a:stretch>
            <a:fillRect/>
          </a:stretch>
        </p:blipFill>
        <p:spPr>
          <a:xfrm>
            <a:off x="2003859" y="1683585"/>
            <a:ext cx="7965403" cy="3598454"/>
          </a:xfrm>
          <a:prstGeom prst="rect">
            <a:avLst/>
          </a:prstGeom>
          <a:ln w="12700">
            <a:miter lim="400000"/>
          </a:ln>
          <a:effectLst>
            <a:outerShdw sx="100000" sy="100000" kx="0" ky="0" algn="b" rotWithShape="0" blurRad="0" dist="139498" dir="2700000">
              <a:srgbClr val="333333">
                <a:alpha val="64999"/>
              </a:srgbClr>
            </a:outerShdw>
          </a:effectLst>
        </p:spPr>
      </p:pic>
      <p:sp>
        <p:nvSpPr>
          <p:cNvPr id="281" name="CustomShape 1"/>
          <p:cNvSpPr txBox="1"/>
          <p:nvPr/>
        </p:nvSpPr>
        <p:spPr>
          <a:xfrm>
            <a:off x="1783208" y="245574"/>
            <a:ext cx="8621957" cy="661489"/>
          </a:xfrm>
          <a:prstGeom prst="rect">
            <a:avLst/>
          </a:prstGeom>
          <a:ln w="12700">
            <a:miter lim="400000"/>
          </a:ln>
          <a:extLst>
            <a:ext uri="{C572A759-6A51-4108-AA02-DFA0A04FC94B}">
              <ma14:wrappingTextBoxFlag xmlns:ma14="http://schemas.microsoft.com/office/mac/drawingml/2011/main" val="1"/>
            </a:ext>
          </a:extLst>
        </p:spPr>
        <p:txBody>
          <a:bodyPr lIns="44994" tIns="44994" rIns="44994" bIns="44994">
            <a:spAutoFit/>
          </a:bodyPr>
          <a:lstStyle>
            <a:lvl1pPr algn="ctr">
              <a:defRPr spc="-1" sz="4400">
                <a:latin typeface="標楷體"/>
                <a:ea typeface="標楷體"/>
                <a:cs typeface="標楷體"/>
                <a:sym typeface="標楷體"/>
              </a:defRPr>
            </a:lvl1pPr>
          </a:lstStyle>
          <a:p>
            <a:pPr/>
            <a:r>
              <a:t>幹細胞生長因子減少臉歲月痕跡</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3" name="Picture 5" descr="Picture 5"/>
          <p:cNvPicPr>
            <a:picLocks noChangeAspect="1"/>
          </p:cNvPicPr>
          <p:nvPr/>
        </p:nvPicPr>
        <p:blipFill>
          <a:blip r:embed="rId3">
            <a:extLst/>
          </a:blip>
          <a:srcRect l="18568" t="12339" r="19299" b="14679"/>
          <a:stretch>
            <a:fillRect/>
          </a:stretch>
        </p:blipFill>
        <p:spPr>
          <a:xfrm>
            <a:off x="6192894" y="1717040"/>
            <a:ext cx="5352299" cy="4754807"/>
          </a:xfrm>
          <a:prstGeom prst="rect">
            <a:avLst/>
          </a:prstGeom>
          <a:ln w="12700">
            <a:miter lim="400000"/>
          </a:ln>
        </p:spPr>
      </p:pic>
      <p:sp>
        <p:nvSpPr>
          <p:cNvPr id="284" name="CustomShape 1"/>
          <p:cNvSpPr txBox="1"/>
          <p:nvPr/>
        </p:nvSpPr>
        <p:spPr>
          <a:xfrm>
            <a:off x="2132915" y="127089"/>
            <a:ext cx="7926169" cy="1232989"/>
          </a:xfrm>
          <a:prstGeom prst="rect">
            <a:avLst/>
          </a:prstGeom>
          <a:ln w="12700">
            <a:miter lim="400000"/>
          </a:ln>
          <a:extLst>
            <a:ext uri="{C572A759-6A51-4108-AA02-DFA0A04FC94B}">
              <ma14:wrappingTextBoxFlag xmlns:ma14="http://schemas.microsoft.com/office/mac/drawingml/2011/main" val="1"/>
            </a:ext>
          </a:extLst>
        </p:spPr>
        <p:txBody>
          <a:bodyPr lIns="44994" tIns="44994" rIns="44994" bIns="44994">
            <a:spAutoFit/>
          </a:bodyPr>
          <a:lstStyle/>
          <a:p>
            <a:pPr algn="ctr">
              <a:defRPr spc="-1" sz="4400">
                <a:latin typeface="標楷體"/>
                <a:ea typeface="標楷體"/>
                <a:cs typeface="標楷體"/>
                <a:sym typeface="標楷體"/>
              </a:defRPr>
            </a:pPr>
            <a:r>
              <a:t>間葉系</a:t>
            </a:r>
            <a:r>
              <a:rPr>
                <a:solidFill>
                  <a:srgbClr val="404040"/>
                </a:solidFill>
              </a:rPr>
              <a:t>幹細胞調節免疫功能</a:t>
            </a:r>
            <a:endParaRPr>
              <a:latin typeface="Arial"/>
              <a:ea typeface="Arial"/>
              <a:cs typeface="Arial"/>
              <a:sym typeface="Arial"/>
            </a:endParaRPr>
          </a:p>
          <a:p>
            <a:pPr algn="ctr">
              <a:defRPr spc="-1" sz="4400">
                <a:solidFill>
                  <a:srgbClr val="404040"/>
                </a:solidFill>
                <a:latin typeface="標楷體"/>
                <a:ea typeface="標楷體"/>
                <a:cs typeface="標楷體"/>
                <a:sym typeface="標楷體"/>
              </a:defRPr>
            </a:pPr>
            <a:r>
              <a:t>治療紅斑性狼瘡</a:t>
            </a:r>
          </a:p>
        </p:txBody>
      </p:sp>
      <p:sp>
        <p:nvSpPr>
          <p:cNvPr id="285" name="CustomShape 1"/>
          <p:cNvSpPr txBox="1"/>
          <p:nvPr/>
        </p:nvSpPr>
        <p:spPr>
          <a:xfrm>
            <a:off x="913626" y="1584202"/>
            <a:ext cx="3849341" cy="874180"/>
          </a:xfrm>
          <a:prstGeom prst="rect">
            <a:avLst/>
          </a:prstGeom>
          <a:ln w="12700">
            <a:miter lim="400000"/>
          </a:ln>
          <a:extLst>
            <a:ext uri="{C572A759-6A51-4108-AA02-DFA0A04FC94B}">
              <ma14:wrappingTextBoxFlag xmlns:ma14="http://schemas.microsoft.com/office/mac/drawingml/2011/main" val="1"/>
            </a:ext>
          </a:extLst>
        </p:spPr>
        <p:txBody>
          <a:bodyPr lIns="44994" tIns="44994" rIns="44994" bIns="44994">
            <a:spAutoFit/>
          </a:bodyPr>
          <a:lstStyle/>
          <a:p>
            <a:pPr>
              <a:defRPr spc="-1" sz="2800">
                <a:solidFill>
                  <a:srgbClr val="404040"/>
                </a:solidFill>
                <a:latin typeface="標楷體"/>
                <a:ea typeface="標楷體"/>
                <a:cs typeface="標楷體"/>
                <a:sym typeface="標楷體"/>
              </a:defRPr>
            </a:pPr>
            <a:r>
              <a:t>降低發炎因子TNF-</a:t>
            </a:r>
            <a:r>
              <a:rPr>
                <a:latin typeface="Symbol"/>
                <a:ea typeface="Symbol"/>
                <a:cs typeface="Symbol"/>
                <a:sym typeface="Symbol"/>
              </a:rPr>
              <a:t>a</a:t>
            </a:r>
            <a:endParaRPr b="1">
              <a:latin typeface="Arial"/>
              <a:ea typeface="Arial"/>
              <a:cs typeface="Arial"/>
              <a:sym typeface="Arial"/>
            </a:endParaRPr>
          </a:p>
          <a:p>
            <a:pPr>
              <a:defRPr spc="-1" sz="2800">
                <a:solidFill>
                  <a:srgbClr val="404040"/>
                </a:solidFill>
                <a:latin typeface="標楷體"/>
                <a:ea typeface="標楷體"/>
                <a:cs typeface="標楷體"/>
                <a:sym typeface="標楷體"/>
              </a:defRPr>
            </a:pPr>
            <a:r>
              <a:t>增加抗發炎因子IL-10</a:t>
            </a:r>
          </a:p>
        </p:txBody>
      </p:sp>
      <p:pic>
        <p:nvPicPr>
          <p:cNvPr id="286" name="Picture 9" descr="Picture 9"/>
          <p:cNvPicPr>
            <a:picLocks noChangeAspect="1"/>
          </p:cNvPicPr>
          <p:nvPr/>
        </p:nvPicPr>
        <p:blipFill>
          <a:blip r:embed="rId4">
            <a:extLst/>
          </a:blip>
          <a:stretch>
            <a:fillRect/>
          </a:stretch>
        </p:blipFill>
        <p:spPr>
          <a:xfrm>
            <a:off x="642773" y="2321269"/>
            <a:ext cx="4950065" cy="4414896"/>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CustomShape 1"/>
          <p:cNvSpPr txBox="1"/>
          <p:nvPr>
            <p:ph type="sldNum" sz="quarter" idx="4294967295"/>
          </p:nvPr>
        </p:nvSpPr>
        <p:spPr>
          <a:xfrm>
            <a:off x="7143691" y="6108451"/>
            <a:ext cx="207991" cy="230089"/>
          </a:xfrm>
          <a:prstGeom prst="rect">
            <a:avLst/>
          </a:prstGeom>
          <a:extLst>
            <a:ext uri="{C572A759-6A51-4108-AA02-DFA0A04FC94B}">
              <ma14:wrappingTextBoxFlag xmlns:ma14="http://schemas.microsoft.com/office/mac/drawingml/2011/main" val="1"/>
            </a:ext>
          </a:extLst>
        </p:spPr>
        <p:txBody>
          <a:bodyPr lIns="46794" tIns="46794" rIns="46794" bIns="46794">
            <a:normAutofit fontScale="100000" lnSpcReduction="0"/>
          </a:bodyPr>
          <a:lstStyle>
            <a:lvl1pPr>
              <a:lnSpc>
                <a:spcPct val="90000"/>
              </a:lnSpc>
              <a:defRPr spc="-100" sz="900">
                <a:solidFill>
                  <a:srgbClr val="90C226"/>
                </a:solidFill>
                <a:latin typeface="Franklin Gothic Book"/>
                <a:ea typeface="Franklin Gothic Book"/>
                <a:cs typeface="Franklin Gothic Book"/>
                <a:sym typeface="Franklin Gothic Book"/>
              </a:defRPr>
            </a:lvl1pPr>
          </a:lstStyle>
          <a:p>
            <a:pPr/>
            <a:fld id="{86CB4B4D-7CA3-9044-876B-883B54F8677D}" type="slidenum"/>
          </a:p>
        </p:txBody>
      </p:sp>
      <p:sp>
        <p:nvSpPr>
          <p:cNvPr id="291" name="CustomShape 2"/>
          <p:cNvSpPr txBox="1"/>
          <p:nvPr/>
        </p:nvSpPr>
        <p:spPr>
          <a:xfrm>
            <a:off x="458578" y="768586"/>
            <a:ext cx="9853001" cy="4589389"/>
          </a:xfrm>
          <a:prstGeom prst="rect">
            <a:avLst/>
          </a:prstGeom>
          <a:ln w="12700">
            <a:miter lim="400000"/>
          </a:ln>
          <a:extLst>
            <a:ext uri="{C572A759-6A51-4108-AA02-DFA0A04FC94B}">
              <ma14:wrappingTextBoxFlag xmlns:ma14="http://schemas.microsoft.com/office/mac/drawingml/2011/main" val="1"/>
            </a:ext>
          </a:extLst>
        </p:spPr>
        <p:txBody>
          <a:bodyPr lIns="46794" tIns="46794" rIns="46794" bIns="46794">
            <a:spAutoFit/>
          </a:bodyPr>
          <a:lstStyle/>
          <a:p>
            <a:pPr>
              <a:defRPr spc="-1" sz="2800">
                <a:latin typeface="標楷體"/>
                <a:ea typeface="標楷體"/>
                <a:cs typeface="標楷體"/>
                <a:sym typeface="標楷體"/>
              </a:defRPr>
            </a:pPr>
            <a:r>
              <a:t>•1960－人工皮膚</a:t>
            </a:r>
            <a:endParaRPr>
              <a:latin typeface="Arial"/>
              <a:ea typeface="Arial"/>
              <a:cs typeface="Arial"/>
              <a:sym typeface="Arial"/>
            </a:endParaRPr>
          </a:p>
          <a:p>
            <a:pPr>
              <a:defRPr spc="-1" sz="2800">
                <a:latin typeface="標楷體"/>
                <a:ea typeface="標楷體"/>
                <a:cs typeface="標楷體"/>
                <a:sym typeface="標楷體"/>
              </a:defRPr>
            </a:pPr>
            <a:r>
              <a:t>•1970－肝素(heparin)塗在人工皮膚上防止血液沾粘(Apligraf人工皮膚通過美國FDA認證)</a:t>
            </a:r>
            <a:endParaRPr>
              <a:latin typeface="Arial"/>
              <a:ea typeface="Arial"/>
              <a:cs typeface="Arial"/>
              <a:sym typeface="Arial"/>
            </a:endParaRPr>
          </a:p>
          <a:p>
            <a:pPr>
              <a:defRPr spc="-1" sz="2800">
                <a:latin typeface="標楷體"/>
                <a:ea typeface="標楷體"/>
                <a:cs typeface="標楷體"/>
                <a:sym typeface="標楷體"/>
              </a:defRPr>
            </a:pPr>
            <a:r>
              <a:t>•1980－美國Joseph與MIT化工系Robert Langer想像汽車保養的零件更件概念進行器官更換，組織工程開始</a:t>
            </a:r>
            <a:endParaRPr>
              <a:latin typeface="Arial"/>
              <a:ea typeface="Arial"/>
              <a:cs typeface="Arial"/>
              <a:sym typeface="Arial"/>
            </a:endParaRPr>
          </a:p>
          <a:p>
            <a:pPr>
              <a:defRPr spc="-1" sz="2800">
                <a:latin typeface="標楷體"/>
                <a:ea typeface="標楷體"/>
                <a:cs typeface="標楷體"/>
                <a:sym typeface="標楷體"/>
              </a:defRPr>
            </a:pPr>
            <a:r>
              <a:t>•1992－生物可分解之多孔高分子材料培養出軟骨細胞，成功在老鼠背上長出耳朵</a:t>
            </a:r>
            <a:endParaRPr>
              <a:latin typeface="Arial"/>
              <a:ea typeface="Arial"/>
              <a:cs typeface="Arial"/>
              <a:sym typeface="Arial"/>
            </a:endParaRPr>
          </a:p>
          <a:p>
            <a:pPr>
              <a:defRPr spc="-1" sz="2800">
                <a:latin typeface="Arial"/>
                <a:ea typeface="Arial"/>
                <a:cs typeface="Arial"/>
                <a:sym typeface="Arial"/>
              </a:defRPr>
            </a:pPr>
          </a:p>
          <a:p>
            <a:pPr>
              <a:defRPr spc="-1" sz="2800">
                <a:latin typeface="Arial"/>
                <a:ea typeface="Arial"/>
                <a:cs typeface="Arial"/>
                <a:sym typeface="Arial"/>
              </a:defRPr>
            </a:pPr>
          </a:p>
          <a:p>
            <a:pPr>
              <a:defRPr spc="-1" sz="2800">
                <a:latin typeface="標楷體"/>
                <a:ea typeface="標楷體"/>
                <a:cs typeface="標楷體"/>
                <a:sym typeface="標楷體"/>
              </a:defRPr>
            </a:pPr>
            <a:r>
              <a:t>•2000－Times雜誌將</a:t>
            </a:r>
            <a:endParaRPr>
              <a:latin typeface="Arial"/>
              <a:ea typeface="Arial"/>
              <a:cs typeface="Arial"/>
              <a:sym typeface="Arial"/>
            </a:endParaRPr>
          </a:p>
          <a:p>
            <a:pPr>
              <a:defRPr spc="-1" sz="2800">
                <a:latin typeface="標楷體"/>
                <a:ea typeface="標楷體"/>
                <a:cs typeface="標楷體"/>
                <a:sym typeface="標楷體"/>
              </a:defRPr>
            </a:pPr>
            <a:r>
              <a:t>    ”組織工程師”</a:t>
            </a:r>
            <a:endParaRPr>
              <a:latin typeface="Arial"/>
              <a:ea typeface="Arial"/>
              <a:cs typeface="Arial"/>
              <a:sym typeface="Arial"/>
            </a:endParaRPr>
          </a:p>
          <a:p>
            <a:pPr>
              <a:defRPr spc="-1" sz="2800">
                <a:latin typeface="標楷體"/>
                <a:ea typeface="標楷體"/>
                <a:cs typeface="標楷體"/>
                <a:sym typeface="標楷體"/>
              </a:defRPr>
            </a:pPr>
            <a:r>
              <a:t>列為未來熱門十項職業第一名</a:t>
            </a:r>
          </a:p>
        </p:txBody>
      </p:sp>
      <p:pic>
        <p:nvPicPr>
          <p:cNvPr id="292" name="圖片 3" descr="圖片 3"/>
          <p:cNvPicPr>
            <a:picLocks noChangeAspect="1"/>
          </p:cNvPicPr>
          <p:nvPr/>
        </p:nvPicPr>
        <p:blipFill>
          <a:blip r:embed="rId2">
            <a:extLst/>
          </a:blip>
          <a:srcRect l="0" t="2341" r="11416" b="0"/>
          <a:stretch>
            <a:fillRect/>
          </a:stretch>
        </p:blipFill>
        <p:spPr>
          <a:xfrm>
            <a:off x="5585579" y="3933654"/>
            <a:ext cx="3759165" cy="2574747"/>
          </a:xfrm>
          <a:prstGeom prst="rect">
            <a:avLst/>
          </a:prstGeom>
          <a:ln w="12700">
            <a:miter lim="400000"/>
          </a:ln>
        </p:spPr>
      </p:pic>
      <p:sp>
        <p:nvSpPr>
          <p:cNvPr id="293" name="CustomShape 3"/>
          <p:cNvSpPr txBox="1"/>
          <p:nvPr/>
        </p:nvSpPr>
        <p:spPr>
          <a:xfrm>
            <a:off x="4063870" y="50839"/>
            <a:ext cx="4017000" cy="665089"/>
          </a:xfrm>
          <a:prstGeom prst="rect">
            <a:avLst/>
          </a:prstGeom>
          <a:ln w="12700">
            <a:miter lim="400000"/>
          </a:ln>
          <a:extLst>
            <a:ext uri="{C572A759-6A51-4108-AA02-DFA0A04FC94B}">
              <ma14:wrappingTextBoxFlag xmlns:ma14="http://schemas.microsoft.com/office/mac/drawingml/2011/main" val="1"/>
            </a:ext>
          </a:extLst>
        </p:spPr>
        <p:txBody>
          <a:bodyPr wrap="none" lIns="46794" tIns="46794" rIns="46794" bIns="46794">
            <a:spAutoFit/>
          </a:bodyPr>
          <a:lstStyle>
            <a:lvl1pPr>
              <a:defRPr spc="-1" sz="4400">
                <a:latin typeface="標楷體"/>
                <a:ea typeface="標楷體"/>
                <a:cs typeface="標楷體"/>
                <a:sym typeface="標楷體"/>
              </a:defRPr>
            </a:lvl1pPr>
          </a:lstStyle>
          <a:p>
            <a:pPr/>
            <a:r>
              <a:t>組織工程的發展</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5" name="圖片 175" descr="圖片 175"/>
          <p:cNvPicPr>
            <a:picLocks noChangeAspect="1"/>
          </p:cNvPicPr>
          <p:nvPr/>
        </p:nvPicPr>
        <p:blipFill>
          <a:blip r:embed="rId2">
            <a:extLst/>
          </a:blip>
          <a:stretch>
            <a:fillRect/>
          </a:stretch>
        </p:blipFill>
        <p:spPr>
          <a:xfrm>
            <a:off x="2047413" y="1497492"/>
            <a:ext cx="7845539" cy="4904362"/>
          </a:xfrm>
          <a:prstGeom prst="rect">
            <a:avLst/>
          </a:prstGeom>
          <a:ln w="12700">
            <a:miter lim="400000"/>
          </a:ln>
        </p:spPr>
      </p:pic>
      <p:sp>
        <p:nvSpPr>
          <p:cNvPr id="296" name="CustomShape 1"/>
          <p:cNvSpPr txBox="1"/>
          <p:nvPr/>
        </p:nvSpPr>
        <p:spPr>
          <a:xfrm>
            <a:off x="1711937" y="380195"/>
            <a:ext cx="8637435" cy="661489"/>
          </a:xfrm>
          <a:prstGeom prst="rect">
            <a:avLst/>
          </a:prstGeom>
          <a:ln w="12700">
            <a:miter lim="400000"/>
          </a:ln>
          <a:extLst>
            <a:ext uri="{C572A759-6A51-4108-AA02-DFA0A04FC94B}">
              <ma14:wrappingTextBoxFlag xmlns:ma14="http://schemas.microsoft.com/office/mac/drawingml/2011/main" val="1"/>
            </a:ext>
          </a:extLst>
        </p:spPr>
        <p:txBody>
          <a:bodyPr lIns="44994" tIns="44994" rIns="44994" bIns="44994">
            <a:spAutoFit/>
          </a:bodyPr>
          <a:lstStyle/>
          <a:p>
            <a:pPr algn="ctr">
              <a:defRPr spc="-1" sz="4400">
                <a:latin typeface="標楷體"/>
                <a:ea typeface="標楷體"/>
                <a:cs typeface="標楷體"/>
                <a:sym typeface="標楷體"/>
              </a:defRPr>
            </a:pPr>
            <a:r>
              <a:t>間葉系</a:t>
            </a:r>
            <a:r>
              <a:rPr>
                <a:solidFill>
                  <a:srgbClr val="404040"/>
                </a:solidFill>
              </a:rPr>
              <a:t>幹細胞軟骨再生應用</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CustomShape 1"/>
          <p:cNvSpPr txBox="1"/>
          <p:nvPr>
            <p:ph type="sldNum" sz="quarter" idx="4294967295"/>
          </p:nvPr>
        </p:nvSpPr>
        <p:spPr>
          <a:xfrm>
            <a:off x="7334826" y="6108451"/>
            <a:ext cx="207991" cy="230089"/>
          </a:xfrm>
          <a:prstGeom prst="rect">
            <a:avLst/>
          </a:prstGeom>
          <a:extLst>
            <a:ext uri="{C572A759-6A51-4108-AA02-DFA0A04FC94B}">
              <ma14:wrappingTextBoxFlag xmlns:ma14="http://schemas.microsoft.com/office/mac/drawingml/2011/main" val="1"/>
            </a:ext>
          </a:extLst>
        </p:spPr>
        <p:txBody>
          <a:bodyPr lIns="46794" tIns="46794" rIns="46794" bIns="46794">
            <a:normAutofit fontScale="100000" lnSpcReduction="0"/>
          </a:bodyPr>
          <a:lstStyle>
            <a:lvl1pPr>
              <a:lnSpc>
                <a:spcPct val="90000"/>
              </a:lnSpc>
              <a:defRPr spc="-100" sz="900">
                <a:solidFill>
                  <a:srgbClr val="90C226"/>
                </a:solidFill>
                <a:latin typeface="Franklin Gothic Book"/>
                <a:ea typeface="Franklin Gothic Book"/>
                <a:cs typeface="Franklin Gothic Book"/>
                <a:sym typeface="Franklin Gothic Book"/>
              </a:defRPr>
            </a:lvl1pPr>
          </a:lstStyle>
          <a:p>
            <a:pPr/>
            <a:fld id="{86CB4B4D-7CA3-9044-876B-883B54F8677D}" type="slidenum"/>
          </a:p>
        </p:txBody>
      </p:sp>
      <p:sp>
        <p:nvSpPr>
          <p:cNvPr id="299" name="CustomShape 3"/>
          <p:cNvSpPr txBox="1"/>
          <p:nvPr/>
        </p:nvSpPr>
        <p:spPr>
          <a:xfrm>
            <a:off x="938384" y="1070177"/>
            <a:ext cx="10517293" cy="512689"/>
          </a:xfrm>
          <a:prstGeom prst="rect">
            <a:avLst/>
          </a:prstGeom>
          <a:ln w="12700">
            <a:miter lim="400000"/>
          </a:ln>
          <a:extLst>
            <a:ext uri="{C572A759-6A51-4108-AA02-DFA0A04FC94B}">
              <ma14:wrappingTextBoxFlag xmlns:ma14="http://schemas.microsoft.com/office/mac/drawingml/2011/main" val="1"/>
            </a:ext>
          </a:extLst>
        </p:spPr>
        <p:txBody>
          <a:bodyPr lIns="46794" tIns="46794" rIns="46794" bIns="46794">
            <a:spAutoFit/>
          </a:bodyPr>
          <a:lstStyle>
            <a:lvl1pPr>
              <a:defRPr spc="-1" sz="3200">
                <a:latin typeface="標楷體"/>
                <a:ea typeface="標楷體"/>
                <a:cs typeface="標楷體"/>
                <a:sym typeface="標楷體"/>
              </a:defRPr>
            </a:lvl1pPr>
          </a:lstStyle>
          <a:p>
            <a:pPr/>
            <a:r>
              <a:t>可應用於關節軟骨缺損、關節退化和關節骨頭缺血性壞死</a:t>
            </a:r>
          </a:p>
        </p:txBody>
      </p:sp>
      <p:sp>
        <p:nvSpPr>
          <p:cNvPr id="300" name="CustomShape 4"/>
          <p:cNvSpPr txBox="1"/>
          <p:nvPr/>
        </p:nvSpPr>
        <p:spPr>
          <a:xfrm>
            <a:off x="1747932" y="128948"/>
            <a:ext cx="8637435" cy="661489"/>
          </a:xfrm>
          <a:prstGeom prst="rect">
            <a:avLst/>
          </a:prstGeom>
          <a:ln w="12700">
            <a:miter lim="400000"/>
          </a:ln>
          <a:extLst>
            <a:ext uri="{C572A759-6A51-4108-AA02-DFA0A04FC94B}">
              <ma14:wrappingTextBoxFlag xmlns:ma14="http://schemas.microsoft.com/office/mac/drawingml/2011/main" val="1"/>
            </a:ext>
          </a:extLst>
        </p:spPr>
        <p:txBody>
          <a:bodyPr lIns="44994" tIns="44994" rIns="44994" bIns="44994">
            <a:spAutoFit/>
          </a:bodyPr>
          <a:lstStyle/>
          <a:p>
            <a:pPr algn="ctr">
              <a:defRPr spc="-1" sz="4400">
                <a:latin typeface="標楷體"/>
                <a:ea typeface="標楷體"/>
                <a:cs typeface="標楷體"/>
                <a:sym typeface="標楷體"/>
              </a:defRPr>
            </a:pPr>
            <a:r>
              <a:t>間葉系</a:t>
            </a:r>
            <a:r>
              <a:rPr>
                <a:solidFill>
                  <a:srgbClr val="404040"/>
                </a:solidFill>
              </a:rPr>
              <a:t>幹細胞軟骨再生應用</a:t>
            </a:r>
          </a:p>
        </p:txBody>
      </p:sp>
      <p:grpSp>
        <p:nvGrpSpPr>
          <p:cNvPr id="305" name="群組 1"/>
          <p:cNvGrpSpPr/>
          <p:nvPr/>
        </p:nvGrpSpPr>
        <p:grpSpPr>
          <a:xfrm>
            <a:off x="695721" y="1782531"/>
            <a:ext cx="10925713" cy="4550740"/>
            <a:chOff x="0" y="0"/>
            <a:chExt cx="10925711" cy="4550738"/>
          </a:xfrm>
        </p:grpSpPr>
        <p:pic>
          <p:nvPicPr>
            <p:cNvPr id="301" name="圖片 2" descr="圖片 2"/>
            <p:cNvPicPr>
              <a:picLocks noChangeAspect="1"/>
            </p:cNvPicPr>
            <p:nvPr/>
          </p:nvPicPr>
          <p:blipFill>
            <a:blip r:embed="rId2">
              <a:extLst/>
            </a:blip>
            <a:stretch>
              <a:fillRect/>
            </a:stretch>
          </p:blipFill>
          <p:spPr>
            <a:xfrm>
              <a:off x="4875075" y="2092223"/>
              <a:ext cx="6044370" cy="2447440"/>
            </a:xfrm>
            <a:prstGeom prst="rect">
              <a:avLst/>
            </a:prstGeom>
            <a:ln w="12700" cap="flat">
              <a:noFill/>
              <a:miter lim="400000"/>
            </a:ln>
            <a:effectLst/>
          </p:spPr>
        </p:pic>
        <p:sp>
          <p:nvSpPr>
            <p:cNvPr id="302" name="CustomShape 2"/>
            <p:cNvSpPr txBox="1"/>
            <p:nvPr/>
          </p:nvSpPr>
          <p:spPr>
            <a:xfrm>
              <a:off x="5710348" y="3669554"/>
              <a:ext cx="2042837" cy="4110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794" tIns="46794" rIns="46794" bIns="46794" numCol="1" anchor="t">
              <a:spAutoFit/>
            </a:bodyPr>
            <a:lstStyle/>
            <a:p>
              <a:pPr>
                <a:defRPr spc="-1">
                  <a:latin typeface="新細明體"/>
                  <a:ea typeface="新細明體"/>
                  <a:cs typeface="新細明體"/>
                  <a:sym typeface="新細明體"/>
                </a:defRPr>
              </a:pPr>
              <a:r>
                <a:t>圖片</a:t>
              </a:r>
              <a:r>
                <a:rPr sz="1600"/>
                <a:t>來源</a:t>
              </a:r>
              <a:r>
                <a:t>台大骨科</a:t>
              </a:r>
            </a:p>
          </p:txBody>
        </p:sp>
        <p:pic>
          <p:nvPicPr>
            <p:cNvPr id="303" name="圖片 6" descr="圖片 6"/>
            <p:cNvPicPr>
              <a:picLocks noChangeAspect="1"/>
            </p:cNvPicPr>
            <p:nvPr/>
          </p:nvPicPr>
          <p:blipFill>
            <a:blip r:embed="rId3">
              <a:extLst/>
            </a:blip>
            <a:stretch>
              <a:fillRect/>
            </a:stretch>
          </p:blipFill>
          <p:spPr>
            <a:xfrm>
              <a:off x="4864096" y="42822"/>
              <a:ext cx="6061615" cy="2247214"/>
            </a:xfrm>
            <a:prstGeom prst="rect">
              <a:avLst/>
            </a:prstGeom>
            <a:ln w="12700" cap="flat">
              <a:noFill/>
              <a:miter lim="400000"/>
            </a:ln>
            <a:effectLst/>
          </p:spPr>
        </p:pic>
        <p:pic>
          <p:nvPicPr>
            <p:cNvPr id="304" name="圖片 3" descr="圖片 3"/>
            <p:cNvPicPr>
              <a:picLocks noChangeAspect="1"/>
            </p:cNvPicPr>
            <p:nvPr/>
          </p:nvPicPr>
          <p:blipFill>
            <a:blip r:embed="rId4">
              <a:extLst/>
            </a:blip>
            <a:stretch>
              <a:fillRect/>
            </a:stretch>
          </p:blipFill>
          <p:spPr>
            <a:xfrm>
              <a:off x="-1" y="-1"/>
              <a:ext cx="4875077" cy="4550739"/>
            </a:xfrm>
            <a:prstGeom prst="rect">
              <a:avLst/>
            </a:prstGeom>
            <a:ln w="12700" cap="flat">
              <a:noFill/>
              <a:miter lim="400000"/>
            </a:ln>
            <a:effectLst/>
          </p:spPr>
        </p:pic>
      </p:grpSp>
      <p:sp>
        <p:nvSpPr>
          <p:cNvPr id="306" name="CustomShape 2"/>
          <p:cNvSpPr txBox="1"/>
          <p:nvPr/>
        </p:nvSpPr>
        <p:spPr>
          <a:xfrm>
            <a:off x="567750" y="6356082"/>
            <a:ext cx="4822296" cy="352810"/>
          </a:xfrm>
          <a:prstGeom prst="rect">
            <a:avLst/>
          </a:prstGeom>
          <a:ln w="12700">
            <a:miter lim="400000"/>
          </a:ln>
          <a:extLst>
            <a:ext uri="{C572A759-6A51-4108-AA02-DFA0A04FC94B}">
              <ma14:wrappingTextBoxFlag xmlns:ma14="http://schemas.microsoft.com/office/mac/drawingml/2011/main" val="1"/>
            </a:ext>
          </a:extLst>
        </p:spPr>
        <p:txBody>
          <a:bodyPr lIns="46794" tIns="46794" rIns="46794" bIns="46794">
            <a:spAutoFit/>
          </a:bodyPr>
          <a:lstStyle>
            <a:lvl1pPr algn="ctr">
              <a:defRPr spc="-1">
                <a:latin typeface="Arial"/>
                <a:ea typeface="Arial"/>
                <a:cs typeface="Arial"/>
                <a:sym typeface="Arial"/>
              </a:defRPr>
            </a:lvl1pPr>
          </a:lstStyle>
          <a:p>
            <a:pPr/>
            <a:r>
              <a:t>Biochimie. 2013 V95, Issue 12, P2229-2234</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8" name="圖片 1" descr="圖片 1"/>
          <p:cNvPicPr>
            <a:picLocks noChangeAspect="1"/>
          </p:cNvPicPr>
          <p:nvPr/>
        </p:nvPicPr>
        <p:blipFill>
          <a:blip r:embed="rId2">
            <a:extLst/>
          </a:blip>
          <a:stretch>
            <a:fillRect/>
          </a:stretch>
        </p:blipFill>
        <p:spPr>
          <a:xfrm>
            <a:off x="1677422" y="0"/>
            <a:ext cx="8837156" cy="6858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矩形 3"/>
          <p:cNvSpPr txBox="1"/>
          <p:nvPr/>
        </p:nvSpPr>
        <p:spPr>
          <a:xfrm>
            <a:off x="935894" y="192657"/>
            <a:ext cx="8869577" cy="7137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4800">
                <a:latin typeface="標楷體"/>
                <a:ea typeface="標楷體"/>
                <a:cs typeface="標楷體"/>
                <a:sym typeface="標楷體"/>
              </a:defRPr>
            </a:lvl1pPr>
          </a:lstStyle>
          <a:p>
            <a:pPr/>
            <a:r>
              <a:t>再生醫學 (Regenerative medicine) </a:t>
            </a:r>
          </a:p>
        </p:txBody>
      </p:sp>
      <p:sp>
        <p:nvSpPr>
          <p:cNvPr id="159" name="矩形 4"/>
          <p:cNvSpPr txBox="1"/>
          <p:nvPr/>
        </p:nvSpPr>
        <p:spPr>
          <a:xfrm>
            <a:off x="1694143" y="3038214"/>
            <a:ext cx="8612328" cy="15011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3600">
                <a:latin typeface="標楷體"/>
                <a:ea typeface="標楷體"/>
                <a:cs typeface="標楷體"/>
                <a:sym typeface="標楷體"/>
              </a:defRPr>
            </a:pPr>
            <a:r>
              <a:t>新興醫療器材 (Novel medical device)</a:t>
            </a:r>
          </a:p>
          <a:p>
            <a:pPr>
              <a:defRPr sz="3600">
                <a:latin typeface="標楷體"/>
                <a:ea typeface="標楷體"/>
                <a:cs typeface="標楷體"/>
                <a:sym typeface="標楷體"/>
              </a:defRPr>
            </a:pPr>
            <a:r>
              <a:t>組織工程 (Tissue engineering)</a:t>
            </a:r>
          </a:p>
          <a:p>
            <a:pPr>
              <a:defRPr sz="3600">
                <a:latin typeface="標楷體"/>
                <a:ea typeface="標楷體"/>
                <a:cs typeface="標楷體"/>
                <a:sym typeface="標楷體"/>
              </a:defRPr>
            </a:pPr>
            <a:r>
              <a:t>細胞療法 (Cell therapy) </a:t>
            </a:r>
          </a:p>
        </p:txBody>
      </p:sp>
      <p:sp>
        <p:nvSpPr>
          <p:cNvPr id="160" name="矩形 5"/>
          <p:cNvSpPr txBox="1"/>
          <p:nvPr/>
        </p:nvSpPr>
        <p:spPr>
          <a:xfrm>
            <a:off x="953205" y="1160778"/>
            <a:ext cx="10795773" cy="1894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3200">
                <a:latin typeface="標楷體"/>
                <a:ea typeface="標楷體"/>
                <a:cs typeface="標楷體"/>
                <a:sym typeface="標楷體"/>
              </a:defRPr>
            </a:pPr>
            <a:r>
              <a:t>再生醫學與組織工程的定義</a:t>
            </a:r>
          </a:p>
          <a:p>
            <a:pPr>
              <a:defRPr sz="3200">
                <a:latin typeface="標楷體"/>
                <a:ea typeface="標楷體"/>
                <a:cs typeface="標楷體"/>
                <a:sym typeface="標楷體"/>
              </a:defRPr>
            </a:pPr>
            <a:r>
              <a:t>利用健康的細胞來修復、重組及取代受損細胞功能或組織，讓受傷的細胞或組織重新恢復功能。</a:t>
            </a:r>
          </a:p>
          <a:p>
            <a:pPr>
              <a:defRPr sz="2000"/>
            </a:pPr>
            <a:r>
              <a:t>                                                                                                                                     </a:t>
            </a:r>
            <a:r>
              <a:rPr>
                <a:latin typeface="標楷體"/>
                <a:ea typeface="標楷體"/>
                <a:cs typeface="標楷體"/>
                <a:sym typeface="標楷體"/>
              </a:rPr>
              <a:t>美國國家衛生研究院(NIH)</a:t>
            </a:r>
          </a:p>
        </p:txBody>
      </p:sp>
      <p:sp>
        <p:nvSpPr>
          <p:cNvPr id="161" name="矩形 12"/>
          <p:cNvSpPr txBox="1"/>
          <p:nvPr/>
        </p:nvSpPr>
        <p:spPr>
          <a:xfrm>
            <a:off x="1100472" y="5008970"/>
            <a:ext cx="9391206" cy="1361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400">
                <a:latin typeface="標楷體"/>
                <a:ea typeface="標楷體"/>
                <a:cs typeface="標楷體"/>
                <a:sym typeface="標楷體"/>
              </a:defRPr>
            </a:lvl1pPr>
          </a:lstStyle>
          <a:p>
            <a:pPr/>
            <a:r>
              <a:t>所謂體細胞治療之定義，係指使用取自病患同種自體（autologous）、同種異體（allogeneic）或異種異體（xenogeneic）或其他經中央主管機關核准之體細胞或幹細胞，並經體外培養後所衍生的細胞，以達到疾病治療、診斷或預防目的之醫療技術。</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CustomShape 1"/>
          <p:cNvSpPr txBox="1"/>
          <p:nvPr/>
        </p:nvSpPr>
        <p:spPr>
          <a:xfrm>
            <a:off x="2854786" y="121030"/>
            <a:ext cx="6345978" cy="661489"/>
          </a:xfrm>
          <a:prstGeom prst="rect">
            <a:avLst/>
          </a:prstGeom>
          <a:ln w="12700">
            <a:miter lim="400000"/>
          </a:ln>
          <a:extLst>
            <a:ext uri="{C572A759-6A51-4108-AA02-DFA0A04FC94B}">
              <ma14:wrappingTextBoxFlag xmlns:ma14="http://schemas.microsoft.com/office/mac/drawingml/2011/main" val="1"/>
            </a:ext>
          </a:extLst>
        </p:spPr>
        <p:txBody>
          <a:bodyPr lIns="44994" tIns="44994" rIns="44994" bIns="44994">
            <a:spAutoFit/>
          </a:bodyPr>
          <a:lstStyle>
            <a:lvl1pPr marL="215977" indent="-214179" algn="ctr">
              <a:buClr>
                <a:srgbClr val="000000"/>
              </a:buClr>
              <a:buSzPct val="45000"/>
              <a:buChar char="●"/>
              <a:defRPr spc="-1" sz="4400">
                <a:latin typeface="標楷體"/>
                <a:ea typeface="標楷體"/>
                <a:cs typeface="標楷體"/>
                <a:sym typeface="標楷體"/>
              </a:defRPr>
            </a:lvl1pPr>
          </a:lstStyle>
          <a:p>
            <a:pPr/>
            <a:r>
              <a:t>爭議</a:t>
            </a:r>
          </a:p>
        </p:txBody>
      </p:sp>
      <p:sp>
        <p:nvSpPr>
          <p:cNvPr id="311" name="CustomShape 2"/>
          <p:cNvSpPr txBox="1"/>
          <p:nvPr/>
        </p:nvSpPr>
        <p:spPr>
          <a:xfrm>
            <a:off x="649714" y="884131"/>
            <a:ext cx="10589463" cy="1410659"/>
          </a:xfrm>
          <a:prstGeom prst="rect">
            <a:avLst/>
          </a:prstGeom>
          <a:ln w="12700">
            <a:miter lim="400000"/>
          </a:ln>
          <a:extLst>
            <a:ext uri="{C572A759-6A51-4108-AA02-DFA0A04FC94B}">
              <ma14:wrappingTextBoxFlag xmlns:ma14="http://schemas.microsoft.com/office/mac/drawingml/2011/main" val="1"/>
            </a:ext>
          </a:extLst>
        </p:spPr>
        <p:txBody>
          <a:bodyPr lIns="44994" tIns="44994" rIns="44994" bIns="44994">
            <a:normAutofit fontScale="100000" lnSpcReduction="0"/>
          </a:bodyPr>
          <a:lstStyle/>
          <a:p>
            <a:pPr marL="245567" indent="-243947" defTabSz="822958">
              <a:spcBef>
                <a:spcPts val="800"/>
              </a:spcBef>
              <a:buClr>
                <a:srgbClr val="90C226"/>
              </a:buClr>
              <a:buSzPct val="80000"/>
              <a:buFont typeface="Arial"/>
              <a:buChar char="u"/>
              <a:defRPr b="1" spc="-100" sz="2000">
                <a:latin typeface="Arial"/>
                <a:ea typeface="Arial"/>
                <a:cs typeface="Arial"/>
                <a:sym typeface="Arial"/>
              </a:defRPr>
            </a:pPr>
            <a:r>
              <a:t>1996</a:t>
            </a:r>
            <a:r>
              <a:rPr>
                <a:latin typeface="DejaVu Sans"/>
                <a:ea typeface="DejaVu Sans"/>
                <a:cs typeface="DejaVu Sans"/>
                <a:sym typeface="DejaVu Sans"/>
              </a:rPr>
              <a:t>年桃莉羊是第一個被成功複製的哺乳動物，桃莉一生都待在羅斯林研究所。她與一隻威爾斯山羊交配，先後產下六個羊羔。於</a:t>
            </a:r>
            <a:r>
              <a:t>2003</a:t>
            </a:r>
            <a:r>
              <a:rPr>
                <a:latin typeface="DejaVu Sans"/>
                <a:ea typeface="DejaVu Sans"/>
                <a:cs typeface="DejaVu Sans"/>
                <a:sym typeface="DejaVu Sans"/>
              </a:rPr>
              <a:t>年死亡，活了不到</a:t>
            </a:r>
            <a:r>
              <a:t>7</a:t>
            </a:r>
            <a:r>
              <a:rPr>
                <a:latin typeface="DejaVu Sans"/>
                <a:ea typeface="DejaVu Sans"/>
                <a:cs typeface="DejaVu Sans"/>
                <a:sym typeface="DejaVu Sans"/>
              </a:rPr>
              <a:t>年，</a:t>
            </a:r>
            <a:r>
              <a:rPr>
                <a:solidFill>
                  <a:srgbClr val="FF0000"/>
                </a:solidFill>
                <a:latin typeface="DejaVu Sans"/>
                <a:ea typeface="DejaVu Sans"/>
                <a:cs typeface="DejaVu Sans"/>
                <a:sym typeface="DejaVu Sans"/>
              </a:rPr>
              <a:t>比正常綿羊的壽命還少</a:t>
            </a:r>
            <a:r>
              <a:rPr>
                <a:latin typeface="DejaVu Sans"/>
                <a:ea typeface="DejaVu Sans"/>
                <a:cs typeface="DejaVu Sans"/>
                <a:sym typeface="DejaVu Sans"/>
              </a:rPr>
              <a:t>。</a:t>
            </a:r>
          </a:p>
        </p:txBody>
      </p:sp>
      <p:pic>
        <p:nvPicPr>
          <p:cNvPr id="312" name="圖片 4" descr="圖片 4"/>
          <p:cNvPicPr>
            <a:picLocks noChangeAspect="1"/>
          </p:cNvPicPr>
          <p:nvPr/>
        </p:nvPicPr>
        <p:blipFill>
          <a:blip r:embed="rId2">
            <a:extLst/>
          </a:blip>
          <a:stretch>
            <a:fillRect/>
          </a:stretch>
        </p:blipFill>
        <p:spPr>
          <a:xfrm>
            <a:off x="8794374" y="2749406"/>
            <a:ext cx="2855150" cy="2826714"/>
          </a:xfrm>
          <a:prstGeom prst="rect">
            <a:avLst/>
          </a:prstGeom>
          <a:ln w="12700">
            <a:miter lim="400000"/>
          </a:ln>
        </p:spPr>
      </p:pic>
      <p:sp>
        <p:nvSpPr>
          <p:cNvPr id="313" name="CustomShape 3"/>
          <p:cNvSpPr txBox="1"/>
          <p:nvPr/>
        </p:nvSpPr>
        <p:spPr>
          <a:xfrm>
            <a:off x="9553874" y="5104222"/>
            <a:ext cx="1121426" cy="453047"/>
          </a:xfrm>
          <a:prstGeom prst="rect">
            <a:avLst/>
          </a:prstGeom>
          <a:ln w="12700">
            <a:miter lim="400000"/>
          </a:ln>
          <a:extLst>
            <a:ext uri="{C572A759-6A51-4108-AA02-DFA0A04FC94B}">
              <ma14:wrappingTextBoxFlag xmlns:ma14="http://schemas.microsoft.com/office/mac/drawingml/2011/main" val="1"/>
            </a:ext>
          </a:extLst>
        </p:spPr>
        <p:txBody>
          <a:bodyPr wrap="none" lIns="46794" tIns="46794" rIns="46794" bIns="46794">
            <a:spAutoFit/>
          </a:bodyPr>
          <a:lstStyle>
            <a:lvl1pPr>
              <a:defRPr b="1" spc="-1" sz="2400">
                <a:latin typeface="Franklin Gothic Book"/>
                <a:ea typeface="Franklin Gothic Book"/>
                <a:cs typeface="Franklin Gothic Book"/>
                <a:sym typeface="Franklin Gothic Book"/>
              </a:defRPr>
            </a:lvl1pPr>
          </a:lstStyle>
          <a:p>
            <a:pPr/>
            <a:r>
              <a:t>Bonnie</a:t>
            </a:r>
          </a:p>
        </p:txBody>
      </p:sp>
      <p:sp>
        <p:nvSpPr>
          <p:cNvPr id="314" name="CustomShape 4"/>
          <p:cNvSpPr txBox="1"/>
          <p:nvPr/>
        </p:nvSpPr>
        <p:spPr>
          <a:xfrm>
            <a:off x="10612138" y="2799800"/>
            <a:ext cx="850836" cy="461890"/>
          </a:xfrm>
          <a:prstGeom prst="rect">
            <a:avLst/>
          </a:prstGeom>
          <a:ln w="12700">
            <a:miter lim="400000"/>
          </a:ln>
          <a:extLst>
            <a:ext uri="{C572A759-6A51-4108-AA02-DFA0A04FC94B}">
              <ma14:wrappingTextBoxFlag xmlns:ma14="http://schemas.microsoft.com/office/mac/drawingml/2011/main" val="1"/>
            </a:ext>
          </a:extLst>
        </p:spPr>
        <p:txBody>
          <a:bodyPr wrap="none" lIns="46794" tIns="46794" rIns="46794" bIns="46794">
            <a:spAutoFit/>
          </a:bodyPr>
          <a:lstStyle>
            <a:lvl1pPr>
              <a:defRPr b="1" spc="-1" sz="2400">
                <a:latin typeface="Roboto"/>
                <a:ea typeface="Roboto"/>
                <a:cs typeface="Roboto"/>
                <a:sym typeface="Roboto"/>
              </a:defRPr>
            </a:lvl1pPr>
          </a:lstStyle>
          <a:p>
            <a:pPr/>
            <a:r>
              <a:t>Dolly</a:t>
            </a:r>
          </a:p>
        </p:txBody>
      </p:sp>
      <p:pic>
        <p:nvPicPr>
          <p:cNvPr id="315" name="圖片 8" descr="圖片 8"/>
          <p:cNvPicPr>
            <a:picLocks noChangeAspect="1"/>
          </p:cNvPicPr>
          <p:nvPr/>
        </p:nvPicPr>
        <p:blipFill>
          <a:blip r:embed="rId3">
            <a:extLst/>
          </a:blip>
          <a:stretch>
            <a:fillRect/>
          </a:stretch>
        </p:blipFill>
        <p:spPr>
          <a:xfrm>
            <a:off x="2942617" y="2025182"/>
            <a:ext cx="5667822" cy="4713588"/>
          </a:xfrm>
          <a:prstGeom prst="rect">
            <a:avLst/>
          </a:prstGeom>
          <a:ln w="12700">
            <a:miter lim="400000"/>
          </a:ln>
        </p:spPr>
      </p:pic>
      <p:pic>
        <p:nvPicPr>
          <p:cNvPr id="316" name="圖片 4" descr="圖片 4"/>
          <p:cNvPicPr>
            <a:picLocks noChangeAspect="1"/>
          </p:cNvPicPr>
          <p:nvPr/>
        </p:nvPicPr>
        <p:blipFill>
          <a:blip r:embed="rId4">
            <a:extLst/>
          </a:blip>
          <a:stretch>
            <a:fillRect/>
          </a:stretch>
        </p:blipFill>
        <p:spPr>
          <a:xfrm>
            <a:off x="221371" y="2559353"/>
            <a:ext cx="2647457" cy="3478587"/>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CustomShape 1"/>
          <p:cNvSpPr txBox="1"/>
          <p:nvPr>
            <p:ph type="sldNum" sz="quarter" idx="4294967295"/>
          </p:nvPr>
        </p:nvSpPr>
        <p:spPr>
          <a:xfrm>
            <a:off x="7286969" y="5970909"/>
            <a:ext cx="233171" cy="216850"/>
          </a:xfrm>
          <a:prstGeom prst="rect">
            <a:avLst/>
          </a:prstGeom>
          <a:extLst>
            <a:ext uri="{C572A759-6A51-4108-AA02-DFA0A04FC94B}">
              <ma14:wrappingTextBoxFlag xmlns:ma14="http://schemas.microsoft.com/office/mac/drawingml/2011/main" val="1"/>
            </a:ext>
          </a:extLst>
        </p:spPr>
        <p:txBody>
          <a:bodyPr lIns="46794" tIns="46794" rIns="46794" bIns="46794"/>
          <a:lstStyle>
            <a:lvl1pPr>
              <a:defRPr spc="-1" sz="900">
                <a:solidFill>
                  <a:srgbClr val="90C226"/>
                </a:solidFill>
                <a:latin typeface="Arial"/>
                <a:ea typeface="Arial"/>
                <a:cs typeface="Arial"/>
                <a:sym typeface="Arial"/>
              </a:defRPr>
            </a:lvl1pPr>
          </a:lstStyle>
          <a:p>
            <a:pPr/>
            <a:fld id="{86CB4B4D-7CA3-9044-876B-883B54F8677D}" type="slidenum"/>
          </a:p>
        </p:txBody>
      </p:sp>
      <p:pic>
        <p:nvPicPr>
          <p:cNvPr id="319" name="圖片 2" descr="圖片 2"/>
          <p:cNvPicPr>
            <a:picLocks noChangeAspect="1"/>
          </p:cNvPicPr>
          <p:nvPr/>
        </p:nvPicPr>
        <p:blipFill>
          <a:blip r:embed="rId2">
            <a:extLst/>
          </a:blip>
          <a:stretch>
            <a:fillRect/>
          </a:stretch>
        </p:blipFill>
        <p:spPr>
          <a:xfrm>
            <a:off x="5938363" y="2472218"/>
            <a:ext cx="3482081" cy="4268826"/>
          </a:xfrm>
          <a:prstGeom prst="rect">
            <a:avLst/>
          </a:prstGeom>
          <a:ln w="12700">
            <a:miter lim="400000"/>
          </a:ln>
        </p:spPr>
      </p:pic>
      <p:pic>
        <p:nvPicPr>
          <p:cNvPr id="320" name="圖片 3" descr="圖片 3"/>
          <p:cNvPicPr>
            <a:picLocks noChangeAspect="1"/>
          </p:cNvPicPr>
          <p:nvPr/>
        </p:nvPicPr>
        <p:blipFill>
          <a:blip r:embed="rId3">
            <a:extLst/>
          </a:blip>
          <a:stretch>
            <a:fillRect/>
          </a:stretch>
        </p:blipFill>
        <p:spPr>
          <a:xfrm>
            <a:off x="928678" y="261053"/>
            <a:ext cx="2868468" cy="3682680"/>
          </a:xfrm>
          <a:prstGeom prst="rect">
            <a:avLst/>
          </a:prstGeom>
          <a:ln w="12700">
            <a:miter lim="400000"/>
          </a:ln>
        </p:spPr>
      </p:pic>
      <p:pic>
        <p:nvPicPr>
          <p:cNvPr id="321" name="圖片 4" descr="圖片 4"/>
          <p:cNvPicPr>
            <a:picLocks noChangeAspect="1"/>
          </p:cNvPicPr>
          <p:nvPr/>
        </p:nvPicPr>
        <p:blipFill>
          <a:blip r:embed="rId4">
            <a:extLst/>
          </a:blip>
          <a:stretch>
            <a:fillRect/>
          </a:stretch>
        </p:blipFill>
        <p:spPr>
          <a:xfrm>
            <a:off x="3260454" y="1413622"/>
            <a:ext cx="2933620" cy="3763670"/>
          </a:xfrm>
          <a:prstGeom prst="rect">
            <a:avLst/>
          </a:prstGeom>
          <a:ln w="12700">
            <a:miter lim="400000"/>
          </a:ln>
        </p:spPr>
      </p:pic>
      <p:pic>
        <p:nvPicPr>
          <p:cNvPr id="322" name="圖片 223" descr="圖片 223"/>
          <p:cNvPicPr>
            <a:picLocks noChangeAspect="1"/>
          </p:cNvPicPr>
          <p:nvPr/>
        </p:nvPicPr>
        <p:blipFill>
          <a:blip r:embed="rId5">
            <a:extLst/>
          </a:blip>
          <a:stretch>
            <a:fillRect/>
          </a:stretch>
        </p:blipFill>
        <p:spPr>
          <a:xfrm>
            <a:off x="6276861" y="497182"/>
            <a:ext cx="5267557" cy="2960255"/>
          </a:xfrm>
          <a:prstGeom prst="rect">
            <a:avLst/>
          </a:prstGeom>
          <a:ln w="12700">
            <a:miter lim="400000"/>
          </a:ln>
        </p:spPr>
      </p:pic>
      <p:pic>
        <p:nvPicPr>
          <p:cNvPr id="323" name="圖片 224" descr="圖片 224"/>
          <p:cNvPicPr>
            <a:picLocks noChangeAspect="1"/>
          </p:cNvPicPr>
          <p:nvPr/>
        </p:nvPicPr>
        <p:blipFill>
          <a:blip r:embed="rId6">
            <a:extLst/>
          </a:blip>
          <a:srcRect l="0" t="0" r="0" b="11142"/>
          <a:stretch>
            <a:fillRect/>
          </a:stretch>
        </p:blipFill>
        <p:spPr>
          <a:xfrm>
            <a:off x="9503233" y="2986839"/>
            <a:ext cx="2048855" cy="3239581"/>
          </a:xfrm>
          <a:prstGeom prst="rect">
            <a:avLst/>
          </a:prstGeom>
          <a:ln w="12700">
            <a:miter lim="400000"/>
          </a:ln>
        </p:spPr>
      </p:pic>
      <p:pic>
        <p:nvPicPr>
          <p:cNvPr id="324" name="圖片 3" descr="圖片 3"/>
          <p:cNvPicPr>
            <a:picLocks noChangeAspect="1"/>
          </p:cNvPicPr>
          <p:nvPr/>
        </p:nvPicPr>
        <p:blipFill>
          <a:blip r:embed="rId7">
            <a:extLst/>
          </a:blip>
          <a:stretch>
            <a:fillRect/>
          </a:stretch>
        </p:blipFill>
        <p:spPr>
          <a:xfrm>
            <a:off x="625958" y="4274289"/>
            <a:ext cx="3171190" cy="2317622"/>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6" name="圖片 2" descr="圖片 2"/>
          <p:cNvPicPr>
            <a:picLocks noChangeAspect="1"/>
          </p:cNvPicPr>
          <p:nvPr/>
        </p:nvPicPr>
        <p:blipFill>
          <a:blip r:embed="rId2">
            <a:extLst/>
          </a:blip>
          <a:stretch>
            <a:fillRect/>
          </a:stretch>
        </p:blipFill>
        <p:spPr>
          <a:xfrm>
            <a:off x="2286362" y="3942"/>
            <a:ext cx="7619274" cy="6850115"/>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CustomShape 1"/>
          <p:cNvSpPr txBox="1"/>
          <p:nvPr/>
        </p:nvSpPr>
        <p:spPr>
          <a:xfrm>
            <a:off x="296589" y="1413531"/>
            <a:ext cx="9976461" cy="4380270"/>
          </a:xfrm>
          <a:prstGeom prst="rect">
            <a:avLst/>
          </a:prstGeom>
          <a:ln w="12700">
            <a:miter lim="400000"/>
          </a:ln>
          <a:extLst>
            <a:ext uri="{C572A759-6A51-4108-AA02-DFA0A04FC94B}">
              <ma14:wrappingTextBoxFlag xmlns:ma14="http://schemas.microsoft.com/office/mac/drawingml/2011/main" val="1"/>
            </a:ext>
          </a:extLst>
        </p:spPr>
        <p:txBody>
          <a:bodyPr lIns="44994" tIns="44994" rIns="44994" bIns="44994">
            <a:normAutofit fontScale="100000" lnSpcReduction="0"/>
          </a:bodyPr>
          <a:lstStyle/>
          <a:p>
            <a:pPr marL="431957" indent="-321807">
              <a:lnSpc>
                <a:spcPct val="90000"/>
              </a:lnSpc>
              <a:spcBef>
                <a:spcPts val="900"/>
              </a:spcBef>
              <a:buClr>
                <a:srgbClr val="000000"/>
              </a:buClr>
              <a:buSzPct val="45000"/>
              <a:buChar char="●"/>
              <a:defRPr spc="-100" sz="2800">
                <a:latin typeface="標楷體"/>
                <a:ea typeface="標楷體"/>
                <a:cs typeface="標楷體"/>
                <a:sym typeface="標楷體"/>
              </a:defRPr>
            </a:pPr>
            <a:r>
              <a:t>幹細胞的研究始源於</a:t>
            </a:r>
            <a:r>
              <a:rPr>
                <a:solidFill>
                  <a:srgbClr val="FF0000"/>
                </a:solidFill>
              </a:rPr>
              <a:t>1960</a:t>
            </a:r>
            <a:r>
              <a:t>年代，由</a:t>
            </a:r>
          </a:p>
          <a:p>
            <a:pPr indent="110149">
              <a:lnSpc>
                <a:spcPct val="90000"/>
              </a:lnSpc>
              <a:spcBef>
                <a:spcPts val="900"/>
              </a:spcBef>
              <a:defRPr spc="-100" sz="2800">
                <a:latin typeface="標楷體"/>
                <a:ea typeface="標楷體"/>
                <a:cs typeface="標楷體"/>
                <a:sym typeface="標楷體"/>
              </a:defRPr>
            </a:pPr>
            <a:r>
              <a:t>  </a:t>
            </a:r>
            <a:r>
              <a:rPr>
                <a:solidFill>
                  <a:srgbClr val="FF0000"/>
                </a:solidFill>
              </a:rPr>
              <a:t>恩尼斯特˙莫科洛克</a:t>
            </a:r>
            <a:r>
              <a:rPr b="1">
                <a:solidFill>
                  <a:srgbClr val="FF0000"/>
                </a:solidFill>
                <a:latin typeface="+mn-lt"/>
                <a:ea typeface="+mn-ea"/>
                <a:cs typeface="+mn-cs"/>
                <a:sym typeface="Calibri"/>
              </a:rPr>
              <a:t> </a:t>
            </a:r>
            <a:r>
              <a:t>、</a:t>
            </a:r>
            <a:endParaRPr spc="-1">
              <a:latin typeface="Arial"/>
              <a:ea typeface="Arial"/>
              <a:cs typeface="Arial"/>
              <a:sym typeface="Arial"/>
            </a:endParaRPr>
          </a:p>
          <a:p>
            <a:pPr indent="110149">
              <a:lnSpc>
                <a:spcPct val="90000"/>
              </a:lnSpc>
              <a:spcBef>
                <a:spcPts val="900"/>
              </a:spcBef>
              <a:defRPr spc="-100" sz="2800">
                <a:solidFill>
                  <a:srgbClr val="FF0000"/>
                </a:solidFill>
                <a:latin typeface="標楷體"/>
                <a:ea typeface="標楷體"/>
                <a:cs typeface="標楷體"/>
                <a:sym typeface="標楷體"/>
              </a:defRPr>
            </a:pPr>
            <a:r>
              <a:t>  詹姆士·堤爾</a:t>
            </a:r>
            <a:r>
              <a:rPr>
                <a:solidFill>
                  <a:srgbClr val="000000"/>
                </a:solidFill>
              </a:rPr>
              <a:t>兩位科學家所開始的。</a:t>
            </a:r>
            <a:endParaRPr spc="-1">
              <a:latin typeface="Arial"/>
              <a:ea typeface="Arial"/>
              <a:cs typeface="Arial"/>
              <a:sym typeface="Arial"/>
            </a:endParaRPr>
          </a:p>
          <a:p>
            <a:pPr marL="431957" indent="-321807">
              <a:lnSpc>
                <a:spcPct val="90000"/>
              </a:lnSpc>
              <a:spcBef>
                <a:spcPts val="900"/>
              </a:spcBef>
              <a:buClr>
                <a:srgbClr val="000000"/>
              </a:buClr>
              <a:buSzPct val="45000"/>
              <a:buChar char="●"/>
              <a:defRPr spc="-100" sz="2800">
                <a:latin typeface="標楷體"/>
                <a:ea typeface="標楷體"/>
                <a:cs typeface="標楷體"/>
                <a:sym typeface="標楷體"/>
              </a:defRPr>
            </a:pPr>
            <a:r>
              <a:t>幹細胞是</a:t>
            </a:r>
            <a:r>
              <a:rPr>
                <a:solidFill>
                  <a:srgbClr val="FF0000"/>
                </a:solidFill>
              </a:rPr>
              <a:t>原始且未分化</a:t>
            </a:r>
            <a:r>
              <a:t>的細胞，</a:t>
            </a:r>
          </a:p>
          <a:p>
            <a:pPr indent="263525">
              <a:lnSpc>
                <a:spcPct val="90000"/>
              </a:lnSpc>
              <a:spcBef>
                <a:spcPts val="900"/>
              </a:spcBef>
              <a:defRPr spc="-100" sz="2800">
                <a:latin typeface="標楷體"/>
                <a:ea typeface="標楷體"/>
                <a:cs typeface="標楷體"/>
                <a:sym typeface="標楷體"/>
              </a:defRPr>
            </a:pPr>
            <a:r>
              <a:t> 具有再生各種組織器官的潛在功能的一類細胞。</a:t>
            </a:r>
            <a:endParaRPr spc="-1">
              <a:latin typeface="Arial"/>
              <a:ea typeface="Arial"/>
              <a:cs typeface="Arial"/>
              <a:sym typeface="Arial"/>
            </a:endParaRPr>
          </a:p>
          <a:p>
            <a:pPr marL="431957" indent="-321807">
              <a:lnSpc>
                <a:spcPct val="90000"/>
              </a:lnSpc>
              <a:spcBef>
                <a:spcPts val="900"/>
              </a:spcBef>
              <a:buClr>
                <a:srgbClr val="000000"/>
              </a:buClr>
              <a:buSzPct val="45000"/>
              <a:buChar char="●"/>
              <a:defRPr spc="-100" sz="2800">
                <a:latin typeface="標楷體"/>
                <a:ea typeface="標楷體"/>
                <a:cs typeface="標楷體"/>
                <a:sym typeface="標楷體"/>
              </a:defRPr>
            </a:pPr>
            <a:r>
              <a:t>幹細胞在生命體由胚胎發育到成熟個體的過程中，扮演最關鍵的角色，即使發育成熟之後，幹細胞能普遍存在於生命體中，擔負著個體的各個組織及器官的</a:t>
            </a:r>
            <a:r>
              <a:rPr>
                <a:solidFill>
                  <a:srgbClr val="FF0000"/>
                </a:solidFill>
              </a:rPr>
              <a:t>細胞更新</a:t>
            </a:r>
            <a:r>
              <a:t>及</a:t>
            </a:r>
            <a:r>
              <a:rPr>
                <a:solidFill>
                  <a:srgbClr val="FF0000"/>
                </a:solidFill>
              </a:rPr>
              <a:t>受傷修復</a:t>
            </a:r>
            <a:r>
              <a:t>等重責大任。</a:t>
            </a:r>
          </a:p>
        </p:txBody>
      </p:sp>
      <p:sp>
        <p:nvSpPr>
          <p:cNvPr id="166" name="CustomShape 2"/>
          <p:cNvSpPr txBox="1"/>
          <p:nvPr/>
        </p:nvSpPr>
        <p:spPr>
          <a:xfrm>
            <a:off x="862132" y="206414"/>
            <a:ext cx="6313582" cy="661489"/>
          </a:xfrm>
          <a:prstGeom prst="rect">
            <a:avLst/>
          </a:prstGeom>
          <a:ln w="12700">
            <a:miter lim="400000"/>
          </a:ln>
          <a:extLst>
            <a:ext uri="{C572A759-6A51-4108-AA02-DFA0A04FC94B}">
              <ma14:wrappingTextBoxFlag xmlns:ma14="http://schemas.microsoft.com/office/mac/drawingml/2011/main" val="1"/>
            </a:ext>
          </a:extLst>
        </p:spPr>
        <p:txBody>
          <a:bodyPr lIns="44994" tIns="44994" rIns="44994" bIns="44994">
            <a:spAutoFit/>
          </a:bodyPr>
          <a:lstStyle>
            <a:lvl1pPr algn="ctr">
              <a:defRPr spc="-1" sz="4400">
                <a:latin typeface="標楷體"/>
                <a:ea typeface="標楷體"/>
                <a:cs typeface="標楷體"/>
                <a:sym typeface="標楷體"/>
              </a:defRPr>
            </a:lvl1pPr>
          </a:lstStyle>
          <a:p>
            <a:pPr/>
            <a:r>
              <a:t>何謂幹細胞</a:t>
            </a:r>
          </a:p>
        </p:txBody>
      </p:sp>
      <p:pic>
        <p:nvPicPr>
          <p:cNvPr id="167" name="圖片 4" descr="圖片 4"/>
          <p:cNvPicPr>
            <a:picLocks noChangeAspect="1"/>
          </p:cNvPicPr>
          <p:nvPr/>
        </p:nvPicPr>
        <p:blipFill>
          <a:blip r:embed="rId2">
            <a:extLst/>
          </a:blip>
          <a:stretch>
            <a:fillRect/>
          </a:stretch>
        </p:blipFill>
        <p:spPr>
          <a:xfrm>
            <a:off x="7412708" y="534861"/>
            <a:ext cx="3872377" cy="2661493"/>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CustomShape 1"/>
          <p:cNvSpPr txBox="1"/>
          <p:nvPr/>
        </p:nvSpPr>
        <p:spPr>
          <a:xfrm>
            <a:off x="2951615" y="216416"/>
            <a:ext cx="6312138" cy="661489"/>
          </a:xfrm>
          <a:prstGeom prst="rect">
            <a:avLst/>
          </a:prstGeom>
          <a:ln w="12700">
            <a:miter lim="400000"/>
          </a:ln>
          <a:extLst>
            <a:ext uri="{C572A759-6A51-4108-AA02-DFA0A04FC94B}">
              <ma14:wrappingTextBoxFlag xmlns:ma14="http://schemas.microsoft.com/office/mac/drawingml/2011/main" val="1"/>
            </a:ext>
          </a:extLst>
        </p:spPr>
        <p:txBody>
          <a:bodyPr lIns="44994" tIns="44994" rIns="44994" bIns="44994">
            <a:spAutoFit/>
          </a:bodyPr>
          <a:lstStyle>
            <a:lvl1pPr algn="ctr">
              <a:defRPr spc="-1" sz="4400">
                <a:latin typeface="標楷體"/>
                <a:ea typeface="標楷體"/>
                <a:cs typeface="標楷體"/>
                <a:sym typeface="標楷體"/>
              </a:defRPr>
            </a:lvl1pPr>
          </a:lstStyle>
          <a:p>
            <a:pPr/>
            <a:r>
              <a:t>何謂幹細胞</a:t>
            </a:r>
          </a:p>
        </p:txBody>
      </p:sp>
      <p:sp>
        <p:nvSpPr>
          <p:cNvPr id="170" name="CustomShape 2"/>
          <p:cNvSpPr txBox="1"/>
          <p:nvPr/>
        </p:nvSpPr>
        <p:spPr>
          <a:xfrm>
            <a:off x="351534" y="1092724"/>
            <a:ext cx="11027666" cy="1217002"/>
          </a:xfrm>
          <a:prstGeom prst="rect">
            <a:avLst/>
          </a:prstGeom>
          <a:ln w="12700">
            <a:miter lim="400000"/>
          </a:ln>
          <a:extLst>
            <a:ext uri="{C572A759-6A51-4108-AA02-DFA0A04FC94B}">
              <ma14:wrappingTextBoxFlag xmlns:ma14="http://schemas.microsoft.com/office/mac/drawingml/2011/main" val="1"/>
            </a:ext>
          </a:extLst>
        </p:spPr>
        <p:txBody>
          <a:bodyPr lIns="44994" tIns="44994" rIns="44994" bIns="44994">
            <a:normAutofit fontScale="100000" lnSpcReduction="0"/>
          </a:bodyPr>
          <a:lstStyle/>
          <a:p>
            <a:pPr marL="431955" indent="-321807">
              <a:lnSpc>
                <a:spcPct val="90000"/>
              </a:lnSpc>
              <a:spcBef>
                <a:spcPts val="900"/>
              </a:spcBef>
              <a:buClr>
                <a:srgbClr val="000000"/>
              </a:buClr>
              <a:buSzPct val="45000"/>
              <a:buChar char="●"/>
              <a:defRPr spc="-100" sz="2300">
                <a:latin typeface="標楷體"/>
                <a:ea typeface="標楷體"/>
                <a:cs typeface="標楷體"/>
                <a:sym typeface="標楷體"/>
              </a:defRPr>
            </a:pPr>
            <a:r>
              <a:t>幹細胞是指</a:t>
            </a:r>
            <a:r>
              <a:rPr u="sng"/>
              <a:t>尚未分化的細胞</a:t>
            </a:r>
            <a:r>
              <a:t>，能夠</a:t>
            </a:r>
            <a:r>
              <a:rPr sz="2900">
                <a:solidFill>
                  <a:srgbClr val="FF0000"/>
                </a:solidFill>
              </a:rPr>
              <a:t>自我分裂</a:t>
            </a:r>
            <a:r>
              <a:t>成為另一個幹細胞或</a:t>
            </a:r>
            <a:r>
              <a:rPr sz="3300">
                <a:solidFill>
                  <a:srgbClr val="FF0000"/>
                </a:solidFill>
              </a:rPr>
              <a:t>分化</a:t>
            </a:r>
            <a:r>
              <a:t>成其他各種具有特定功能的細胞，如神經、肌肉、血球、皮膚、骨骼等細胞。</a:t>
            </a:r>
          </a:p>
        </p:txBody>
      </p:sp>
      <p:grpSp>
        <p:nvGrpSpPr>
          <p:cNvPr id="173" name="群組 1"/>
          <p:cNvGrpSpPr/>
          <p:nvPr/>
        </p:nvGrpSpPr>
        <p:grpSpPr>
          <a:xfrm>
            <a:off x="1696201" y="2309726"/>
            <a:ext cx="9059947" cy="3566778"/>
            <a:chOff x="0" y="0"/>
            <a:chExt cx="9059945" cy="3566777"/>
          </a:xfrm>
        </p:grpSpPr>
        <p:pic>
          <p:nvPicPr>
            <p:cNvPr id="171" name="圖片 1" descr="圖片 1"/>
            <p:cNvPicPr>
              <a:picLocks noChangeAspect="1"/>
            </p:cNvPicPr>
            <p:nvPr/>
          </p:nvPicPr>
          <p:blipFill>
            <a:blip r:embed="rId2">
              <a:extLst/>
            </a:blip>
            <a:stretch>
              <a:fillRect/>
            </a:stretch>
          </p:blipFill>
          <p:spPr>
            <a:xfrm>
              <a:off x="-1" y="0"/>
              <a:ext cx="3224025" cy="3561647"/>
            </a:xfrm>
            <a:prstGeom prst="rect">
              <a:avLst/>
            </a:prstGeom>
            <a:ln w="12700" cap="flat">
              <a:noFill/>
              <a:miter lim="400000"/>
            </a:ln>
            <a:effectLst/>
          </p:spPr>
        </p:pic>
        <p:pic>
          <p:nvPicPr>
            <p:cNvPr id="172" name="圖片 3" descr="圖片 3"/>
            <p:cNvPicPr>
              <a:picLocks noChangeAspect="1"/>
            </p:cNvPicPr>
            <p:nvPr/>
          </p:nvPicPr>
          <p:blipFill>
            <a:blip r:embed="rId3">
              <a:extLst/>
            </a:blip>
            <a:stretch>
              <a:fillRect/>
            </a:stretch>
          </p:blipFill>
          <p:spPr>
            <a:xfrm>
              <a:off x="3734797" y="0"/>
              <a:ext cx="5325149" cy="3566778"/>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CustomShape 3"/>
          <p:cNvSpPr txBox="1"/>
          <p:nvPr/>
        </p:nvSpPr>
        <p:spPr>
          <a:xfrm>
            <a:off x="2591661" y="110231"/>
            <a:ext cx="6962934" cy="661489"/>
          </a:xfrm>
          <a:prstGeom prst="rect">
            <a:avLst/>
          </a:prstGeom>
          <a:ln w="12700">
            <a:miter lim="400000"/>
          </a:ln>
          <a:extLst>
            <a:ext uri="{C572A759-6A51-4108-AA02-DFA0A04FC94B}">
              <ma14:wrappingTextBoxFlag xmlns:ma14="http://schemas.microsoft.com/office/mac/drawingml/2011/main" val="1"/>
            </a:ext>
          </a:extLst>
        </p:spPr>
        <p:txBody>
          <a:bodyPr lIns="44994" tIns="44994" rIns="44994" bIns="44994">
            <a:spAutoFit/>
          </a:bodyPr>
          <a:lstStyle>
            <a:lvl1pPr algn="ctr">
              <a:defRPr spc="-1" sz="4400">
                <a:latin typeface="標楷體"/>
                <a:ea typeface="標楷體"/>
                <a:cs typeface="標楷體"/>
                <a:sym typeface="標楷體"/>
              </a:defRPr>
            </a:lvl1pPr>
          </a:lstStyle>
          <a:p>
            <a:pPr/>
            <a:r>
              <a:t>幹細胞種類</a:t>
            </a:r>
          </a:p>
        </p:txBody>
      </p:sp>
      <p:sp>
        <p:nvSpPr>
          <p:cNvPr id="176" name="CustomShape 4"/>
          <p:cNvSpPr txBox="1"/>
          <p:nvPr/>
        </p:nvSpPr>
        <p:spPr>
          <a:xfrm>
            <a:off x="188009" y="642527"/>
            <a:ext cx="5206952" cy="4649289"/>
          </a:xfrm>
          <a:prstGeom prst="rect">
            <a:avLst/>
          </a:prstGeom>
          <a:ln w="12700">
            <a:miter lim="400000"/>
          </a:ln>
          <a:extLst>
            <a:ext uri="{C572A759-6A51-4108-AA02-DFA0A04FC94B}">
              <ma14:wrappingTextBoxFlag xmlns:ma14="http://schemas.microsoft.com/office/mac/drawingml/2011/main" val="1"/>
            </a:ext>
          </a:extLst>
        </p:spPr>
        <p:txBody>
          <a:bodyPr lIns="44994" tIns="44994" rIns="44994" bIns="44994">
            <a:spAutoFit/>
          </a:bodyPr>
          <a:lstStyle/>
          <a:p>
            <a:pPr marL="431957" indent="-321807">
              <a:spcBef>
                <a:spcPts val="900"/>
              </a:spcBef>
              <a:buClr>
                <a:srgbClr val="000000"/>
              </a:buClr>
              <a:buSzPct val="45000"/>
              <a:buChar char="●"/>
              <a:defRPr spc="-1" sz="2800">
                <a:latin typeface="標楷體"/>
                <a:ea typeface="標楷體"/>
                <a:cs typeface="標楷體"/>
                <a:sym typeface="標楷體"/>
              </a:defRPr>
            </a:pPr>
            <a:r>
              <a:t>依</a:t>
            </a:r>
            <a:r>
              <a:rPr sz="3200"/>
              <a:t>能力</a:t>
            </a:r>
            <a:r>
              <a:t>分類:</a:t>
            </a:r>
            <a:endParaRPr b="1">
              <a:latin typeface="Arial"/>
              <a:ea typeface="Arial"/>
              <a:cs typeface="Arial"/>
              <a:sym typeface="Arial"/>
            </a:endParaRPr>
          </a:p>
          <a:p>
            <a:pPr marL="431957" indent="-321807">
              <a:spcBef>
                <a:spcPts val="900"/>
              </a:spcBef>
              <a:buClr>
                <a:srgbClr val="000000"/>
              </a:buClr>
              <a:buSzPct val="45000"/>
              <a:buChar char="●"/>
              <a:defRPr spc="-1" sz="2800">
                <a:latin typeface="標楷體"/>
                <a:ea typeface="標楷體"/>
                <a:cs typeface="標楷體"/>
                <a:sym typeface="標楷體"/>
              </a:defRPr>
            </a:pPr>
            <a:r>
              <a:t>   1.</a:t>
            </a:r>
            <a:r>
              <a:rPr>
                <a:solidFill>
                  <a:srgbClr val="FF0000"/>
                </a:solidFill>
              </a:rPr>
              <a:t>全能</a:t>
            </a:r>
            <a:r>
              <a:t>幹細胞</a:t>
            </a:r>
            <a:endParaRPr b="1">
              <a:latin typeface="Arial"/>
              <a:ea typeface="Arial"/>
              <a:cs typeface="Arial"/>
              <a:sym typeface="Arial"/>
            </a:endParaRPr>
          </a:p>
          <a:p>
            <a:pPr marL="431957" indent="-321807">
              <a:spcBef>
                <a:spcPts val="900"/>
              </a:spcBef>
              <a:buClr>
                <a:srgbClr val="000000"/>
              </a:buClr>
              <a:buSzPct val="45000"/>
              <a:buChar char="●"/>
              <a:defRPr spc="-1" sz="2800">
                <a:latin typeface="標楷體"/>
                <a:ea typeface="標楷體"/>
                <a:cs typeface="標楷體"/>
                <a:sym typeface="標楷體"/>
              </a:defRPr>
            </a:pPr>
            <a:r>
              <a:t>   2.</a:t>
            </a:r>
            <a:r>
              <a:rPr>
                <a:solidFill>
                  <a:srgbClr val="FF0000"/>
                </a:solidFill>
              </a:rPr>
              <a:t>多能</a:t>
            </a:r>
            <a:r>
              <a:t>幹細胞</a:t>
            </a:r>
            <a:endParaRPr b="1">
              <a:latin typeface="Arial"/>
              <a:ea typeface="Arial"/>
              <a:cs typeface="Arial"/>
              <a:sym typeface="Arial"/>
            </a:endParaRPr>
          </a:p>
          <a:p>
            <a:pPr marL="431957" indent="-321807">
              <a:spcBef>
                <a:spcPts val="900"/>
              </a:spcBef>
              <a:buClr>
                <a:srgbClr val="000000"/>
              </a:buClr>
              <a:buSzPct val="45000"/>
              <a:buChar char="●"/>
              <a:defRPr spc="-1" sz="2800">
                <a:latin typeface="標楷體"/>
                <a:ea typeface="標楷體"/>
                <a:cs typeface="標楷體"/>
                <a:sym typeface="標楷體"/>
              </a:defRPr>
            </a:pPr>
            <a:r>
              <a:t>   3.</a:t>
            </a:r>
            <a:r>
              <a:rPr>
                <a:solidFill>
                  <a:srgbClr val="FF0000"/>
                </a:solidFill>
              </a:rPr>
              <a:t>多分化</a:t>
            </a:r>
            <a:r>
              <a:t>幹細胞</a:t>
            </a:r>
            <a:endParaRPr b="1">
              <a:latin typeface="Arial"/>
              <a:ea typeface="Arial"/>
              <a:cs typeface="Arial"/>
              <a:sym typeface="Arial"/>
            </a:endParaRPr>
          </a:p>
          <a:p>
            <a:pPr marL="431957" indent="-321807">
              <a:spcBef>
                <a:spcPts val="900"/>
              </a:spcBef>
              <a:buClr>
                <a:srgbClr val="000000"/>
              </a:buClr>
              <a:buSzPct val="45000"/>
              <a:buChar char="●"/>
              <a:defRPr spc="-1" sz="2800">
                <a:latin typeface="標楷體"/>
                <a:ea typeface="標楷體"/>
                <a:cs typeface="標楷體"/>
                <a:sym typeface="標楷體"/>
              </a:defRPr>
            </a:pPr>
            <a:r>
              <a:t>   4.專一性幹細胞(母細胞)</a:t>
            </a:r>
            <a:endParaRPr b="1">
              <a:latin typeface="Arial"/>
              <a:ea typeface="Arial"/>
              <a:cs typeface="Arial"/>
              <a:sym typeface="Arial"/>
            </a:endParaRPr>
          </a:p>
          <a:p>
            <a:pPr marL="431957" indent="-321807">
              <a:spcBef>
                <a:spcPts val="900"/>
              </a:spcBef>
              <a:buClr>
                <a:srgbClr val="000000"/>
              </a:buClr>
              <a:buSzPct val="45000"/>
              <a:buChar char="●"/>
              <a:defRPr spc="-1" sz="2800">
                <a:latin typeface="標楷體"/>
                <a:ea typeface="標楷體"/>
                <a:cs typeface="標楷體"/>
                <a:sym typeface="標楷體"/>
              </a:defRPr>
            </a:pPr>
            <a:r>
              <a:t>   5.誘導性多能幹細胞</a:t>
            </a:r>
            <a:endParaRPr b="1">
              <a:latin typeface="Arial"/>
              <a:ea typeface="Arial"/>
              <a:cs typeface="Arial"/>
              <a:sym typeface="Arial"/>
            </a:endParaRPr>
          </a:p>
          <a:p>
            <a:pPr>
              <a:spcBef>
                <a:spcPts val="900"/>
              </a:spcBef>
              <a:defRPr b="1" spc="-1" sz="800">
                <a:latin typeface="Arial"/>
                <a:ea typeface="Arial"/>
                <a:cs typeface="Arial"/>
                <a:sym typeface="Arial"/>
              </a:defRPr>
            </a:pPr>
          </a:p>
          <a:p>
            <a:pPr marL="431957" indent="-321807">
              <a:spcBef>
                <a:spcPts val="900"/>
              </a:spcBef>
              <a:buClr>
                <a:srgbClr val="000000"/>
              </a:buClr>
              <a:buSzPct val="45000"/>
              <a:buChar char="●"/>
              <a:defRPr spc="-1" sz="2800">
                <a:latin typeface="標楷體"/>
                <a:ea typeface="標楷體"/>
                <a:cs typeface="標楷體"/>
                <a:sym typeface="標楷體"/>
              </a:defRPr>
            </a:pPr>
            <a:r>
              <a:t>依</a:t>
            </a:r>
            <a:r>
              <a:rPr sz="3200"/>
              <a:t>發育過程出現先後</a:t>
            </a:r>
            <a:r>
              <a:t>分類:</a:t>
            </a:r>
            <a:endParaRPr b="1">
              <a:latin typeface="Arial"/>
              <a:ea typeface="Arial"/>
              <a:cs typeface="Arial"/>
              <a:sym typeface="Arial"/>
            </a:endParaRPr>
          </a:p>
          <a:p>
            <a:pPr marL="431957" indent="-321807">
              <a:spcBef>
                <a:spcPts val="900"/>
              </a:spcBef>
              <a:buClr>
                <a:srgbClr val="000000"/>
              </a:buClr>
              <a:buSzPct val="45000"/>
              <a:buChar char="●"/>
              <a:defRPr spc="-1" sz="2800">
                <a:latin typeface="標楷體"/>
                <a:ea typeface="標楷體"/>
                <a:cs typeface="標楷體"/>
                <a:sym typeface="標楷體"/>
              </a:defRPr>
            </a:pPr>
            <a:r>
              <a:t>   1.</a:t>
            </a:r>
            <a:r>
              <a:rPr>
                <a:solidFill>
                  <a:srgbClr val="FF0000"/>
                </a:solidFill>
              </a:rPr>
              <a:t>胚胎</a:t>
            </a:r>
            <a:r>
              <a:t>幹細胞</a:t>
            </a:r>
            <a:endParaRPr b="1">
              <a:latin typeface="Arial"/>
              <a:ea typeface="Arial"/>
              <a:cs typeface="Arial"/>
              <a:sym typeface="Arial"/>
            </a:endParaRPr>
          </a:p>
          <a:p>
            <a:pPr marL="431957" indent="-321807">
              <a:spcBef>
                <a:spcPts val="900"/>
              </a:spcBef>
              <a:buClr>
                <a:srgbClr val="000000"/>
              </a:buClr>
              <a:buSzPct val="45000"/>
              <a:buChar char="●"/>
              <a:defRPr spc="-1" sz="2800">
                <a:latin typeface="標楷體"/>
                <a:ea typeface="標楷體"/>
                <a:cs typeface="標楷體"/>
                <a:sym typeface="標楷體"/>
              </a:defRPr>
            </a:pPr>
            <a:r>
              <a:t>   2.</a:t>
            </a:r>
            <a:r>
              <a:rPr>
                <a:solidFill>
                  <a:srgbClr val="FF0000"/>
                </a:solidFill>
              </a:rPr>
              <a:t>成體</a:t>
            </a:r>
            <a:r>
              <a:t>幹細胞</a:t>
            </a:r>
          </a:p>
        </p:txBody>
      </p:sp>
      <p:grpSp>
        <p:nvGrpSpPr>
          <p:cNvPr id="180" name="群組 4"/>
          <p:cNvGrpSpPr/>
          <p:nvPr/>
        </p:nvGrpSpPr>
        <p:grpSpPr>
          <a:xfrm>
            <a:off x="5194688" y="1090668"/>
            <a:ext cx="6732406" cy="4738861"/>
            <a:chOff x="0" y="0"/>
            <a:chExt cx="6732405" cy="4738859"/>
          </a:xfrm>
        </p:grpSpPr>
        <p:pic>
          <p:nvPicPr>
            <p:cNvPr id="177" name="圖片 6" descr="圖片 6"/>
            <p:cNvPicPr>
              <a:picLocks noChangeAspect="1"/>
            </p:cNvPicPr>
            <p:nvPr/>
          </p:nvPicPr>
          <p:blipFill>
            <a:blip r:embed="rId2">
              <a:extLst/>
            </a:blip>
            <a:srcRect l="1408" t="0" r="0" b="0"/>
            <a:stretch>
              <a:fillRect/>
            </a:stretch>
          </p:blipFill>
          <p:spPr>
            <a:xfrm>
              <a:off x="-1" y="-1"/>
              <a:ext cx="6732406" cy="4738861"/>
            </a:xfrm>
            <a:prstGeom prst="rect">
              <a:avLst/>
            </a:prstGeom>
            <a:ln w="12700" cap="flat">
              <a:noFill/>
              <a:miter lim="400000"/>
            </a:ln>
            <a:effectLst/>
          </p:spPr>
        </p:pic>
        <p:sp>
          <p:nvSpPr>
            <p:cNvPr id="178" name="CustomShape 2"/>
            <p:cNvSpPr txBox="1"/>
            <p:nvPr/>
          </p:nvSpPr>
          <p:spPr>
            <a:xfrm>
              <a:off x="1619694" y="2890523"/>
              <a:ext cx="495518" cy="10460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6794" tIns="46794" rIns="46794" bIns="46794" numCol="1" anchor="t">
              <a:spAutoFit/>
            </a:bodyPr>
            <a:lstStyle/>
            <a:p>
              <a:pPr>
                <a:defRPr spc="-1" sz="2400">
                  <a:solidFill>
                    <a:srgbClr val="FF0000"/>
                  </a:solidFill>
                  <a:latin typeface="標楷體"/>
                  <a:ea typeface="標楷體"/>
                  <a:cs typeface="標楷體"/>
                  <a:sym typeface="標楷體"/>
                </a:defRPr>
              </a:pPr>
              <a:r>
                <a:t>專</a:t>
              </a:r>
              <a:endParaRPr>
                <a:latin typeface="Arial"/>
                <a:ea typeface="Arial"/>
                <a:cs typeface="Arial"/>
                <a:sym typeface="Arial"/>
              </a:endParaRPr>
            </a:p>
            <a:p>
              <a:pPr>
                <a:defRPr spc="-1" sz="2400">
                  <a:solidFill>
                    <a:srgbClr val="FF0000"/>
                  </a:solidFill>
                  <a:latin typeface="標楷體"/>
                  <a:ea typeface="標楷體"/>
                  <a:cs typeface="標楷體"/>
                  <a:sym typeface="標楷體"/>
                </a:defRPr>
              </a:pPr>
              <a:r>
                <a:t>一</a:t>
              </a:r>
              <a:endParaRPr>
                <a:latin typeface="Arial"/>
                <a:ea typeface="Arial"/>
                <a:cs typeface="Arial"/>
                <a:sym typeface="Arial"/>
              </a:endParaRPr>
            </a:p>
            <a:p>
              <a:pPr>
                <a:defRPr spc="-1" sz="2400">
                  <a:solidFill>
                    <a:srgbClr val="FF0000"/>
                  </a:solidFill>
                  <a:latin typeface="標楷體"/>
                  <a:ea typeface="標楷體"/>
                  <a:cs typeface="標楷體"/>
                  <a:sym typeface="標楷體"/>
                </a:defRPr>
              </a:pPr>
              <a:r>
                <a:t>性</a:t>
              </a:r>
            </a:p>
          </p:txBody>
        </p:sp>
        <p:sp>
          <p:nvSpPr>
            <p:cNvPr id="179" name="矩形 2"/>
            <p:cNvSpPr txBox="1"/>
            <p:nvPr/>
          </p:nvSpPr>
          <p:spPr>
            <a:xfrm>
              <a:off x="3395426" y="2571098"/>
              <a:ext cx="1932177" cy="4089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p>
              <a:pPr>
                <a:defRPr spc="-1" sz="2400">
                  <a:solidFill>
                    <a:srgbClr val="FF0000"/>
                  </a:solidFill>
                  <a:latin typeface="標楷體"/>
                  <a:ea typeface="標楷體"/>
                  <a:cs typeface="標楷體"/>
                  <a:sym typeface="標楷體"/>
                </a:defRPr>
              </a:pPr>
              <a:r>
                <a:t>多分化</a:t>
              </a:r>
              <a:r>
                <a:rPr>
                  <a:solidFill>
                    <a:srgbClr val="000000"/>
                  </a:solidFill>
                </a:rPr>
                <a:t>幹細胞</a:t>
              </a:r>
            </a:p>
          </p:txBody>
        </p:sp>
      </p:gr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CustomShape 1"/>
          <p:cNvSpPr txBox="1"/>
          <p:nvPr/>
        </p:nvSpPr>
        <p:spPr>
          <a:xfrm>
            <a:off x="2928245" y="174302"/>
            <a:ext cx="6345618" cy="661490"/>
          </a:xfrm>
          <a:prstGeom prst="rect">
            <a:avLst/>
          </a:prstGeom>
          <a:ln w="12700">
            <a:miter lim="400000"/>
          </a:ln>
          <a:extLst>
            <a:ext uri="{C572A759-6A51-4108-AA02-DFA0A04FC94B}">
              <ma14:wrappingTextBoxFlag xmlns:ma14="http://schemas.microsoft.com/office/mac/drawingml/2011/main" val="1"/>
            </a:ext>
          </a:extLst>
        </p:spPr>
        <p:txBody>
          <a:bodyPr lIns="44994" tIns="44994" rIns="44994" bIns="44994">
            <a:spAutoFit/>
          </a:bodyPr>
          <a:lstStyle/>
          <a:p>
            <a:pPr algn="ctr">
              <a:defRPr spc="-1" sz="4400" u="sng">
                <a:latin typeface="標楷體"/>
                <a:ea typeface="標楷體"/>
                <a:cs typeface="標楷體"/>
                <a:sym typeface="標楷體"/>
              </a:defRPr>
            </a:pPr>
            <a:r>
              <a:t>全能(totipotent)</a:t>
            </a:r>
            <a:r>
              <a:rPr u="none"/>
              <a:t>幹細胞</a:t>
            </a:r>
          </a:p>
        </p:txBody>
      </p:sp>
      <p:pic>
        <p:nvPicPr>
          <p:cNvPr id="183" name="圖片 4" descr="圖片 4"/>
          <p:cNvPicPr>
            <a:picLocks noChangeAspect="1"/>
          </p:cNvPicPr>
          <p:nvPr/>
        </p:nvPicPr>
        <p:blipFill>
          <a:blip r:embed="rId2">
            <a:extLst/>
          </a:blip>
          <a:stretch>
            <a:fillRect/>
          </a:stretch>
        </p:blipFill>
        <p:spPr>
          <a:xfrm>
            <a:off x="2951614" y="2806641"/>
            <a:ext cx="5398219" cy="3382842"/>
          </a:xfrm>
          <a:prstGeom prst="rect">
            <a:avLst/>
          </a:prstGeom>
          <a:ln w="12700">
            <a:miter lim="400000"/>
          </a:ln>
        </p:spPr>
      </p:pic>
      <p:sp>
        <p:nvSpPr>
          <p:cNvPr id="184" name="CustomShape 2"/>
          <p:cNvSpPr txBox="1"/>
          <p:nvPr/>
        </p:nvSpPr>
        <p:spPr>
          <a:xfrm>
            <a:off x="791894" y="1110541"/>
            <a:ext cx="10586585" cy="1198489"/>
          </a:xfrm>
          <a:prstGeom prst="rect">
            <a:avLst/>
          </a:prstGeom>
          <a:ln w="12700">
            <a:miter lim="400000"/>
          </a:ln>
          <a:extLst>
            <a:ext uri="{C572A759-6A51-4108-AA02-DFA0A04FC94B}">
              <ma14:wrappingTextBoxFlag xmlns:ma14="http://schemas.microsoft.com/office/mac/drawingml/2011/main" val="1"/>
            </a:ext>
          </a:extLst>
        </p:spPr>
        <p:txBody>
          <a:bodyPr lIns="46794" tIns="46794" rIns="46794" bIns="46794">
            <a:spAutoFit/>
          </a:bodyPr>
          <a:lstStyle/>
          <a:p>
            <a:pPr>
              <a:defRPr spc="-1" sz="2800">
                <a:latin typeface="標楷體"/>
                <a:ea typeface="標楷體"/>
                <a:cs typeface="標楷體"/>
                <a:sym typeface="標楷體"/>
              </a:defRPr>
            </a:pPr>
            <a:r>
              <a:t>由卵子和精子的融合</a:t>
            </a:r>
            <a:r>
              <a:rPr>
                <a:solidFill>
                  <a:srgbClr val="FF0000"/>
                </a:solidFill>
              </a:rPr>
              <a:t>產生受精卵</a:t>
            </a:r>
            <a:r>
              <a:t>後，受精卵分裂，而受精卵在形成胚胎過程中</a:t>
            </a:r>
            <a:r>
              <a:rPr>
                <a:solidFill>
                  <a:srgbClr val="FF0000"/>
                </a:solidFill>
              </a:rPr>
              <a:t>任一細胞皆是</a:t>
            </a:r>
            <a:r>
              <a:t>全能幹細胞。具有發展成</a:t>
            </a:r>
            <a:r>
              <a:rPr>
                <a:solidFill>
                  <a:srgbClr val="FF0000"/>
                </a:solidFill>
              </a:rPr>
              <a:t>獨立個體</a:t>
            </a:r>
            <a:r>
              <a:t>的能力。也就是說能發展成一個個體的細胞就稱為</a:t>
            </a:r>
            <a:r>
              <a:rPr>
                <a:solidFill>
                  <a:srgbClr val="ED1C24"/>
                </a:solidFill>
              </a:rPr>
              <a:t>全能幹細胞</a:t>
            </a:r>
            <a:r>
              <a:t>。</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CustomShape 1"/>
          <p:cNvSpPr txBox="1"/>
          <p:nvPr/>
        </p:nvSpPr>
        <p:spPr>
          <a:xfrm>
            <a:off x="2221076" y="105990"/>
            <a:ext cx="7756991" cy="661489"/>
          </a:xfrm>
          <a:prstGeom prst="rect">
            <a:avLst/>
          </a:prstGeom>
          <a:ln w="12700">
            <a:miter lim="400000"/>
          </a:ln>
          <a:extLst>
            <a:ext uri="{C572A759-6A51-4108-AA02-DFA0A04FC94B}">
              <ma14:wrappingTextBoxFlag xmlns:ma14="http://schemas.microsoft.com/office/mac/drawingml/2011/main" val="1"/>
            </a:ext>
          </a:extLst>
        </p:spPr>
        <p:txBody>
          <a:bodyPr lIns="44994" tIns="44994" rIns="44994" bIns="44994">
            <a:spAutoFit/>
          </a:bodyPr>
          <a:lstStyle/>
          <a:p>
            <a:pPr algn="ctr">
              <a:defRPr spc="-1" sz="4400" u="sng">
                <a:latin typeface="標楷體"/>
                <a:ea typeface="標楷體"/>
                <a:cs typeface="標楷體"/>
                <a:sym typeface="標楷體"/>
              </a:defRPr>
            </a:pPr>
            <a:r>
              <a:t>多能(pluripotent)</a:t>
            </a:r>
            <a:r>
              <a:rPr u="none"/>
              <a:t>幹細胞</a:t>
            </a:r>
          </a:p>
        </p:txBody>
      </p:sp>
      <p:sp>
        <p:nvSpPr>
          <p:cNvPr id="187" name="CustomShape 2"/>
          <p:cNvSpPr txBox="1"/>
          <p:nvPr/>
        </p:nvSpPr>
        <p:spPr>
          <a:xfrm>
            <a:off x="589962" y="1151215"/>
            <a:ext cx="10638418" cy="1863120"/>
          </a:xfrm>
          <a:prstGeom prst="rect">
            <a:avLst/>
          </a:prstGeom>
          <a:ln w="12700">
            <a:miter lim="400000"/>
          </a:ln>
          <a:extLst>
            <a:ext uri="{C572A759-6A51-4108-AA02-DFA0A04FC94B}">
              <ma14:wrappingTextBoxFlag xmlns:ma14="http://schemas.microsoft.com/office/mac/drawingml/2011/main" val="1"/>
            </a:ext>
          </a:extLst>
        </p:spPr>
        <p:txBody>
          <a:bodyPr lIns="44994" tIns="44994" rIns="44994" bIns="44994">
            <a:normAutofit fontScale="100000" lnSpcReduction="0"/>
          </a:bodyPr>
          <a:lstStyle/>
          <a:p>
            <a:pPr>
              <a:spcBef>
                <a:spcPts val="900"/>
              </a:spcBef>
              <a:defRPr spc="-100" sz="2800">
                <a:latin typeface="標楷體"/>
                <a:ea typeface="標楷體"/>
                <a:cs typeface="標楷體"/>
                <a:sym typeface="標楷體"/>
              </a:defRPr>
            </a:pPr>
            <a:r>
              <a:t>具有分化出</a:t>
            </a:r>
            <a:r>
              <a:rPr>
                <a:solidFill>
                  <a:srgbClr val="FF0000"/>
                </a:solidFill>
              </a:rPr>
              <a:t>多種細胞組織</a:t>
            </a:r>
            <a:r>
              <a:t>的潛能，如造血幹細胞、神經細胞。一種或多種組織的起源細胞，它能分化出多種類型細胞，但是</a:t>
            </a:r>
            <a:r>
              <a:rPr u="sng">
                <a:solidFill>
                  <a:srgbClr val="CE181E"/>
                </a:solidFill>
              </a:rPr>
              <a:t>無法</a:t>
            </a:r>
            <a:r>
              <a:rPr u="sng"/>
              <a:t>發育成一個個體</a:t>
            </a:r>
            <a:r>
              <a:t>。</a:t>
            </a:r>
          </a:p>
        </p:txBody>
      </p:sp>
      <p:pic>
        <p:nvPicPr>
          <p:cNvPr id="188" name="圖片 5" descr="圖片 5"/>
          <p:cNvPicPr>
            <a:picLocks noChangeAspect="1"/>
          </p:cNvPicPr>
          <p:nvPr/>
        </p:nvPicPr>
        <p:blipFill>
          <a:blip r:embed="rId2">
            <a:extLst/>
          </a:blip>
          <a:stretch>
            <a:fillRect/>
          </a:stretch>
        </p:blipFill>
        <p:spPr>
          <a:xfrm>
            <a:off x="1103615" y="3575501"/>
            <a:ext cx="2912742" cy="1988743"/>
          </a:xfrm>
          <a:prstGeom prst="rect">
            <a:avLst/>
          </a:prstGeom>
          <a:ln w="38160">
            <a:solidFill>
              <a:srgbClr val="000066"/>
            </a:solidFill>
            <a:miter/>
          </a:ln>
        </p:spPr>
      </p:pic>
      <p:pic>
        <p:nvPicPr>
          <p:cNvPr id="189" name="圖片 4" descr="圖片 4"/>
          <p:cNvPicPr>
            <a:picLocks noChangeAspect="1"/>
          </p:cNvPicPr>
          <p:nvPr/>
        </p:nvPicPr>
        <p:blipFill>
          <a:blip r:embed="rId3">
            <a:extLst/>
          </a:blip>
          <a:stretch>
            <a:fillRect/>
          </a:stretch>
        </p:blipFill>
        <p:spPr>
          <a:xfrm>
            <a:off x="4967351" y="2504280"/>
            <a:ext cx="4286685" cy="3878856"/>
          </a:xfrm>
          <a:prstGeom prst="rect">
            <a:avLst/>
          </a:prstGeom>
          <a:ln w="38160">
            <a:solidFill>
              <a:srgbClr val="000066"/>
            </a:solidFill>
            <a:miter/>
          </a:ln>
        </p:spPr>
      </p:pic>
      <p:sp>
        <p:nvSpPr>
          <p:cNvPr id="190" name="Line 3"/>
          <p:cNvSpPr/>
          <p:nvPr/>
        </p:nvSpPr>
        <p:spPr>
          <a:xfrm flipV="1">
            <a:off x="4018515" y="2492400"/>
            <a:ext cx="948478" cy="1082742"/>
          </a:xfrm>
          <a:prstGeom prst="line">
            <a:avLst/>
          </a:prstGeom>
          <a:ln w="38160">
            <a:solidFill>
              <a:srgbClr val="000066"/>
            </a:solidFill>
            <a:miter/>
          </a:ln>
        </p:spPr>
        <p:txBody>
          <a:bodyPr lIns="45718" tIns="45718" rIns="45718" bIns="45718"/>
          <a:lstStyle/>
          <a:p>
            <a:pPr/>
          </a:p>
        </p:txBody>
      </p:sp>
      <p:sp>
        <p:nvSpPr>
          <p:cNvPr id="191" name="Line 4"/>
          <p:cNvSpPr/>
          <p:nvPr/>
        </p:nvSpPr>
        <p:spPr>
          <a:xfrm>
            <a:off x="4036154" y="5571799"/>
            <a:ext cx="930841" cy="849491"/>
          </a:xfrm>
          <a:prstGeom prst="line">
            <a:avLst/>
          </a:prstGeom>
          <a:ln w="38160">
            <a:solidFill>
              <a:srgbClr val="000066"/>
            </a:solidFill>
            <a:miter/>
          </a:ln>
        </p:spPr>
        <p:txBody>
          <a:bodyPr lIns="45718" tIns="45718" rIns="45718" bIns="45718"/>
          <a:lstStyle/>
          <a:p>
            <a:pP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CustomShape 1"/>
          <p:cNvSpPr txBox="1"/>
          <p:nvPr/>
        </p:nvSpPr>
        <p:spPr>
          <a:xfrm>
            <a:off x="2490446" y="75068"/>
            <a:ext cx="7208875" cy="661489"/>
          </a:xfrm>
          <a:prstGeom prst="rect">
            <a:avLst/>
          </a:prstGeom>
          <a:ln w="12700">
            <a:miter lim="400000"/>
          </a:ln>
          <a:extLst>
            <a:ext uri="{C572A759-6A51-4108-AA02-DFA0A04FC94B}">
              <ma14:wrappingTextBoxFlag xmlns:ma14="http://schemas.microsoft.com/office/mac/drawingml/2011/main" val="1"/>
            </a:ext>
          </a:extLst>
        </p:spPr>
        <p:txBody>
          <a:bodyPr lIns="44994" tIns="44994" rIns="44994" bIns="44994">
            <a:spAutoFit/>
          </a:bodyPr>
          <a:lstStyle/>
          <a:p>
            <a:pPr algn="ctr">
              <a:defRPr spc="-1" sz="4400" u="sng">
                <a:latin typeface="標楷體"/>
                <a:ea typeface="標楷體"/>
                <a:cs typeface="標楷體"/>
                <a:sym typeface="標楷體"/>
              </a:defRPr>
            </a:pPr>
            <a:r>
              <a:t>多功能(multipotent)</a:t>
            </a:r>
            <a:r>
              <a:rPr u="none"/>
              <a:t>幹細胞</a:t>
            </a:r>
          </a:p>
        </p:txBody>
      </p:sp>
      <p:sp>
        <p:nvSpPr>
          <p:cNvPr id="194" name="CustomShape 2"/>
          <p:cNvSpPr txBox="1"/>
          <p:nvPr/>
        </p:nvSpPr>
        <p:spPr>
          <a:xfrm>
            <a:off x="920040" y="853535"/>
            <a:ext cx="10506672" cy="1042786"/>
          </a:xfrm>
          <a:prstGeom prst="rect">
            <a:avLst/>
          </a:prstGeom>
          <a:ln w="12700">
            <a:miter lim="400000"/>
          </a:ln>
          <a:extLst>
            <a:ext uri="{C572A759-6A51-4108-AA02-DFA0A04FC94B}">
              <ma14:wrappingTextBoxFlag xmlns:ma14="http://schemas.microsoft.com/office/mac/drawingml/2011/main" val="1"/>
            </a:ext>
          </a:extLst>
        </p:spPr>
        <p:txBody>
          <a:bodyPr lIns="44994" tIns="44994" rIns="44994" bIns="44994">
            <a:normAutofit fontScale="100000" lnSpcReduction="0"/>
          </a:bodyPr>
          <a:lstStyle/>
          <a:p>
            <a:pPr>
              <a:spcBef>
                <a:spcPts val="900"/>
              </a:spcBef>
              <a:defRPr spc="-100" sz="2800">
                <a:latin typeface="標楷體"/>
                <a:ea typeface="標楷體"/>
                <a:cs typeface="標楷體"/>
                <a:sym typeface="標楷體"/>
              </a:defRPr>
            </a:pPr>
            <a:r>
              <a:t>能分化成</a:t>
            </a:r>
            <a:r>
              <a:rPr>
                <a:solidFill>
                  <a:srgbClr val="FF0000"/>
                </a:solidFill>
              </a:rPr>
              <a:t>特定組織</a:t>
            </a:r>
            <a:r>
              <a:t>或</a:t>
            </a:r>
            <a:r>
              <a:rPr>
                <a:solidFill>
                  <a:srgbClr val="FF0000"/>
                </a:solidFill>
              </a:rPr>
              <a:t>器官</a:t>
            </a:r>
            <a:r>
              <a:t>等特定族群的細胞（例如血細胞，包括紅血細胞、白血細胞和血小板）。</a:t>
            </a:r>
          </a:p>
        </p:txBody>
      </p:sp>
      <p:pic>
        <p:nvPicPr>
          <p:cNvPr id="195" name="圖片 7" descr="圖片 7"/>
          <p:cNvPicPr>
            <a:picLocks noChangeAspect="1"/>
          </p:cNvPicPr>
          <p:nvPr/>
        </p:nvPicPr>
        <p:blipFill>
          <a:blip r:embed="rId2">
            <a:extLst/>
          </a:blip>
          <a:stretch>
            <a:fillRect/>
          </a:stretch>
        </p:blipFill>
        <p:spPr>
          <a:xfrm>
            <a:off x="2599939" y="1902437"/>
            <a:ext cx="6406089" cy="4736265"/>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佈景主題">
  <a:themeElements>
    <a:clrScheme name="Office 佈景主題">
      <a:dk1>
        <a:srgbClr val="000000"/>
      </a:dk1>
      <a:lt1>
        <a:srgbClr val="000000"/>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佈景主題">
      <a:majorFont>
        <a:latin typeface="Helvetica"/>
        <a:ea typeface="Helvetica"/>
        <a:cs typeface="Helvetica"/>
      </a:majorFont>
      <a:minorFont>
        <a:latin typeface="Calibri"/>
        <a:ea typeface="Calibri"/>
        <a:cs typeface="Calibri"/>
      </a:minorFont>
    </a:fontScheme>
    <a:fmtScheme name="Office 佈景主題">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佈景主題">
  <a:themeElements>
    <a:clrScheme name="Office 佈景主題">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佈景主題">
      <a:majorFont>
        <a:latin typeface="Helvetica"/>
        <a:ea typeface="Helvetica"/>
        <a:cs typeface="Helvetica"/>
      </a:majorFont>
      <a:minorFont>
        <a:latin typeface="Calibri"/>
        <a:ea typeface="Calibri"/>
        <a:cs typeface="Calibri"/>
      </a:minorFont>
    </a:fontScheme>
    <a:fmtScheme name="Office 佈景主題">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