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jpeg" ContentType="image/jpeg"/>
  <Override PartName="/ppt/media/image4.jpeg" ContentType="image/jpeg"/>
  <Override PartName="/ppt/media/image5.jpeg" ContentType="image/jpeg"/>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7.jpeg" ContentType="image/jpeg"/>
  <Override PartName="/ppt/media/image8.jpeg" ContentType="image/jpeg"/>
  <Override PartName="/ppt/charts/chart2.xml" ContentType="application/vnd.openxmlformats-officedocument.drawingml.chart+xml"/>
  <Override PartName="/ppt/charts/chart3.xml" ContentType="application/vnd.openxmlformats-officedocument.drawingml.chart+xml"/>
  <Override PartName="/ppt/media/image9.jpeg" ContentType="image/jpeg"/>
  <Override PartName="/ppt/media/image1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b="def" i="def"/>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15"/>
      <c:hPercent val="65"/>
      <c:rotY val="0"/>
      <c:depthPercent val="50"/>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005"/>
          <c:w val="0.99"/>
          <c:h val="0.9875"/>
        </c:manualLayout>
      </c:layout>
      <c:bar3DChart>
        <c:barDir val="col"/>
        <c:grouping val="clustered"/>
        <c:varyColors val="0"/>
        <c:ser>
          <c:idx val="0"/>
          <c:order val="0"/>
          <c:tx>
            <c:v/>
          </c:tx>
          <c:spPr>
            <a:solidFill>
              <a:srgbClr val="FF0000"/>
            </a:solidFill>
            <a:ln w="12700" cap="flat">
              <a:noFill/>
              <a:miter lim="400000"/>
            </a:ln>
            <a:effectLst/>
            <a:sp3d prstMaterial="matte"/>
          </c:spPr>
          <c:invertIfNegative val="0"/>
          <c:dPt>
            <c:idx val="0"/>
            <c:spPr>
              <a:solidFill>
                <a:srgbClr val="FF0000"/>
              </a:solidFill>
              <a:ln w="12700" cap="flat">
                <a:noFill/>
                <a:miter lim="400000"/>
              </a:ln>
              <a:effectLst/>
              <a:sp3d prstMaterial="matte"/>
            </c:spPr>
          </c:dPt>
          <c:dPt>
            <c:idx val="1"/>
            <c:spPr>
              <a:solidFill>
                <a:srgbClr val="FF9933"/>
              </a:solidFill>
              <a:ln w="12700" cap="flat">
                <a:noFill/>
                <a:miter lim="400000"/>
              </a:ln>
              <a:effectLst/>
              <a:sp3d prstMaterial="matte"/>
            </c:spPr>
          </c:dPt>
          <c:dPt>
            <c:idx val="2"/>
            <c:spPr>
              <a:solidFill>
                <a:srgbClr val="00B0F0"/>
              </a:solidFill>
              <a:ln w="12700" cap="flat">
                <a:noFill/>
                <a:miter lim="400000"/>
              </a:ln>
              <a:effectLst/>
              <a:sp3d prstMaterial="matte"/>
            </c:spPr>
          </c:dPt>
          <c:dPt>
            <c:idx val="3"/>
            <c:spPr>
              <a:solidFill>
                <a:srgbClr val="00B050"/>
              </a:solidFill>
              <a:ln w="12700" cap="flat">
                <a:noFill/>
                <a:miter lim="400000"/>
              </a:ln>
              <a:effectLst/>
              <a:sp3d prstMaterial="matte"/>
            </c:spPr>
          </c:dPt>
          <c:dPt>
            <c:idx val="4"/>
            <c:spPr>
              <a:solidFill>
                <a:srgbClr val="FF3399"/>
              </a:solidFill>
              <a:ln w="12700" cap="flat">
                <a:noFill/>
                <a:miter lim="400000"/>
              </a:ln>
              <a:effectLst/>
              <a:sp3d prstMaterial="matte"/>
            </c:spPr>
          </c:dPt>
          <c:dLbls>
            <c:dLbl>
              <c:idx val="0"/>
              <c:numFmt formatCode="0" sourceLinked="0"/>
              <c:txPr>
                <a:bodyPr/>
                <a:lstStyle/>
                <a:p>
                  <a:pPr>
                    <a:defRPr b="0" i="0" strike="noStrike" sz="1000" u="none">
                      <a:solidFill>
                        <a:srgbClr val="000000"/>
                      </a:solidFill>
                      <a:latin typeface="Calibri"/>
                    </a:defRPr>
                  </a:pPr>
                </a:p>
              </c:txPr>
              <c:showLegendKey val="0"/>
              <c:showVal val="0"/>
              <c:showCatName val="0"/>
              <c:showSerName val="0"/>
              <c:showPercent val="0"/>
              <c:showBubbleSize val="0"/>
            </c:dLbl>
            <c:dLbl>
              <c:idx val="1"/>
              <c:numFmt formatCode="0" sourceLinked="0"/>
              <c:txPr>
                <a:bodyPr/>
                <a:lstStyle/>
                <a:p>
                  <a:pPr>
                    <a:defRPr b="0" i="0" strike="noStrike" sz="1000" u="none">
                      <a:solidFill>
                        <a:srgbClr val="000000"/>
                      </a:solidFill>
                      <a:latin typeface="Calibri"/>
                    </a:defRPr>
                  </a:pPr>
                </a:p>
              </c:txPr>
              <c:showLegendKey val="0"/>
              <c:showVal val="0"/>
              <c:showCatName val="0"/>
              <c:showSerName val="0"/>
              <c:showPercent val="0"/>
              <c:showBubbleSize val="0"/>
            </c:dLbl>
            <c:dLbl>
              <c:idx val="2"/>
              <c:numFmt formatCode="0" sourceLinked="0"/>
              <c:txPr>
                <a:bodyPr/>
                <a:lstStyle/>
                <a:p>
                  <a:pPr>
                    <a:defRPr b="0" i="0" strike="noStrike" sz="1000" u="none">
                      <a:solidFill>
                        <a:srgbClr val="000000"/>
                      </a:solidFill>
                      <a:latin typeface="Calibri"/>
                    </a:defRPr>
                  </a:pPr>
                </a:p>
              </c:txPr>
              <c:showLegendKey val="0"/>
              <c:showVal val="0"/>
              <c:showCatName val="0"/>
              <c:showSerName val="0"/>
              <c:showPercent val="0"/>
              <c:showBubbleSize val="0"/>
            </c:dLbl>
            <c:dLbl>
              <c:idx val="3"/>
              <c:numFmt formatCode="0" sourceLinked="0"/>
              <c:txPr>
                <a:bodyPr/>
                <a:lstStyle/>
                <a:p>
                  <a:pPr>
                    <a:defRPr b="0" i="0" strike="noStrike" sz="1000" u="none">
                      <a:solidFill>
                        <a:srgbClr val="000000"/>
                      </a:solidFill>
                      <a:latin typeface="Calibri"/>
                    </a:defRPr>
                  </a:pPr>
                </a:p>
              </c:txPr>
              <c:showLegendKey val="0"/>
              <c:showVal val="0"/>
              <c:showCatName val="0"/>
              <c:showSerName val="0"/>
              <c:showPercent val="0"/>
              <c:showBubbleSize val="0"/>
            </c:dLbl>
            <c:dLbl>
              <c:idx val="4"/>
              <c:numFmt formatCode="0" sourceLinked="0"/>
              <c:txPr>
                <a:bodyPr/>
                <a:lstStyle/>
                <a:p>
                  <a:pPr>
                    <a:defRPr b="0" i="0" strike="noStrike" sz="1000" u="none">
                      <a:solidFill>
                        <a:srgbClr val="000000"/>
                      </a:solidFill>
                      <a:latin typeface="Calibri"/>
                    </a:defRPr>
                  </a:pPr>
                </a:p>
              </c:txPr>
              <c:showLegendKey val="0"/>
              <c:showVal val="0"/>
              <c:showCatName val="0"/>
              <c:showSerName val="0"/>
              <c:showPercent val="0"/>
              <c:showBubbleSize val="0"/>
            </c:dLbl>
            <c:numFmt formatCode="0" sourceLinked="0"/>
            <c:txPr>
              <a:bodyPr/>
              <a:lstStyle/>
              <a:p>
                <a:pPr>
                  <a:defRPr b="0" i="0" strike="noStrike" sz="1000" u="none">
                    <a:solidFill>
                      <a:srgbClr val="000000"/>
                    </a:solidFill>
                    <a:latin typeface="Calibri"/>
                  </a:defRPr>
                </a:pPr>
              </a:p>
            </c:txPr>
            <c:showLegendKey val="0"/>
            <c:showVal val="0"/>
            <c:showCatName val="0"/>
            <c:showSerName val="0"/>
            <c:showPercent val="0"/>
            <c:showBubbleSize val="0"/>
            <c:showLeaderLines val="0"/>
          </c:dLbls>
          <c:cat>
            <c:strLit>
              <c:ptCount val="5"/>
              <c:pt idx="0">
                <c:v>台灣</c:v>
              </c:pt>
              <c:pt idx="1">
                <c:v>大陸</c:v>
              </c:pt>
              <c:pt idx="2">
                <c:v>日本</c:v>
              </c:pt>
              <c:pt idx="3">
                <c:v>韓國</c:v>
              </c:pt>
              <c:pt idx="4">
                <c:v>歐美</c:v>
              </c:pt>
            </c:strLit>
          </c:cat>
          <c:val>
            <c:numLit>
              <c:ptCount val="5"/>
              <c:pt idx="0">
                <c:v>47.000000</c:v>
              </c:pt>
              <c:pt idx="1">
                <c:v>35.000000</c:v>
              </c:pt>
              <c:pt idx="2">
                <c:v>30.000000</c:v>
              </c:pt>
              <c:pt idx="3">
                <c:v>20.000000</c:v>
              </c:pt>
              <c:pt idx="4">
                <c:v>1.000000</c:v>
              </c:pt>
            </c:numLit>
          </c:val>
          <c:shape val="box"/>
        </c:ser>
        <c:gapWidth val="100"/>
        <c:gapDepth val="150"/>
        <c:shape val="box"/>
        <c:axId val="2094734552"/>
        <c:axId val="2094734553"/>
        <c:axId val="2094734554"/>
      </c:bar3DChart>
      <c:catAx>
        <c:axId val="2094734552"/>
        <c:scaling>
          <c:orientation val="minMax"/>
        </c:scaling>
        <c:delete val="0"/>
        <c:axPos val="b"/>
        <c:numFmt formatCode="General" sourceLinked="0"/>
        <c:majorTickMark val="none"/>
        <c:minorTickMark val="none"/>
        <c:tickLblPos val="low"/>
        <c:spPr>
          <a:ln w="12700" cap="flat">
            <a:noFill/>
            <a:prstDash val="solid"/>
            <a:round/>
          </a:ln>
        </c:spPr>
        <c:txPr>
          <a:bodyPr rot="0"/>
          <a:lstStyle/>
          <a:p>
            <a:pPr>
              <a:defRPr b="1" i="0" strike="noStrike" sz="1600" u="none">
                <a:solidFill>
                  <a:srgbClr val="000000"/>
                </a:solidFill>
                <a:latin typeface="微軟正黑體"/>
              </a:defRPr>
            </a:pPr>
          </a:p>
        </c:txPr>
        <c:crossAx val="2094734553"/>
        <c:crosses val="autoZero"/>
        <c:auto val="1"/>
        <c:lblAlgn val="ctr"/>
        <c:noMultiLvlLbl val="1"/>
      </c:catAx>
      <c:valAx>
        <c:axId val="2094734553"/>
        <c:scaling>
          <c:orientation val="minMax"/>
        </c:scaling>
        <c:delete val="0"/>
        <c:axPos val="l"/>
        <c:majorGridlines>
          <c:spPr>
            <a:ln w="12700" cap="flat">
              <a:solidFill>
                <a:srgbClr val="000000"/>
              </a:solidFill>
              <a:prstDash val="solid"/>
              <a:round/>
            </a:ln>
          </c:spPr>
        </c:majorGridlines>
        <c:numFmt formatCode="0" sourceLinked="0"/>
        <c:majorTickMark val="none"/>
        <c:minorTickMark val="none"/>
        <c:tickLblPos val="nextTo"/>
        <c:spPr>
          <a:ln w="12700" cap="flat">
            <a:noFill/>
            <a:prstDash val="solid"/>
            <a:round/>
          </a:ln>
        </c:spPr>
        <c:txPr>
          <a:bodyPr rot="0"/>
          <a:lstStyle/>
          <a:p>
            <a:pPr>
              <a:defRPr b="1" i="0" strike="noStrike" sz="1600" u="none">
                <a:solidFill>
                  <a:srgbClr val="000000"/>
                </a:solidFill>
                <a:latin typeface="微軟正黑體"/>
              </a:defRPr>
            </a:pPr>
          </a:p>
        </c:txPr>
        <c:crossAx val="2094734552"/>
        <c:crosses val="autoZero"/>
        <c:crossBetween val="between"/>
        <c:majorUnit val="12.5"/>
        <c:minorUnit val="6.25"/>
      </c:valAx>
      <c:serAx>
        <c:axId val="2094734554"/>
        <c:scaling>
          <c:orientation val="minMax"/>
        </c:scaling>
        <c:delete val="0"/>
        <c:axPos val="b"/>
        <c:majorTickMark val="out"/>
        <c:minorTickMark val="none"/>
        <c:tickLblPos val="none"/>
        <c:spPr>
          <a:ln w="12700" cap="flat">
            <a:noFill/>
            <a:prstDash val="solid"/>
            <a:round/>
          </a:ln>
        </c:spPr>
        <c:crossAx val="2094734553"/>
        <c:crosses val="autoZero"/>
        <c:tickLblSkip val="1"/>
      </c:serAx>
      <c:spPr>
        <a:noFill/>
        <a:ln w="12700" cap="flat">
          <a:noFill/>
          <a:miter lim="400000"/>
        </a:ln>
        <a:effectLst/>
      </c:spPr>
    </c:plotArea>
    <c:plotVisOnly val="1"/>
    <c:dispBlanksAs val="gap"/>
  </c:chart>
  <c:spPr>
    <a:solidFill>
      <a:srgbClr val="FFFFFF"/>
    </a:solid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1" i="0" strike="noStrike" sz="1800" u="none">
                <a:solidFill>
                  <a:srgbClr val="404040"/>
                </a:solidFill>
                <a:latin typeface="Calibri"/>
              </a:defRPr>
            </a:pPr>
            <a:r>
              <a:rPr b="1" i="0" strike="noStrike" sz="1800" u="none">
                <a:solidFill>
                  <a:srgbClr val="404040"/>
                </a:solidFill>
                <a:latin typeface="Calibri"/>
              </a:rPr>
              <a:t>我國19~64歲成人</a:t>
            </a:r>
          </a:p>
        </c:rich>
      </c:tx>
      <c:layout>
        <c:manualLayout>
          <c:xMode val="edge"/>
          <c:yMode val="edge"/>
          <c:x val="0.288221"/>
          <c:y val="0"/>
          <c:w val="0.423557"/>
          <c:h val="0.0685266"/>
        </c:manualLayout>
      </c:layout>
      <c:overlay val="1"/>
      <c:spPr>
        <a:noFill/>
        <a:effectLst/>
      </c:spPr>
    </c:title>
    <c:autoTitleDeleted val="1"/>
    <c:view3D>
      <c:rotX val="50"/>
      <c:hPercent val="50"/>
      <c:rotY val="250"/>
      <c:depthPercent val="100"/>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0050681"/>
          <c:w val="0.99"/>
          <c:h val="0.982432"/>
        </c:manualLayout>
      </c:layout>
      <c:pie3DChart>
        <c:varyColors val="0"/>
        <c:ser>
          <c:idx val="0"/>
          <c:order val="0"/>
          <c:tx>
            <c:strRef>
              <c:f>Sheet1!$A$2</c:f>
              <c:strCache>
                <c:ptCount val="1"/>
                <c:pt idx="0">
                  <c:v>銷售</c:v>
                </c:pt>
              </c:strCache>
            </c:strRef>
          </c:tx>
          <c:spPr>
            <a:solidFill>
              <a:srgbClr val="589AD6"/>
            </a:solidFill>
            <a:ln w="12700" cap="flat">
              <a:noFill/>
              <a:miter lim="400000"/>
            </a:ln>
            <a:effectLst/>
            <a:sp3d prstMaterial="matte"/>
          </c:spPr>
          <c:explosion val="10"/>
          <c:dPt>
            <c:idx val="0"/>
            <c:explosion val="10"/>
            <c:spPr>
              <a:solidFill>
                <a:srgbClr val="589AD6"/>
              </a:solidFill>
              <a:ln w="12700" cap="flat">
                <a:noFill/>
                <a:miter lim="400000"/>
              </a:ln>
              <a:effectLst/>
              <a:sp3d prstMaterial="matte"/>
            </c:spPr>
          </c:dPt>
          <c:dPt>
            <c:idx val="1"/>
            <c:explosion val="19"/>
            <c:spPr>
              <a:solidFill>
                <a:srgbClr val="A3A3A3"/>
              </a:solidFill>
              <a:ln w="12700" cap="flat">
                <a:noFill/>
                <a:miter lim="400000"/>
              </a:ln>
              <a:effectLst/>
              <a:sp3d prstMaterial="matte"/>
            </c:spPr>
          </c:dPt>
          <c:dLbls>
            <c:dLbl>
              <c:idx val="0"/>
              <c:numFmt formatCode="0%" sourceLinked="0"/>
              <c:txPr>
                <a:bodyPr/>
                <a:lstStyle/>
                <a:p>
                  <a:pPr>
                    <a:defRPr b="0" i="0" strike="noStrike" sz="2400" u="none">
                      <a:solidFill>
                        <a:srgbClr val="FFFF00"/>
                      </a:solidFill>
                      <a:latin typeface="微軟正黑體"/>
                    </a:defRPr>
                  </a:pPr>
                </a:p>
              </c:txPr>
              <c:dLblPos val="ctr"/>
              <c:showLegendKey val="0"/>
              <c:showVal val="0"/>
              <c:showCatName val="0"/>
              <c:showSerName val="0"/>
              <c:showPercent val="1"/>
              <c:showBubbleSize val="0"/>
            </c:dLbl>
            <c:dLbl>
              <c:idx val="1"/>
              <c:numFmt formatCode="0%" sourceLinked="0"/>
              <c:txPr>
                <a:bodyPr/>
                <a:lstStyle/>
                <a:p>
                  <a:pPr>
                    <a:defRPr b="1" i="0" strike="noStrike" sz="2400" u="none">
                      <a:solidFill>
                        <a:srgbClr val="C55A11"/>
                      </a:solidFill>
                      <a:latin typeface="微軟正黑體"/>
                    </a:defRPr>
                  </a:pPr>
                </a:p>
              </c:txPr>
              <c:dLblPos val="ctr"/>
              <c:showLegendKey val="0"/>
              <c:showVal val="0"/>
              <c:showCatName val="0"/>
              <c:showSerName val="0"/>
              <c:showPercent val="1"/>
              <c:showBubbleSize val="0"/>
            </c:dLbl>
            <c:numFmt formatCode="0%" sourceLinked="0"/>
            <c:txPr>
              <a:bodyPr/>
              <a:lstStyle/>
              <a:p>
                <a:pPr>
                  <a:defRPr b="0" i="0" strike="noStrike" sz="2400" u="none">
                    <a:solidFill>
                      <a:srgbClr val="FFFF00"/>
                    </a:solidFill>
                    <a:latin typeface="微軟正黑體"/>
                  </a:defRPr>
                </a:pPr>
              </a:p>
            </c:txPr>
            <c:dLblPos val="ctr"/>
            <c:showLegendKey val="0"/>
            <c:showVal val="0"/>
            <c:showCatName val="0"/>
            <c:showSerName val="0"/>
            <c:showPercent val="1"/>
            <c:showBubbleSize val="0"/>
            <c:showLeaderLines val="0"/>
          </c:dLbls>
          <c:cat>
            <c:strRef>
              <c:f>Sheet1!$B$1:$C$1</c:f>
              <c:strCache>
                <c:ptCount val="2"/>
                <c:pt idx="0">
                  <c:v>第一季</c:v>
                </c:pt>
                <c:pt idx="1">
                  <c:v>第二季</c:v>
                </c:pt>
              </c:strCache>
            </c:strRef>
          </c:cat>
          <c:val>
            <c:numRef>
              <c:f>Sheet1!$B$2:$C$2</c:f>
              <c:numCache>
                <c:ptCount val="2"/>
                <c:pt idx="0">
                  <c:v>0.140000</c:v>
                </c:pt>
                <c:pt idx="1">
                  <c:v>0.860000</c:v>
                </c:pt>
              </c:numCache>
            </c:numRef>
          </c:val>
        </c:ser>
      </c:pie3D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1" i="0" strike="noStrike" sz="4400" u="none">
                <a:solidFill>
                  <a:srgbClr val="333333"/>
                </a:solidFill>
                <a:latin typeface="Microsoft JhengHei"/>
              </a:defRPr>
            </a:pPr>
            <a:r>
              <a:rPr b="1" i="0" strike="noStrike" sz="4400" u="none">
                <a:solidFill>
                  <a:srgbClr val="333333"/>
                </a:solidFill>
                <a:latin typeface="Microsoft JhengHei"/>
              </a:rPr>
              <a:t>國人一天吃進的蔬果顏色調查</a:t>
            </a:r>
          </a:p>
        </c:rich>
      </c:tx>
      <c:layout>
        <c:manualLayout>
          <c:xMode val="edge"/>
          <c:yMode val="edge"/>
          <c:x val="0"/>
          <c:y val="0"/>
          <c:w val="1"/>
          <c:h val="0.461232"/>
        </c:manualLayout>
      </c:layout>
      <c:overlay val="1"/>
      <c:spPr>
        <a:noFill/>
        <a:effectLst/>
      </c:spPr>
    </c:title>
    <c:autoTitleDeleted val="1"/>
    <c:plotArea>
      <c:layout>
        <c:manualLayout>
          <c:layoutTarget val="inner"/>
          <c:xMode val="edge"/>
          <c:yMode val="edge"/>
          <c:x val="0.305985"/>
          <c:y val="0.461232"/>
          <c:w val="0.654344"/>
          <c:h val="0.48352"/>
        </c:manualLayout>
      </c:layout>
      <c:barChart>
        <c:barDir val="col"/>
        <c:grouping val="clustered"/>
        <c:varyColors val="0"/>
        <c:ser>
          <c:idx val="0"/>
          <c:order val="0"/>
          <c:tx>
            <c:strRef>
              <c:f>Sheet1!$A$2</c:f>
              <c:strCache>
                <c:ptCount val="1"/>
                <c:pt idx="0">
                  <c:v>綠色</c:v>
                </c:pt>
              </c:strCache>
            </c:strRef>
          </c:tx>
          <c:spPr>
            <a:gradFill flip="none" rotWithShape="1">
              <a:gsLst>
                <a:gs pos="0">
                  <a:srgbClr val="C5E0B4"/>
                </a:gs>
                <a:gs pos="46000">
                  <a:srgbClr val="76B54C"/>
                </a:gs>
                <a:gs pos="100000">
                  <a:srgbClr val="43682B"/>
                </a:gs>
              </a:gsLst>
              <a:path path="circle">
                <a:fillToRect l="-19636" t="62278" r="119636" b="37721"/>
              </a:path>
            </a:gradFill>
            <a:ln w="12700" cap="flat">
              <a:noFill/>
              <a:miter lim="400000"/>
            </a:ln>
            <a:effectLst/>
          </c:spPr>
          <c:invertIfNegative val="0"/>
          <c:dLbls>
            <c:numFmt formatCode="0.0%" sourceLinked="0"/>
            <c:txPr>
              <a:bodyPr/>
              <a:lstStyle/>
              <a:p>
                <a:pPr>
                  <a:defRPr b="0" i="0" strike="noStrike" sz="3200" u="none">
                    <a:solidFill>
                      <a:srgbClr val="FFFF00"/>
                    </a:solidFill>
                    <a:latin typeface="Microsoft JhengHei"/>
                  </a:defRPr>
                </a:pPr>
              </a:p>
            </c:txPr>
            <c:dLblPos val="ctr"/>
            <c:showLegendKey val="0"/>
            <c:showVal val="1"/>
            <c:showCatName val="0"/>
            <c:showSerName val="0"/>
            <c:showPercent val="0"/>
            <c:showBubbleSize val="0"/>
            <c:showLeaderLines val="0"/>
          </c:dLbls>
          <c:cat>
            <c:strRef>
              <c:f>Sheet1!$B$1:$B$1</c:f>
              <c:strCache>
                <c:ptCount val="1"/>
                <c:pt idx="0">
                  <c:v>過去一天吃了哪些顏色的蔬果</c:v>
                </c:pt>
              </c:strCache>
            </c:strRef>
          </c:cat>
          <c:val>
            <c:numRef>
              <c:f>Sheet1!$B$2:$B$2</c:f>
              <c:numCache>
                <c:ptCount val="1"/>
                <c:pt idx="0">
                  <c:v>0.874000</c:v>
                </c:pt>
              </c:numCache>
            </c:numRef>
          </c:val>
        </c:ser>
        <c:ser>
          <c:idx val="1"/>
          <c:order val="1"/>
          <c:tx>
            <c:strRef>
              <c:f>Sheet1!$A$3</c:f>
              <c:strCache>
                <c:ptCount val="1"/>
                <c:pt idx="0">
                  <c:v>白色</c:v>
                </c:pt>
              </c:strCache>
            </c:strRef>
          </c:tx>
          <c:spPr>
            <a:gradFill flip="none" rotWithShape="1">
              <a:gsLst>
                <a:gs pos="0">
                  <a:srgbClr val="DBDBDB"/>
                </a:gs>
                <a:gs pos="46000">
                  <a:srgbClr val="A9A9A9"/>
                </a:gs>
                <a:gs pos="100000">
                  <a:srgbClr val="636363"/>
                </a:gs>
              </a:gsLst>
              <a:path path="circle">
                <a:fillToRect l="-19636" t="62278" r="119636" b="37721"/>
              </a:path>
            </a:gradFill>
            <a:ln w="12700" cap="flat">
              <a:noFill/>
              <a:miter lim="400000"/>
            </a:ln>
            <a:effectLst/>
          </c:spPr>
          <c:invertIfNegative val="0"/>
          <c:dLbls>
            <c:numFmt formatCode="0.0%" sourceLinked="0"/>
            <c:txPr>
              <a:bodyPr/>
              <a:lstStyle/>
              <a:p>
                <a:pPr>
                  <a:defRPr b="0" i="0" strike="noStrike" sz="3200" u="none">
                    <a:solidFill>
                      <a:srgbClr val="FFFF00"/>
                    </a:solidFill>
                    <a:latin typeface="Microsoft JhengHei"/>
                  </a:defRPr>
                </a:pPr>
              </a:p>
            </c:txPr>
            <c:dLblPos val="ctr"/>
            <c:showLegendKey val="0"/>
            <c:showVal val="1"/>
            <c:showCatName val="0"/>
            <c:showSerName val="0"/>
            <c:showPercent val="0"/>
            <c:showBubbleSize val="0"/>
            <c:showLeaderLines val="0"/>
          </c:dLbls>
          <c:cat>
            <c:strRef>
              <c:f>Sheet1!$B$1:$B$1</c:f>
              <c:strCache>
                <c:ptCount val="1"/>
                <c:pt idx="0">
                  <c:v>過去一天吃了哪些顏色的蔬果</c:v>
                </c:pt>
              </c:strCache>
            </c:strRef>
          </c:cat>
          <c:val>
            <c:numRef>
              <c:f>Sheet1!$B$3:$B$3</c:f>
              <c:numCache>
                <c:ptCount val="1"/>
                <c:pt idx="0">
                  <c:v>0.554000</c:v>
                </c:pt>
              </c:numCache>
            </c:numRef>
          </c:val>
        </c:ser>
        <c:ser>
          <c:idx val="2"/>
          <c:order val="2"/>
          <c:tx>
            <c:strRef>
              <c:f>Sheet1!$A$4</c:f>
              <c:strCache>
                <c:ptCount val="1"/>
                <c:pt idx="0">
                  <c:v>橙黃色</c:v>
                </c:pt>
              </c:strCache>
            </c:strRef>
          </c:tx>
          <c:spPr>
            <a:gradFill flip="none" rotWithShape="1">
              <a:gsLst>
                <a:gs pos="0">
                  <a:srgbClr val="FFE699"/>
                </a:gs>
                <a:gs pos="46000">
                  <a:srgbClr val="FFC30D"/>
                </a:gs>
                <a:gs pos="100000">
                  <a:srgbClr val="997300"/>
                </a:gs>
              </a:gsLst>
              <a:path path="circle">
                <a:fillToRect l="-19636" t="62278" r="119636" b="37721"/>
              </a:path>
            </a:gradFill>
            <a:ln w="12700" cap="flat">
              <a:noFill/>
              <a:miter lim="400000"/>
            </a:ln>
            <a:effectLst/>
          </c:spPr>
          <c:invertIfNegative val="0"/>
          <c:dLbls>
            <c:numFmt formatCode="0.0%" sourceLinked="0"/>
            <c:txPr>
              <a:bodyPr/>
              <a:lstStyle/>
              <a:p>
                <a:pPr>
                  <a:defRPr b="0" i="0" strike="noStrike" sz="3200" u="none">
                    <a:solidFill>
                      <a:srgbClr val="FFFF00"/>
                    </a:solidFill>
                    <a:latin typeface="Microsoft JhengHei"/>
                  </a:defRPr>
                </a:pPr>
              </a:p>
            </c:txPr>
            <c:dLblPos val="ctr"/>
            <c:showLegendKey val="0"/>
            <c:showVal val="1"/>
            <c:showCatName val="0"/>
            <c:showSerName val="0"/>
            <c:showPercent val="0"/>
            <c:showBubbleSize val="0"/>
            <c:showLeaderLines val="0"/>
          </c:dLbls>
          <c:cat>
            <c:strRef>
              <c:f>Sheet1!$B$1:$B$1</c:f>
              <c:strCache>
                <c:ptCount val="1"/>
                <c:pt idx="0">
                  <c:v>過去一天吃了哪些顏色的蔬果</c:v>
                </c:pt>
              </c:strCache>
            </c:strRef>
          </c:cat>
          <c:val>
            <c:numRef>
              <c:f>Sheet1!$B$4:$B$4</c:f>
              <c:numCache>
                <c:ptCount val="1"/>
                <c:pt idx="0">
                  <c:v>0.515000</c:v>
                </c:pt>
              </c:numCache>
            </c:numRef>
          </c:val>
        </c:ser>
        <c:ser>
          <c:idx val="3"/>
          <c:order val="3"/>
          <c:tx>
            <c:strRef>
              <c:f>Sheet1!$A$5</c:f>
              <c:strCache>
                <c:ptCount val="1"/>
                <c:pt idx="0">
                  <c:v>紅色</c:v>
                </c:pt>
              </c:strCache>
            </c:strRef>
          </c:tx>
          <c:spPr>
            <a:gradFill flip="none" rotWithShape="1">
              <a:gsLst>
                <a:gs pos="0">
                  <a:srgbClr val="F8CBAD"/>
                </a:gs>
                <a:gs pos="27000">
                  <a:srgbClr val="EE843B"/>
                </a:gs>
                <a:gs pos="100000">
                  <a:srgbClr val="C00000"/>
                </a:gs>
              </a:gsLst>
              <a:path path="circle">
                <a:fillToRect l="-19636" t="62278" r="119636" b="37721"/>
              </a:path>
            </a:gradFill>
            <a:ln w="12700" cap="flat">
              <a:noFill/>
              <a:miter lim="400000"/>
            </a:ln>
            <a:effectLst/>
          </c:spPr>
          <c:invertIfNegative val="0"/>
          <c:dLbls>
            <c:numFmt formatCode="0.0%" sourceLinked="0"/>
            <c:txPr>
              <a:bodyPr/>
              <a:lstStyle/>
              <a:p>
                <a:pPr>
                  <a:defRPr b="0" i="0" strike="noStrike" sz="3200" u="none">
                    <a:solidFill>
                      <a:srgbClr val="FFFF00"/>
                    </a:solidFill>
                    <a:latin typeface="Microsoft JhengHei"/>
                  </a:defRPr>
                </a:pPr>
              </a:p>
            </c:txPr>
            <c:dLblPos val="ctr"/>
            <c:showLegendKey val="0"/>
            <c:showVal val="1"/>
            <c:showCatName val="0"/>
            <c:showSerName val="0"/>
            <c:showPercent val="0"/>
            <c:showBubbleSize val="0"/>
            <c:showLeaderLines val="0"/>
          </c:dLbls>
          <c:cat>
            <c:strRef>
              <c:f>Sheet1!$B$1:$B$1</c:f>
              <c:strCache>
                <c:ptCount val="1"/>
                <c:pt idx="0">
                  <c:v>過去一天吃了哪些顏色的蔬果</c:v>
                </c:pt>
              </c:strCache>
            </c:strRef>
          </c:cat>
          <c:val>
            <c:numRef>
              <c:f>Sheet1!$B$5:$B$5</c:f>
              <c:numCache>
                <c:ptCount val="1"/>
                <c:pt idx="0">
                  <c:v>0.423000</c:v>
                </c:pt>
              </c:numCache>
            </c:numRef>
          </c:val>
        </c:ser>
        <c:ser>
          <c:idx val="4"/>
          <c:order val="4"/>
          <c:tx>
            <c:strRef>
              <c:f>Sheet1!$A$6</c:f>
              <c:strCache>
                <c:ptCount val="1"/>
                <c:pt idx="0">
                  <c:v>藍紫色</c:v>
                </c:pt>
              </c:strCache>
            </c:strRef>
          </c:tx>
          <c:spPr>
            <a:gradFill flip="none" rotWithShape="1">
              <a:gsLst>
                <a:gs pos="0">
                  <a:srgbClr val="FFFFFF"/>
                </a:gs>
                <a:gs pos="49000">
                  <a:srgbClr val="DAE3F3"/>
                </a:gs>
                <a:gs pos="100000">
                  <a:srgbClr val="7030A0"/>
                </a:gs>
              </a:gsLst>
              <a:path path="circle">
                <a:fillToRect l="37721" t="-19636" r="62278" b="119636"/>
              </a:path>
            </a:gradFill>
            <a:ln w="12700" cap="flat">
              <a:noFill/>
              <a:miter lim="400000"/>
            </a:ln>
            <a:effectLst/>
          </c:spPr>
          <c:invertIfNegative val="0"/>
          <c:dLbls>
            <c:numFmt formatCode="0.0%" sourceLinked="0"/>
            <c:txPr>
              <a:bodyPr/>
              <a:lstStyle/>
              <a:p>
                <a:pPr>
                  <a:defRPr b="0" i="0" strike="noStrike" sz="3200" u="none">
                    <a:solidFill>
                      <a:srgbClr val="FFFF00"/>
                    </a:solidFill>
                    <a:latin typeface="Microsoft JhengHei"/>
                  </a:defRPr>
                </a:pPr>
              </a:p>
            </c:txPr>
            <c:dLblPos val="ctr"/>
            <c:showLegendKey val="0"/>
            <c:showVal val="1"/>
            <c:showCatName val="0"/>
            <c:showSerName val="0"/>
            <c:showPercent val="0"/>
            <c:showBubbleSize val="0"/>
            <c:showLeaderLines val="0"/>
          </c:dLbls>
          <c:cat>
            <c:strRef>
              <c:f>Sheet1!$B$1:$B$1</c:f>
              <c:strCache>
                <c:ptCount val="1"/>
                <c:pt idx="0">
                  <c:v>過去一天吃了哪些顏色的蔬果</c:v>
                </c:pt>
              </c:strCache>
            </c:strRef>
          </c:cat>
          <c:val>
            <c:numRef>
              <c:f>Sheet1!$B$6:$B$6</c:f>
              <c:numCache>
                <c:ptCount val="1"/>
                <c:pt idx="0">
                  <c:v>0.276000</c:v>
                </c:pt>
              </c:numCache>
            </c:numRef>
          </c:val>
        </c:ser>
        <c:gapWidth val="75"/>
        <c:overlap val="-25"/>
        <c:axId val="2094734552"/>
        <c:axId val="2094734553"/>
      </c:barChart>
      <c:catAx>
        <c:axId val="2094734552"/>
        <c:scaling>
          <c:orientation val="minMax"/>
        </c:scaling>
        <c:delete val="0"/>
        <c:axPos val="b"/>
        <c:numFmt formatCode="General" sourceLinked="0"/>
        <c:majorTickMark val="none"/>
        <c:minorTickMark val="none"/>
        <c:tickLblPos val="none"/>
        <c:spPr>
          <a:ln w="12700" cap="flat">
            <a:noFill/>
            <a:prstDash val="solid"/>
            <a:round/>
          </a:ln>
        </c:spPr>
        <c:txPr>
          <a:bodyPr rot="0"/>
          <a:lstStyle/>
          <a:p>
            <a:pPr>
              <a:defRPr b="0" i="0" strike="noStrike" sz="1600" u="none">
                <a:solidFill>
                  <a:srgbClr val="000000"/>
                </a:solidFill>
                <a:latin typeface="Microsoft JhengHei"/>
              </a:defRPr>
            </a:pPr>
          </a:p>
        </c:txPr>
        <c:crossAx val="2094734553"/>
        <c:crosses val="autoZero"/>
        <c:auto val="1"/>
        <c:lblAlgn val="ctr"/>
        <c:noMultiLvlLbl val="1"/>
      </c:catAx>
      <c:valAx>
        <c:axId val="2094734553"/>
        <c:scaling>
          <c:orientation val="minMax"/>
        </c:scaling>
        <c:delete val="0"/>
        <c:axPos val="l"/>
        <c:numFmt formatCode="0.0%" sourceLinked="0"/>
        <c:majorTickMark val="none"/>
        <c:minorTickMark val="none"/>
        <c:tickLblPos val="nextTo"/>
        <c:spPr>
          <a:ln w="12700" cap="flat">
            <a:noFill/>
            <a:prstDash val="solid"/>
            <a:round/>
          </a:ln>
        </c:spPr>
        <c:txPr>
          <a:bodyPr rot="0"/>
          <a:lstStyle/>
          <a:p>
            <a:pPr>
              <a:defRPr b="0" i="0" strike="noStrike" sz="3200" u="none">
                <a:solidFill>
                  <a:srgbClr val="000000"/>
                </a:solidFill>
                <a:latin typeface="Microsoft JhengHei"/>
              </a:defRPr>
            </a:pPr>
          </a:p>
        </c:txPr>
        <c:crossAx val="2094734552"/>
        <c:crosses val="autoZero"/>
        <c:crossBetween val="between"/>
        <c:majorUnit val="0.225"/>
        <c:minorUnit val="0.1125"/>
      </c:valAx>
      <c:spPr>
        <a:noFill/>
        <a:ln w="12700" cap="flat">
          <a:noFill/>
          <a:miter lim="400000"/>
        </a:ln>
        <a:effectLst/>
      </c:spPr>
    </c:plotArea>
    <c:legend>
      <c:legendPos val="r"/>
      <c:layout>
        <c:manualLayout>
          <c:xMode val="edge"/>
          <c:yMode val="edge"/>
          <c:x val="0.391584"/>
          <c:y val="0.646095"/>
          <c:w val="0.386958"/>
          <c:h val="0.27249"/>
        </c:manualLayout>
      </c:layout>
      <c:overlay val="1"/>
      <c:spPr>
        <a:noFill/>
        <a:ln w="12700" cap="flat">
          <a:noFill/>
          <a:miter lim="400000"/>
        </a:ln>
        <a:effectLst/>
      </c:spPr>
      <c:txPr>
        <a:bodyPr rot="0"/>
        <a:lstStyle/>
        <a:p>
          <a:pPr>
            <a:defRPr b="0" i="0" strike="noStrike" sz="1600" u="none">
              <a:solidFill>
                <a:srgbClr val="000000"/>
              </a:solidFill>
              <a:latin typeface="Microsoft JhengHei"/>
            </a:defRPr>
          </a:pPr>
        </a:p>
      </c:txPr>
    </c:legend>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61" name="Shape 261"/>
          <p:cNvSpPr/>
          <p:nvPr>
            <p:ph type="sldImg"/>
          </p:nvPr>
        </p:nvSpPr>
        <p:spPr>
          <a:xfrm>
            <a:off x="1143000" y="685800"/>
            <a:ext cx="4572000" cy="3429000"/>
          </a:xfrm>
          <a:prstGeom prst="rect">
            <a:avLst/>
          </a:prstGeom>
        </p:spPr>
        <p:txBody>
          <a:bodyPr/>
          <a:lstStyle/>
          <a:p>
            <a:pPr/>
          </a:p>
        </p:txBody>
      </p:sp>
      <p:sp>
        <p:nvSpPr>
          <p:cNvPr id="262" name="Shape 26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 Id="rId3" Type="http://schemas.openxmlformats.org/officeDocument/2006/relationships/hyperlink" Target="https://health.ettoday.net/news/301830" TargetMode="External"/><Relationship Id="rId4" Type="http://schemas.openxmlformats.org/officeDocument/2006/relationships/hyperlink" Target="https://ec.tynt.com/b/rw?id=bGee2M3Q0r4iaCacwqm_6r&amp;u=ETtodaynet" TargetMode="External"/><Relationship Id="rId5" Type="http://schemas.openxmlformats.org/officeDocument/2006/relationships/hyperlink" Target="https://ec.tynt.com/b/rf?id=bGee2M3Q0r4iaCacwqm_6r&amp;u=ETtoda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p>
            <a:pPr/>
            <a:r>
              <a:t>直接？間接？影響基因表現</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a:r>
              <a:t>直接？間接？影響基因表現</a:t>
            </a:r>
          </a:p>
          <a:p>
            <a:pPr/>
            <a:r>
              <a:t>從冬蟲夏草、靈芝等菇類取出的有機鍺等微量元素，可引發癌細胞的凋亡程式，有效抑制乳癌、肺癌、肝癌、大腸癌等</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hape 289"/>
          <p:cNvSpPr/>
          <p:nvPr>
            <p:ph type="sldImg"/>
          </p:nvPr>
        </p:nvSpPr>
        <p:spPr>
          <a:prstGeom prst="rect">
            <a:avLst/>
          </a:prstGeom>
        </p:spPr>
        <p:txBody>
          <a:bodyPr/>
          <a:lstStyle/>
          <a:p>
            <a:pPr/>
          </a:p>
        </p:txBody>
      </p:sp>
      <p:sp>
        <p:nvSpPr>
          <p:cNvPr id="290" name="Shape 290"/>
          <p:cNvSpPr/>
          <p:nvPr>
            <p:ph type="body" sz="quarter" idx="1"/>
          </p:nvPr>
        </p:nvSpPr>
        <p:spPr>
          <a:prstGeom prst="rect">
            <a:avLst/>
          </a:prstGeom>
        </p:spPr>
        <p:txBody>
          <a:bodyPr/>
          <a:lstStyle/>
          <a:p>
            <a:pPr/>
            <a:r>
              <a:t>與一般食補不同，不是生機飲食或有機食 </a:t>
            </a:r>
          </a:p>
          <a:p>
            <a:pPr/>
            <a:r>
              <a:t>參與者奇美醫院中醫部、中華民國中醫內科醫學會…….</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Shape 385"/>
          <p:cNvSpPr/>
          <p:nvPr>
            <p:ph type="sldImg"/>
          </p:nvPr>
        </p:nvSpPr>
        <p:spPr>
          <a:prstGeom prst="rect">
            <a:avLst/>
          </a:prstGeom>
        </p:spPr>
        <p:txBody>
          <a:bodyPr/>
          <a:lstStyle/>
          <a:p>
            <a:pPr/>
          </a:p>
        </p:txBody>
      </p:sp>
      <p:sp>
        <p:nvSpPr>
          <p:cNvPr id="386" name="Shape 386"/>
          <p:cNvSpPr/>
          <p:nvPr>
            <p:ph type="body" sz="quarter" idx="1"/>
          </p:nvPr>
        </p:nvSpPr>
        <p:spPr>
          <a:prstGeom prst="rect">
            <a:avLst/>
          </a:prstGeom>
        </p:spPr>
        <p:txBody>
          <a:bodyPr/>
          <a:lstStyle/>
          <a:p>
            <a:pPr/>
            <a:r>
              <a:t>第二階段弱者 如吃完蘆筍尿味較重</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Shape 494"/>
          <p:cNvSpPr/>
          <p:nvPr>
            <p:ph type="sldImg"/>
          </p:nvPr>
        </p:nvSpPr>
        <p:spPr>
          <a:prstGeom prst="rect">
            <a:avLst/>
          </a:prstGeom>
        </p:spPr>
        <p:txBody>
          <a:bodyPr/>
          <a:lstStyle/>
          <a:p>
            <a:pPr/>
          </a:p>
        </p:txBody>
      </p:sp>
      <p:sp>
        <p:nvSpPr>
          <p:cNvPr id="495" name="Shape 495"/>
          <p:cNvSpPr/>
          <p:nvPr>
            <p:ph type="body" sz="quarter" idx="1"/>
          </p:nvPr>
        </p:nvSpPr>
        <p:spPr>
          <a:prstGeom prst="rect">
            <a:avLst/>
          </a:prstGeom>
        </p:spPr>
        <p:txBody>
          <a:bodyPr/>
          <a:lstStyle/>
          <a:p>
            <a:pPr>
              <a:defRPr b="1"/>
            </a:pPr>
            <a:r>
              <a:t>1.</a:t>
            </a:r>
            <a:r>
              <a:rPr b="0"/>
              <a:t>  益生菌擋住對人體有毒性的物質的作用位置;</a:t>
            </a:r>
            <a:br>
              <a:rPr b="0"/>
            </a:br>
            <a:r>
              <a:rPr b="0"/>
              <a:t>  </a:t>
            </a:r>
            <a:r>
              <a:t>2.</a:t>
            </a:r>
            <a:r>
              <a:rPr b="0"/>
              <a:t>   益生菌抑制了病原菌的生長;</a:t>
            </a:r>
            <a:br>
              <a:rPr b="0"/>
            </a:br>
            <a:r>
              <a:rPr b="0"/>
              <a:t>  </a:t>
            </a:r>
            <a:r>
              <a:t>3.</a:t>
            </a:r>
            <a:r>
              <a:rPr b="0"/>
              <a:t>   益生菌阻了致病原去附著在作用位置;</a:t>
            </a:r>
            <a:br>
              <a:rPr b="0"/>
            </a:br>
            <a:r>
              <a:rPr b="0"/>
              <a:t>  </a:t>
            </a:r>
            <a:r>
              <a:t>4.</a:t>
            </a:r>
            <a:r>
              <a:rPr b="0"/>
              <a:t>   與其它的常在菌種產生協同作用, 增強對病原菌的阻力。而形成猶如生物膜的作用, 可能也是作用機轉之一。</a:t>
            </a:r>
            <a:br>
              <a:rPr b="0"/>
            </a:br>
            <a:r>
              <a:rPr b="0"/>
              <a:t>  </a:t>
            </a:r>
            <a:r>
              <a:t>5.</a:t>
            </a:r>
            <a:r>
              <a:rPr b="0"/>
              <a:t>   保護原本細胞屏壁有缺損的地方。</a:t>
            </a:r>
            <a:br>
              <a:rPr b="0"/>
            </a:br>
            <a:r>
              <a:rPr b="0"/>
              <a:t>  </a:t>
            </a:r>
            <a:r>
              <a:t>6.</a:t>
            </a:r>
            <a:r>
              <a:rPr b="0"/>
              <a:t>   產生類似 cytochrome P-450的效素, 促進一些毒物的代謝。</a:t>
            </a:r>
            <a:br>
              <a:rPr b="0"/>
            </a:br>
            <a:r>
              <a:rPr b="0"/>
              <a:t>  </a:t>
            </a:r>
            <a:r>
              <a:t>7.</a:t>
            </a:r>
            <a:r>
              <a:rPr b="0"/>
              <a:t>   產生一些營養物質或是幫助身體吸營養物質或是分泌一些酵素幫助促進腸道促進營養的進入;</a:t>
            </a:r>
            <a:br>
              <a:rPr b="0"/>
            </a:br>
            <a:r>
              <a:rPr b="0"/>
              <a:t>  </a:t>
            </a:r>
            <a:r>
              <a:t>8.</a:t>
            </a:r>
            <a:r>
              <a:rPr b="0"/>
              <a:t>   製造維它命B和維它命K</a:t>
            </a:r>
            <a:br>
              <a:rPr b="0"/>
            </a:br>
            <a:r>
              <a:rPr b="0"/>
              <a:t>  </a:t>
            </a:r>
            <a:r>
              <a:t>9.</a:t>
            </a:r>
            <a:r>
              <a:rPr b="0"/>
              <a:t>   和免疫系統作用。改變免疫球蛋白A, 減少發炎作用(影響NK細胞), 阻擋腸道淋巴系統的helper T細胞作用以減少發炎反應;</a:t>
            </a:r>
            <a:br>
              <a:rPr b="0"/>
            </a:br>
            <a:r>
              <a:rPr b="0"/>
              <a:t>  </a:t>
            </a:r>
            <a:r>
              <a:t>10.</a:t>
            </a:r>
            <a:r>
              <a:rPr b="0"/>
              <a:t> 改變腸道環境(例如改變PH值)</a:t>
            </a:r>
            <a:br>
              <a:rPr b="0"/>
            </a:br>
            <a:r>
              <a:rPr b="0"/>
              <a:t>  </a:t>
            </a:r>
            <a:r>
              <a:t>11.</a:t>
            </a:r>
            <a:r>
              <a:rPr b="0"/>
              <a:t> 競爭性的消耗掉某些營養物質。</a:t>
            </a:r>
            <a:br>
              <a:rPr b="0"/>
            </a:br>
            <a:r>
              <a:rPr b="0"/>
              <a:t>  </a:t>
            </a:r>
            <a:r>
              <a:t>12.</a:t>
            </a:r>
            <a:r>
              <a:rPr b="0"/>
              <a:t>  減少致癌物的濃度;</a:t>
            </a:r>
            <a:br>
              <a:rPr b="0"/>
            </a:br>
            <a:r>
              <a:rPr b="0"/>
              <a:t>  </a:t>
            </a:r>
            <a:r>
              <a:t>13.</a:t>
            </a:r>
            <a:r>
              <a:rPr b="0"/>
              <a:t> </a:t>
            </a:r>
            <a:r>
              <a:rPr b="0" baseline="30000"/>
              <a:t>直接改變DNA的訊息;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Shape 505"/>
          <p:cNvSpPr/>
          <p:nvPr>
            <p:ph type="sldImg"/>
          </p:nvPr>
        </p:nvSpPr>
        <p:spPr>
          <a:prstGeom prst="rect">
            <a:avLst/>
          </a:prstGeom>
        </p:spPr>
        <p:txBody>
          <a:bodyPr/>
          <a:lstStyle/>
          <a:p>
            <a:pPr/>
          </a:p>
        </p:txBody>
      </p:sp>
      <p:sp>
        <p:nvSpPr>
          <p:cNvPr id="506" name="Shape 506"/>
          <p:cNvSpPr/>
          <p:nvPr>
            <p:ph type="body" sz="quarter" idx="1"/>
          </p:nvPr>
        </p:nvSpPr>
        <p:spPr>
          <a:prstGeom prst="rect">
            <a:avLst/>
          </a:prstGeom>
        </p:spPr>
        <p:txBody>
          <a:bodyPr/>
          <a:lstStyle/>
          <a:p>
            <a:pPr/>
            <a:r>
              <a:t>2005年，美國史丹福大學的大衛雷蒙教授在「科學」(Science) 上，發表一篇重要論文，這是第一篇利用基因體學概念研究腸道菌的論文。他發現人的腸道菌遠比我們想像的還要複雜，不是幾百種，而是幾千種，而且多數是未知的新菌種，不折不扣是一個人體內的小宇宙。這篇論文的第一句話，他就說：「腸道菌是人體的『必要器官』(essential organ)，它們提供養分，調控腸道細胞的發育，以及誘導免疫系統的發展，但令人驚訝的是我們對它們的認識如此不足」，</a:t>
            </a:r>
          </a:p>
          <a:p>
            <a:pPr/>
            <a:r>
              <a:t>母乳哺育兒的腸道菌會以雙歧桿菌及乳酸桿菌為主，而奶粉哺育兒的腸道菌種類就很雜，梭桿菌，腸桿菌，葡萄球菌，鏈球菌等數量都不少。值得注意的是發現困難腸梭菌的機率遠比母乳兒高許多。</a:t>
            </a:r>
          </a:p>
          <a:p>
            <a:pPr/>
            <a:r>
              <a:t>看來您的孩子如果是剖腹產，又是奶粉兒的話，他的腸道菌形成確實是在起跑點就輸了一大截，偏偏這種幼兒越來越多，這就是促使我們努力投入開發幼兒用乳酸菌的動機。</a:t>
            </a:r>
          </a:p>
          <a:p>
            <a:pPr/>
            <a:r>
              <a:t>http://caiyingjiedr.pixnet.net/blog/post/40044009-%e8%85%b8%e9%81%93%e8%8f%8c%e8%88%87%e4%ba%ba%e9%a1%9e%e7%9a%84%e5%85%b1%e7%94%9f%e8%88%87%e4%ba%92%e5%88%a9</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Shape 625"/>
          <p:cNvSpPr/>
          <p:nvPr>
            <p:ph type="sldImg"/>
          </p:nvPr>
        </p:nvSpPr>
        <p:spPr>
          <a:prstGeom prst="rect">
            <a:avLst/>
          </a:prstGeom>
        </p:spPr>
        <p:txBody>
          <a:bodyPr/>
          <a:lstStyle/>
          <a:p>
            <a:pPr/>
          </a:p>
        </p:txBody>
      </p:sp>
      <p:sp>
        <p:nvSpPr>
          <p:cNvPr id="626" name="Shape 626"/>
          <p:cNvSpPr/>
          <p:nvPr>
            <p:ph type="body" sz="quarter" idx="1"/>
          </p:nvPr>
        </p:nvSpPr>
        <p:spPr>
          <a:prstGeom prst="rect">
            <a:avLst/>
          </a:prstGeom>
        </p:spPr>
        <p:txBody>
          <a:bodyPr/>
          <a:lstStyle/>
          <a:p>
            <a:pPr/>
            <a:r>
              <a:t>另一方面，當人體發炎時，就會產生活性氧，並破壞體內抑制細菌或病菌的免疫機制（且發炎現象若越是拖延，體內的活性氧量就越多）。也就是說，不論是「氧化→發炎」，或是「發炎→氧化」，兩者其實幾乎是在同一時間相繼發生，且會成雙成對地出現，不斷地惡性循環。</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Shape 647"/>
          <p:cNvSpPr/>
          <p:nvPr>
            <p:ph type="sldImg"/>
          </p:nvPr>
        </p:nvSpPr>
        <p:spPr>
          <a:prstGeom prst="rect">
            <a:avLst/>
          </a:prstGeom>
        </p:spPr>
        <p:txBody>
          <a:bodyPr/>
          <a:lstStyle/>
          <a:p>
            <a:pPr/>
          </a:p>
        </p:txBody>
      </p:sp>
      <p:sp>
        <p:nvSpPr>
          <p:cNvPr id="648" name="Shape 648"/>
          <p:cNvSpPr/>
          <p:nvPr>
            <p:ph type="body" sz="quarter" idx="1"/>
          </p:nvPr>
        </p:nvSpPr>
        <p:spPr>
          <a:prstGeom prst="rect">
            <a:avLst/>
          </a:prstGeom>
        </p:spPr>
        <p:txBody>
          <a:bodyPr/>
          <a:lstStyle/>
          <a:p>
            <a:pPr/>
            <a:r>
              <a:t>多酚通過一系列途徑控制和減少炎症，這些途徑預防癌症和其他與炎症發病機制相關的年齡相關疾病。 此外，白藜蘆醇，槲皮素和其他多酚通過模擬熱量限制（sirtuin和mTOR途徑）的機制發揮其抗癌和化學預防作用。</a:t>
            </a:r>
          </a:p>
          <a:p>
            <a:pPr/>
            <a:r>
              <a:t>https://www.researchgate.net/figure/Polyphenols-control-and-reduce-inflammation-through-a-series-of-pathways-preventing_fig3_275029159</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Shape 666"/>
          <p:cNvSpPr/>
          <p:nvPr>
            <p:ph type="sldImg"/>
          </p:nvPr>
        </p:nvSpPr>
        <p:spPr>
          <a:prstGeom prst="rect">
            <a:avLst/>
          </a:prstGeom>
        </p:spPr>
        <p:txBody>
          <a:bodyPr/>
          <a:lstStyle/>
          <a:p>
            <a:pPr/>
          </a:p>
        </p:txBody>
      </p:sp>
      <p:sp>
        <p:nvSpPr>
          <p:cNvPr id="667" name="Shape 667"/>
          <p:cNvSpPr/>
          <p:nvPr>
            <p:ph type="body" sz="quarter" idx="1"/>
          </p:nvPr>
        </p:nvSpPr>
        <p:spPr>
          <a:prstGeom prst="rect">
            <a:avLst/>
          </a:prstGeom>
        </p:spPr>
        <p:txBody>
          <a:bodyPr/>
          <a:lstStyle/>
          <a:p>
            <a:pPr/>
            <a:r>
              <a:t>美国癌症研究院（AICR）从世界卫生组织（WHO）、食品农业部、及国际间的</a:t>
            </a:r>
            <a:r>
              <a:t>4500</a:t>
            </a:r>
            <a:r>
              <a:t>多份癌症报告，整理出的结论提到，每天至少得摄取五份蔬菜水果，才能降低</a:t>
            </a:r>
            <a:r>
              <a:t>20</a:t>
            </a:r>
            <a:r>
              <a:t>％的罹癌风险。</a:t>
            </a:r>
          </a:p>
          <a:p>
            <a:pPr/>
            <a:br/>
            <a:r>
              <a:t>2012</a:t>
            </a:r>
            <a:r>
              <a:t>年的英国大学报告亦发现，蔬果摄取愈多的人愈快乐，每天摄取七份以上蔬果的人，幸福感最高！ 诸多研究报告都指出，蔬果摄取不足，是罹患慢性病的重要原因。</a:t>
            </a:r>
          </a:p>
          <a:p>
            <a:pPr/>
            <a:r>
              <a:t>世界卫生组织及许多先进国家的健康饮食指引，都鼓励民众吃足量的蔬果。 反观台湾，国民健康署</a:t>
            </a:r>
            <a:r>
              <a:t>2012</a:t>
            </a:r>
            <a:r>
              <a:t>年公布的「民众蔬果摄取调查」，却发现有八成以上的国人，每天吃不到五份蔬果！</a:t>
            </a:r>
          </a:p>
          <a:p>
            <a:pPr/>
            <a:br/>
            <a:br/>
            <a:r>
              <a:t>原文网址</a:t>
            </a:r>
            <a:r>
              <a:t>: </a:t>
            </a:r>
            <a:r>
              <a:rPr u="sng">
                <a:solidFill>
                  <a:srgbClr val="0000FF"/>
                </a:solidFill>
                <a:uFill>
                  <a:solidFill>
                    <a:srgbClr val="0000FF"/>
                  </a:solidFill>
                </a:uFill>
                <a:hlinkClick r:id="rId3" invalidUrl="" action="" tgtFrame="" tooltip="" history="1" highlightClick="0" endSnd="0"/>
              </a:rPr>
              <a:t>远见／餐餐都要四蔬三果五色，但</a:t>
            </a:r>
            <a:r>
              <a:rPr u="sng">
                <a:solidFill>
                  <a:srgbClr val="0000FF"/>
                </a:solidFill>
                <a:uFill>
                  <a:solidFill>
                    <a:srgbClr val="0000FF"/>
                  </a:solidFill>
                </a:uFill>
                <a:hlinkClick r:id="rId3" invalidUrl="" action="" tgtFrame="" tooltip="" history="1" highlightClick="0" endSnd="0"/>
              </a:rPr>
              <a:t>98</a:t>
            </a:r>
            <a:r>
              <a:rPr u="sng">
                <a:solidFill>
                  <a:srgbClr val="0000FF"/>
                </a:solidFill>
                <a:uFill>
                  <a:solidFill>
                    <a:srgbClr val="0000FF"/>
                  </a:solidFill>
                </a:uFill>
                <a:hlinkClick r:id="rId3" invalidUrl="" action="" tgtFrame="" tooltip="" history="1" highlightClick="0" endSnd="0"/>
              </a:rPr>
              <a:t>％国人不及格 </a:t>
            </a:r>
            <a:r>
              <a:rPr u="sng">
                <a:solidFill>
                  <a:srgbClr val="0000FF"/>
                </a:solidFill>
                <a:uFill>
                  <a:solidFill>
                    <a:srgbClr val="0000FF"/>
                  </a:solidFill>
                </a:uFill>
                <a:hlinkClick r:id="rId3" invalidUrl="" action="" tgtFrame="" tooltip="" history="1" highlightClick="0" endSnd="0"/>
              </a:rPr>
              <a:t>| </a:t>
            </a:r>
            <a:r>
              <a:rPr u="sng">
                <a:solidFill>
                  <a:srgbClr val="0000FF"/>
                </a:solidFill>
                <a:uFill>
                  <a:solidFill>
                    <a:srgbClr val="0000FF"/>
                  </a:solidFill>
                </a:uFill>
                <a:hlinkClick r:id="rId3" invalidUrl="" action="" tgtFrame="" tooltip="" history="1" highlightClick="0" endSnd="0"/>
              </a:rPr>
              <a:t>ETtoda</a:t>
            </a:r>
            <a:r>
              <a:rPr u="sng">
                <a:solidFill>
                  <a:srgbClr val="0000FF"/>
                </a:solidFill>
                <a:uFill>
                  <a:solidFill>
                    <a:srgbClr val="0000FF"/>
                  </a:solidFill>
                </a:uFill>
                <a:hlinkClick r:id="rId3" invalidUrl="" action="" tgtFrame="" tooltip="" history="1" highlightClick="0" endSnd="0"/>
              </a:rPr>
              <a:t>y</a:t>
            </a:r>
            <a:r>
              <a:rPr u="sng">
                <a:solidFill>
                  <a:srgbClr val="0000FF"/>
                </a:solidFill>
                <a:uFill>
                  <a:solidFill>
                    <a:srgbClr val="0000FF"/>
                  </a:solidFill>
                </a:uFill>
                <a:hlinkClick r:id="rId3" invalidUrl="" action="" tgtFrame="" tooltip="" history="1" highlightClick="0" endSnd="0"/>
              </a:rPr>
              <a:t>健康云 </a:t>
            </a:r>
            <a:r>
              <a:rPr u="sng">
                <a:solidFill>
                  <a:srgbClr val="0000FF"/>
                </a:solidFill>
                <a:uFill>
                  <a:solidFill>
                    <a:srgbClr val="0000FF"/>
                  </a:solidFill>
                </a:uFill>
                <a:hlinkClick r:id="rId3" invalidUrl="" action="" tgtFrame="" tooltip="" history="1" highlightClick="0" endSnd="0"/>
              </a:rPr>
              <a:t>| </a:t>
            </a:r>
            <a:r>
              <a:rPr u="sng">
                <a:solidFill>
                  <a:srgbClr val="0000FF"/>
                </a:solidFill>
                <a:uFill>
                  <a:solidFill>
                    <a:srgbClr val="0000FF"/>
                  </a:solidFill>
                </a:uFill>
                <a:hlinkClick r:id="rId3" invalidUrl="" action="" tgtFrame="" tooltip="" history="1" highlightClick="0" endSnd="0"/>
              </a:rPr>
              <a:t>ETtoda</a:t>
            </a:r>
            <a:r>
              <a:rPr u="sng">
                <a:solidFill>
                  <a:srgbClr val="0000FF"/>
                </a:solidFill>
                <a:uFill>
                  <a:solidFill>
                    <a:srgbClr val="0000FF"/>
                  </a:solidFill>
                </a:uFill>
                <a:hlinkClick r:id="rId3" invalidUrl="" action="" tgtFrame="" tooltip="" history="1" highlightClick="0" endSnd="0"/>
              </a:rPr>
              <a:t>y</a:t>
            </a:r>
            <a:r>
              <a:rPr u="sng">
                <a:solidFill>
                  <a:srgbClr val="0000FF"/>
                </a:solidFill>
                <a:uFill>
                  <a:solidFill>
                    <a:srgbClr val="0000FF"/>
                  </a:solidFill>
                </a:uFill>
                <a:hlinkClick r:id="rId3" invalidUrl="" action="" tgtFrame="" tooltip="" history="1" highlightClick="0" endSnd="0"/>
              </a:rPr>
              <a:t>新闻云</a:t>
            </a:r>
            <a:r>
              <a:t> </a:t>
            </a:r>
            <a:r>
              <a:rPr u="sng">
                <a:solidFill>
                  <a:srgbClr val="0000FF"/>
                </a:solidFill>
                <a:uFill>
                  <a:solidFill>
                    <a:srgbClr val="0000FF"/>
                  </a:solidFill>
                </a:uFill>
                <a:hlinkClick r:id="rId3" invalidUrl="" action="" tgtFrame="" tooltip="" history="1" highlightClick="0" endSnd="0"/>
              </a:rPr>
              <a:t>https://health.ettoday.net/news/301830#ixzz5KOUoQdEF</a:t>
            </a:r>
            <a:r>
              <a:t> </a:t>
            </a:r>
            <a:br/>
            <a:r>
              <a:t>Follow us: </a:t>
            </a:r>
            <a:r>
              <a:rPr u="sng">
                <a:solidFill>
                  <a:srgbClr val="0000FF"/>
                </a:solidFill>
                <a:uFill>
                  <a:solidFill>
                    <a:srgbClr val="0000FF"/>
                  </a:solidFill>
                </a:uFill>
                <a:hlinkClick r:id="rId4" invalidUrl="" action="" tgtFrame="" tooltip="" history="1" highlightClick="0" endSnd="0"/>
              </a:rPr>
              <a:t>@ETtodaynet on Twitter</a:t>
            </a:r>
            <a:r>
              <a:t> | </a:t>
            </a:r>
            <a:r>
              <a:rPr u="sng">
                <a:solidFill>
                  <a:srgbClr val="0000FF"/>
                </a:solidFill>
                <a:uFill>
                  <a:solidFill>
                    <a:srgbClr val="0000FF"/>
                  </a:solidFill>
                </a:uFill>
                <a:hlinkClick r:id="rId5" invalidUrl="" action="" tgtFrame="" tooltip="" history="1" highlightClick="0" endSnd="0"/>
              </a:rPr>
              <a:t>ETtoday on Facebook</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標題投影片">
    <p:spTree>
      <p:nvGrpSpPr>
        <p:cNvPr id="1" name=""/>
        <p:cNvGrpSpPr/>
        <p:nvPr/>
      </p:nvGrpSpPr>
      <p:grpSpPr>
        <a:xfrm>
          <a:off x="0" y="0"/>
          <a:ext cx="0" cy="0"/>
          <a:chOff x="0" y="0"/>
          <a:chExt cx="0" cy="0"/>
        </a:xfrm>
      </p:grpSpPr>
      <p:pic>
        <p:nvPicPr>
          <p:cNvPr id="13"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14" name="台灣醫美管理學會LOGO確認.png" descr="台灣醫美管理學會LOGO確認.png"/>
          <p:cNvPicPr>
            <a:picLocks noChangeAspect="1"/>
          </p:cNvPicPr>
          <p:nvPr/>
        </p:nvPicPr>
        <p:blipFill>
          <a:blip r:embed="rId3">
            <a:extLst/>
          </a:blip>
          <a:stretch>
            <a:fillRect/>
          </a:stretch>
        </p:blipFill>
        <p:spPr>
          <a:xfrm>
            <a:off x="8682942" y="6294299"/>
            <a:ext cx="3373481" cy="489230"/>
          </a:xfrm>
          <a:prstGeom prst="rect">
            <a:avLst/>
          </a:prstGeom>
          <a:ln w="12700">
            <a:miter lim="400000"/>
          </a:ln>
        </p:spPr>
      </p:pic>
      <p:sp>
        <p:nvSpPr>
          <p:cNvPr id="15" name="大標題文字"/>
          <p:cNvSpPr txBox="1"/>
          <p:nvPr>
            <p:ph type="title"/>
          </p:nvPr>
        </p:nvSpPr>
        <p:spPr>
          <a:xfrm>
            <a:off x="914400" y="1122362"/>
            <a:ext cx="10363200" cy="2387601"/>
          </a:xfrm>
          <a:prstGeom prst="rect">
            <a:avLst/>
          </a:prstGeom>
        </p:spPr>
        <p:txBody>
          <a:bodyPr anchor="b"/>
          <a:lstStyle>
            <a:lvl1pPr algn="ctr">
              <a:defRPr sz="6000"/>
            </a:lvl1pPr>
          </a:lstStyle>
          <a:p>
            <a:pPr/>
            <a:r>
              <a:t>大標題文字</a:t>
            </a:r>
          </a:p>
        </p:txBody>
      </p:sp>
      <p:sp>
        <p:nvSpPr>
          <p:cNvPr id="16" name="內文層級一…"/>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內文層級一</a:t>
            </a:r>
          </a:p>
          <a:p>
            <a:pPr lvl="1"/>
            <a:r>
              <a:t>內文層級二</a:t>
            </a:r>
          </a:p>
          <a:p>
            <a:pPr lvl="2"/>
            <a:r>
              <a:t>內文層級三</a:t>
            </a:r>
          </a:p>
          <a:p>
            <a:pPr lvl="3"/>
            <a:r>
              <a:t>內文層級四</a:t>
            </a:r>
          </a:p>
          <a:p>
            <a:pPr lvl="4"/>
            <a:r>
              <a:t>內文層級五</a:t>
            </a:r>
          </a:p>
        </p:txBody>
      </p:sp>
      <p:sp>
        <p:nvSpPr>
          <p:cNvPr id="17" name="幻燈片編號"/>
          <p:cNvSpPr txBox="1"/>
          <p:nvPr>
            <p:ph type="sldNum" sz="quarter" idx="2"/>
          </p:nvPr>
        </p:nvSpPr>
        <p:spPr>
          <a:xfrm>
            <a:off x="11918347" y="6425857"/>
            <a:ext cx="273654" cy="26425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含標題的圖片">
    <p:spTree>
      <p:nvGrpSpPr>
        <p:cNvPr id="1" name=""/>
        <p:cNvGrpSpPr/>
        <p:nvPr/>
      </p:nvGrpSpPr>
      <p:grpSpPr>
        <a:xfrm>
          <a:off x="0" y="0"/>
          <a:ext cx="0" cy="0"/>
          <a:chOff x="0" y="0"/>
          <a:chExt cx="0" cy="0"/>
        </a:xfrm>
      </p:grpSpPr>
      <p:pic>
        <p:nvPicPr>
          <p:cNvPr id="107"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108" name="台灣醫美管理學會LOGO確認.png" descr="台灣醫美管理學會LOGO確認.png"/>
          <p:cNvPicPr>
            <a:picLocks noChangeAspect="1"/>
          </p:cNvPicPr>
          <p:nvPr/>
        </p:nvPicPr>
        <p:blipFill>
          <a:blip r:embed="rId3">
            <a:extLst/>
          </a:blip>
          <a:stretch>
            <a:fillRect/>
          </a:stretch>
        </p:blipFill>
        <p:spPr>
          <a:xfrm>
            <a:off x="8682942" y="6294299"/>
            <a:ext cx="3373481" cy="489230"/>
          </a:xfrm>
          <a:prstGeom prst="rect">
            <a:avLst/>
          </a:prstGeom>
          <a:ln w="12700">
            <a:miter lim="400000"/>
          </a:ln>
        </p:spPr>
      </p:pic>
      <p:sp>
        <p:nvSpPr>
          <p:cNvPr id="109" name="大標題文字"/>
          <p:cNvSpPr txBox="1"/>
          <p:nvPr>
            <p:ph type="title"/>
          </p:nvPr>
        </p:nvSpPr>
        <p:spPr>
          <a:xfrm>
            <a:off x="839787" y="457200"/>
            <a:ext cx="3932240" cy="1600200"/>
          </a:xfrm>
          <a:prstGeom prst="rect">
            <a:avLst/>
          </a:prstGeom>
        </p:spPr>
        <p:txBody>
          <a:bodyPr anchor="b"/>
          <a:lstStyle>
            <a:lvl1pPr>
              <a:defRPr sz="3200"/>
            </a:lvl1pPr>
          </a:lstStyle>
          <a:p>
            <a:pPr/>
            <a:r>
              <a:t>大標題文字</a:t>
            </a:r>
          </a:p>
        </p:txBody>
      </p:sp>
      <p:sp>
        <p:nvSpPr>
          <p:cNvPr id="110" name="Picture Placeholder 2"/>
          <p:cNvSpPr/>
          <p:nvPr>
            <p:ph type="pic" sz="half" idx="13"/>
          </p:nvPr>
        </p:nvSpPr>
        <p:spPr>
          <a:xfrm>
            <a:off x="5183187" y="987427"/>
            <a:ext cx="6172202" cy="4873627"/>
          </a:xfrm>
          <a:prstGeom prst="rect">
            <a:avLst/>
          </a:prstGeom>
        </p:spPr>
        <p:txBody>
          <a:bodyPr lIns="91439" tIns="45719" rIns="91439" bIns="45719">
            <a:noAutofit/>
          </a:bodyPr>
          <a:lstStyle/>
          <a:p>
            <a:pPr/>
          </a:p>
        </p:txBody>
      </p:sp>
      <p:sp>
        <p:nvSpPr>
          <p:cNvPr id="111" name="內文層級一…"/>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內文層級一</a:t>
            </a:r>
          </a:p>
          <a:p>
            <a:pPr lvl="1"/>
            <a:r>
              <a:t>內文層級二</a:t>
            </a:r>
          </a:p>
          <a:p>
            <a:pPr lvl="2"/>
            <a:r>
              <a:t>內文層級三</a:t>
            </a:r>
          </a:p>
          <a:p>
            <a:pPr lvl="3"/>
            <a:r>
              <a:t>內文層級四</a:t>
            </a:r>
          </a:p>
          <a:p>
            <a:pPr lvl="4"/>
            <a:r>
              <a:t>內文層級五</a:t>
            </a:r>
          </a:p>
        </p:txBody>
      </p:sp>
      <p:sp>
        <p:nvSpPr>
          <p:cNvPr id="112" name="幻燈片編號"/>
          <p:cNvSpPr txBox="1"/>
          <p:nvPr>
            <p:ph type="sldNum" sz="quarter" idx="2"/>
          </p:nvPr>
        </p:nvSpPr>
        <p:spPr>
          <a:xfrm>
            <a:off x="11080147" y="6406788"/>
            <a:ext cx="273654" cy="26425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標題及直排文字">
    <p:spTree>
      <p:nvGrpSpPr>
        <p:cNvPr id="1" name=""/>
        <p:cNvGrpSpPr/>
        <p:nvPr/>
      </p:nvGrpSpPr>
      <p:grpSpPr>
        <a:xfrm>
          <a:off x="0" y="0"/>
          <a:ext cx="0" cy="0"/>
          <a:chOff x="0" y="0"/>
          <a:chExt cx="0" cy="0"/>
        </a:xfrm>
      </p:grpSpPr>
      <p:pic>
        <p:nvPicPr>
          <p:cNvPr id="119"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120" name="台灣醫美管理學會LOGO確認.png" descr="台灣醫美管理學會LOGO確認.png"/>
          <p:cNvPicPr>
            <a:picLocks noChangeAspect="1"/>
          </p:cNvPicPr>
          <p:nvPr/>
        </p:nvPicPr>
        <p:blipFill>
          <a:blip r:embed="rId3">
            <a:extLst/>
          </a:blip>
          <a:stretch>
            <a:fillRect/>
          </a:stretch>
        </p:blipFill>
        <p:spPr>
          <a:xfrm>
            <a:off x="8682942" y="6294299"/>
            <a:ext cx="3373481" cy="489230"/>
          </a:xfrm>
          <a:prstGeom prst="rect">
            <a:avLst/>
          </a:prstGeom>
          <a:ln w="12700">
            <a:miter lim="400000"/>
          </a:ln>
        </p:spPr>
      </p:pic>
      <p:sp>
        <p:nvSpPr>
          <p:cNvPr id="121" name="大標題文字"/>
          <p:cNvSpPr txBox="1"/>
          <p:nvPr>
            <p:ph type="title"/>
          </p:nvPr>
        </p:nvSpPr>
        <p:spPr>
          <a:prstGeom prst="rect">
            <a:avLst/>
          </a:prstGeom>
        </p:spPr>
        <p:txBody>
          <a:bodyPr/>
          <a:lstStyle/>
          <a:p>
            <a:pPr/>
            <a:r>
              <a:t>大標題文字</a:t>
            </a:r>
          </a:p>
        </p:txBody>
      </p:sp>
      <p:sp>
        <p:nvSpPr>
          <p:cNvPr id="122" name="內文層級一…"/>
          <p:cNvSpPr txBox="1"/>
          <p:nvPr>
            <p:ph type="body" idx="1"/>
          </p:nvPr>
        </p:nvSpPr>
        <p:spPr>
          <a:prstGeom prst="rect">
            <a:avLst/>
          </a:prstGeom>
        </p:spPr>
        <p:txBody>
          <a:bodyPr/>
          <a:lstStyle/>
          <a:p>
            <a:pPr/>
            <a:r>
              <a:t>內文層級一</a:t>
            </a:r>
          </a:p>
          <a:p>
            <a:pPr lvl="1"/>
            <a:r>
              <a:t>內文層級二</a:t>
            </a:r>
          </a:p>
          <a:p>
            <a:pPr lvl="2"/>
            <a:r>
              <a:t>內文層級三</a:t>
            </a:r>
          </a:p>
          <a:p>
            <a:pPr lvl="3"/>
            <a:r>
              <a:t>內文層級四</a:t>
            </a:r>
          </a:p>
          <a:p>
            <a:pPr lvl="4"/>
            <a:r>
              <a:t>內文層級五</a:t>
            </a:r>
          </a:p>
        </p:txBody>
      </p:sp>
      <p:sp>
        <p:nvSpPr>
          <p:cNvPr id="123" name="幻燈片編號"/>
          <p:cNvSpPr txBox="1"/>
          <p:nvPr>
            <p:ph type="sldNum" sz="quarter" idx="2"/>
          </p:nvPr>
        </p:nvSpPr>
        <p:spPr>
          <a:xfrm>
            <a:off x="11080147" y="6406788"/>
            <a:ext cx="273654" cy="26425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直排標題及文字">
    <p:spTree>
      <p:nvGrpSpPr>
        <p:cNvPr id="1" name=""/>
        <p:cNvGrpSpPr/>
        <p:nvPr/>
      </p:nvGrpSpPr>
      <p:grpSpPr>
        <a:xfrm>
          <a:off x="0" y="0"/>
          <a:ext cx="0" cy="0"/>
          <a:chOff x="0" y="0"/>
          <a:chExt cx="0" cy="0"/>
        </a:xfrm>
      </p:grpSpPr>
      <p:pic>
        <p:nvPicPr>
          <p:cNvPr id="130"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131" name="台灣醫美管理學會LOGO確認.png" descr="台灣醫美管理學會LOGO確認.png"/>
          <p:cNvPicPr>
            <a:picLocks noChangeAspect="1"/>
          </p:cNvPicPr>
          <p:nvPr/>
        </p:nvPicPr>
        <p:blipFill>
          <a:blip r:embed="rId3">
            <a:extLst/>
          </a:blip>
          <a:stretch>
            <a:fillRect/>
          </a:stretch>
        </p:blipFill>
        <p:spPr>
          <a:xfrm>
            <a:off x="8682942" y="6294299"/>
            <a:ext cx="3373481" cy="489230"/>
          </a:xfrm>
          <a:prstGeom prst="rect">
            <a:avLst/>
          </a:prstGeom>
          <a:ln w="12700">
            <a:miter lim="400000"/>
          </a:ln>
        </p:spPr>
      </p:pic>
      <p:sp>
        <p:nvSpPr>
          <p:cNvPr id="132" name="大標題文字"/>
          <p:cNvSpPr txBox="1"/>
          <p:nvPr>
            <p:ph type="title"/>
          </p:nvPr>
        </p:nvSpPr>
        <p:spPr>
          <a:xfrm>
            <a:off x="8724900" y="365125"/>
            <a:ext cx="2628901" cy="5811838"/>
          </a:xfrm>
          <a:prstGeom prst="rect">
            <a:avLst/>
          </a:prstGeom>
        </p:spPr>
        <p:txBody>
          <a:bodyPr/>
          <a:lstStyle/>
          <a:p>
            <a:pPr/>
            <a:r>
              <a:t>大標題文字</a:t>
            </a:r>
          </a:p>
        </p:txBody>
      </p:sp>
      <p:sp>
        <p:nvSpPr>
          <p:cNvPr id="133" name="內文層級一…"/>
          <p:cNvSpPr txBox="1"/>
          <p:nvPr>
            <p:ph type="body" idx="1"/>
          </p:nvPr>
        </p:nvSpPr>
        <p:spPr>
          <a:xfrm>
            <a:off x="838200" y="365125"/>
            <a:ext cx="7734301" cy="5811838"/>
          </a:xfrm>
          <a:prstGeom prst="rect">
            <a:avLst/>
          </a:prstGeom>
        </p:spPr>
        <p:txBody>
          <a:bodyPr/>
          <a:lstStyle/>
          <a:p>
            <a:pPr/>
            <a:r>
              <a:t>內文層級一</a:t>
            </a:r>
          </a:p>
          <a:p>
            <a:pPr lvl="1"/>
            <a:r>
              <a:t>內文層級二</a:t>
            </a:r>
          </a:p>
          <a:p>
            <a:pPr lvl="2"/>
            <a:r>
              <a:t>內文層級三</a:t>
            </a:r>
          </a:p>
          <a:p>
            <a:pPr lvl="3"/>
            <a:r>
              <a:t>內文層級四</a:t>
            </a:r>
          </a:p>
          <a:p>
            <a:pPr lvl="4"/>
            <a:r>
              <a:t>內文層級五</a:t>
            </a:r>
          </a:p>
        </p:txBody>
      </p:sp>
      <p:sp>
        <p:nvSpPr>
          <p:cNvPr id="134" name="幻燈片編號"/>
          <p:cNvSpPr txBox="1"/>
          <p:nvPr>
            <p:ph type="sldNum" sz="quarter" idx="2"/>
          </p:nvPr>
        </p:nvSpPr>
        <p:spPr>
          <a:xfrm>
            <a:off x="11080147" y="6406788"/>
            <a:ext cx="273654" cy="26425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標題投影片">
    <p:spTree>
      <p:nvGrpSpPr>
        <p:cNvPr id="1" name=""/>
        <p:cNvGrpSpPr/>
        <p:nvPr/>
      </p:nvGrpSpPr>
      <p:grpSpPr>
        <a:xfrm>
          <a:off x="0" y="0"/>
          <a:ext cx="0" cy="0"/>
          <a:chOff x="0" y="0"/>
          <a:chExt cx="0" cy="0"/>
        </a:xfrm>
      </p:grpSpPr>
      <p:pic>
        <p:nvPicPr>
          <p:cNvPr id="141"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142" name="台灣醫美管理學會LOGO確認.png" descr="台灣醫美管理學會LOGO確認.png"/>
          <p:cNvPicPr>
            <a:picLocks noChangeAspect="1"/>
          </p:cNvPicPr>
          <p:nvPr/>
        </p:nvPicPr>
        <p:blipFill>
          <a:blip r:embed="rId3">
            <a:extLst/>
          </a:blip>
          <a:stretch>
            <a:fillRect/>
          </a:stretch>
        </p:blipFill>
        <p:spPr>
          <a:xfrm>
            <a:off x="8682942" y="6294299"/>
            <a:ext cx="3373481" cy="489230"/>
          </a:xfrm>
          <a:prstGeom prst="rect">
            <a:avLst/>
          </a:prstGeom>
          <a:ln w="12700">
            <a:miter lim="400000"/>
          </a:ln>
        </p:spPr>
      </p:pic>
      <p:sp>
        <p:nvSpPr>
          <p:cNvPr id="143" name="大標題文字"/>
          <p:cNvSpPr txBox="1"/>
          <p:nvPr>
            <p:ph type="title"/>
          </p:nvPr>
        </p:nvSpPr>
        <p:spPr>
          <a:xfrm>
            <a:off x="1524000" y="1122362"/>
            <a:ext cx="9144000" cy="2387601"/>
          </a:xfrm>
          <a:prstGeom prst="rect">
            <a:avLst/>
          </a:prstGeom>
        </p:spPr>
        <p:txBody>
          <a:bodyPr anchor="b"/>
          <a:lstStyle>
            <a:lvl1pPr algn="ctr">
              <a:defRPr b="0" sz="6000">
                <a:latin typeface="Calibri Light"/>
                <a:ea typeface="Calibri Light"/>
                <a:cs typeface="Calibri Light"/>
                <a:sym typeface="Calibri Light"/>
              </a:defRPr>
            </a:lvl1pPr>
          </a:lstStyle>
          <a:p>
            <a:pPr/>
            <a:r>
              <a:t>大標題文字</a:t>
            </a:r>
          </a:p>
        </p:txBody>
      </p:sp>
      <p:sp>
        <p:nvSpPr>
          <p:cNvPr id="144" name="內文層級一…"/>
          <p:cNvSpPr txBox="1"/>
          <p:nvPr>
            <p:ph type="body" sz="quarter" idx="1"/>
          </p:nvPr>
        </p:nvSpPr>
        <p:spPr>
          <a:xfrm>
            <a:off x="1524000" y="3602037"/>
            <a:ext cx="9144000" cy="1655764"/>
          </a:xfrm>
          <a:prstGeom prst="rect">
            <a:avLst/>
          </a:prstGeom>
        </p:spPr>
        <p:txBody>
          <a:bodyPr/>
          <a:lstStyle>
            <a:lvl1pPr marL="0" indent="0" algn="ctr">
              <a:buSzTx/>
              <a:buFontTx/>
              <a:buNone/>
              <a:defRPr sz="2400">
                <a:latin typeface="+mj-lt"/>
                <a:ea typeface="+mj-ea"/>
                <a:cs typeface="+mj-cs"/>
                <a:sym typeface="Calibri"/>
              </a:defRPr>
            </a:lvl1pPr>
            <a:lvl2pPr marL="0" indent="0" algn="ctr">
              <a:buSzTx/>
              <a:buFontTx/>
              <a:buNone/>
              <a:defRPr sz="2400">
                <a:latin typeface="+mj-lt"/>
                <a:ea typeface="+mj-ea"/>
                <a:cs typeface="+mj-cs"/>
                <a:sym typeface="Calibri"/>
              </a:defRPr>
            </a:lvl2pPr>
            <a:lvl3pPr marL="0" indent="0" algn="ctr">
              <a:buSzTx/>
              <a:buFontTx/>
              <a:buNone/>
              <a:defRPr sz="2400">
                <a:latin typeface="+mj-lt"/>
                <a:ea typeface="+mj-ea"/>
                <a:cs typeface="+mj-cs"/>
                <a:sym typeface="Calibri"/>
              </a:defRPr>
            </a:lvl3pPr>
            <a:lvl4pPr marL="0" indent="0" algn="ctr">
              <a:buSzTx/>
              <a:buFontTx/>
              <a:buNone/>
              <a:defRPr sz="2400">
                <a:latin typeface="+mj-lt"/>
                <a:ea typeface="+mj-ea"/>
                <a:cs typeface="+mj-cs"/>
                <a:sym typeface="Calibri"/>
              </a:defRPr>
            </a:lvl4pPr>
            <a:lvl5pPr marL="0" indent="0" algn="ctr">
              <a:buSzTx/>
              <a:buFontTx/>
              <a:buNone/>
              <a:defRPr sz="2400">
                <a:latin typeface="+mj-lt"/>
                <a:ea typeface="+mj-ea"/>
                <a:cs typeface="+mj-cs"/>
                <a:sym typeface="Calibri"/>
              </a:defRPr>
            </a:lvl5pPr>
          </a:lstStyle>
          <a:p>
            <a:pPr/>
            <a:r>
              <a:t>內文層級一</a:t>
            </a:r>
          </a:p>
          <a:p>
            <a:pPr lvl="1"/>
            <a:r>
              <a:t>內文層級二</a:t>
            </a:r>
          </a:p>
          <a:p>
            <a:pPr lvl="2"/>
            <a:r>
              <a:t>內文層級三</a:t>
            </a:r>
          </a:p>
          <a:p>
            <a:pPr lvl="3"/>
            <a:r>
              <a:t>內文層級四</a:t>
            </a:r>
          </a:p>
          <a:p>
            <a:pPr lvl="4"/>
            <a:r>
              <a:t>內文層級五</a:t>
            </a:r>
          </a:p>
        </p:txBody>
      </p:sp>
      <p:sp>
        <p:nvSpPr>
          <p:cNvPr id="145" name="幻燈片編號"/>
          <p:cNvSpPr txBox="1"/>
          <p:nvPr>
            <p:ph type="sldNum" sz="quarter" idx="2"/>
          </p:nvPr>
        </p:nvSpPr>
        <p:spPr>
          <a:xfrm>
            <a:off x="11089821" y="6404293"/>
            <a:ext cx="263980" cy="269239"/>
          </a:xfrm>
          <a:prstGeom prst="rect">
            <a:avLst/>
          </a:prstGeom>
        </p:spPr>
        <p:txBody>
          <a:bodyPr/>
          <a:lstStyle>
            <a:lvl1pPr>
              <a:defRPr>
                <a:solidFill>
                  <a:srgbClr val="888888"/>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標題及物件">
    <p:spTree>
      <p:nvGrpSpPr>
        <p:cNvPr id="1" name=""/>
        <p:cNvGrpSpPr/>
        <p:nvPr/>
      </p:nvGrpSpPr>
      <p:grpSpPr>
        <a:xfrm>
          <a:off x="0" y="0"/>
          <a:ext cx="0" cy="0"/>
          <a:chOff x="0" y="0"/>
          <a:chExt cx="0" cy="0"/>
        </a:xfrm>
      </p:grpSpPr>
      <p:pic>
        <p:nvPicPr>
          <p:cNvPr id="152"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153" name="台灣醫美管理學會LOGO確認.png" descr="台灣醫美管理學會LOGO確認.png"/>
          <p:cNvPicPr>
            <a:picLocks noChangeAspect="1"/>
          </p:cNvPicPr>
          <p:nvPr/>
        </p:nvPicPr>
        <p:blipFill>
          <a:blip r:embed="rId3">
            <a:extLst/>
          </a:blip>
          <a:stretch>
            <a:fillRect/>
          </a:stretch>
        </p:blipFill>
        <p:spPr>
          <a:xfrm>
            <a:off x="8682942" y="6294299"/>
            <a:ext cx="3373481" cy="489230"/>
          </a:xfrm>
          <a:prstGeom prst="rect">
            <a:avLst/>
          </a:prstGeom>
          <a:ln w="12700">
            <a:miter lim="400000"/>
          </a:ln>
        </p:spPr>
      </p:pic>
      <p:sp>
        <p:nvSpPr>
          <p:cNvPr id="154" name="大標題文字"/>
          <p:cNvSpPr txBox="1"/>
          <p:nvPr>
            <p:ph type="title"/>
          </p:nvPr>
        </p:nvSpPr>
        <p:spPr>
          <a:xfrm>
            <a:off x="838200" y="365125"/>
            <a:ext cx="10515600" cy="1325563"/>
          </a:xfrm>
          <a:prstGeom prst="rect">
            <a:avLst/>
          </a:prstGeom>
        </p:spPr>
        <p:txBody>
          <a:bodyPr/>
          <a:lstStyle>
            <a:lvl1pPr>
              <a:defRPr b="0">
                <a:latin typeface="Calibri Light"/>
                <a:ea typeface="Calibri Light"/>
                <a:cs typeface="Calibri Light"/>
                <a:sym typeface="Calibri Light"/>
              </a:defRPr>
            </a:lvl1pPr>
          </a:lstStyle>
          <a:p>
            <a:pPr/>
            <a:r>
              <a:t>大標題文字</a:t>
            </a:r>
          </a:p>
        </p:txBody>
      </p:sp>
      <p:sp>
        <p:nvSpPr>
          <p:cNvPr id="155" name="內文層級一…"/>
          <p:cNvSpPr txBox="1"/>
          <p:nvPr>
            <p:ph type="body" idx="1"/>
          </p:nvPr>
        </p:nvSpPr>
        <p:spPr>
          <a:prstGeom prst="rect">
            <a:avLst/>
          </a:prstGeom>
        </p:spPr>
        <p:txBody>
          <a:bodyPr/>
          <a:lstStyle>
            <a:lvl1pPr>
              <a:defRPr>
                <a:latin typeface="+mj-lt"/>
                <a:ea typeface="+mj-ea"/>
                <a:cs typeface="+mj-cs"/>
                <a:sym typeface="Calibri"/>
              </a:defRPr>
            </a:lvl1pPr>
            <a:lvl2pPr>
              <a:defRPr>
                <a:latin typeface="+mj-lt"/>
                <a:ea typeface="+mj-ea"/>
                <a:cs typeface="+mj-cs"/>
                <a:sym typeface="Calibri"/>
              </a:defRPr>
            </a:lvl2pPr>
            <a:lvl3pPr>
              <a:defRPr>
                <a:latin typeface="+mj-lt"/>
                <a:ea typeface="+mj-ea"/>
                <a:cs typeface="+mj-cs"/>
                <a:sym typeface="Calibri"/>
              </a:defRPr>
            </a:lvl3pPr>
            <a:lvl4pPr>
              <a:defRPr>
                <a:latin typeface="+mj-lt"/>
                <a:ea typeface="+mj-ea"/>
                <a:cs typeface="+mj-cs"/>
                <a:sym typeface="Calibri"/>
              </a:defRPr>
            </a:lvl4pPr>
            <a:lvl5pPr>
              <a:defRPr>
                <a:latin typeface="+mj-lt"/>
                <a:ea typeface="+mj-ea"/>
                <a:cs typeface="+mj-cs"/>
                <a:sym typeface="Calibri"/>
              </a:defRPr>
            </a:lvl5pPr>
          </a:lstStyle>
          <a:p>
            <a:pPr/>
            <a:r>
              <a:t>內文層級一</a:t>
            </a:r>
          </a:p>
          <a:p>
            <a:pPr lvl="1"/>
            <a:r>
              <a:t>內文層級二</a:t>
            </a:r>
          </a:p>
          <a:p>
            <a:pPr lvl="2"/>
            <a:r>
              <a:t>內文層級三</a:t>
            </a:r>
          </a:p>
          <a:p>
            <a:pPr lvl="3"/>
            <a:r>
              <a:t>內文層級四</a:t>
            </a:r>
          </a:p>
          <a:p>
            <a:pPr lvl="4"/>
            <a:r>
              <a:t>內文層級五</a:t>
            </a:r>
          </a:p>
        </p:txBody>
      </p:sp>
      <p:sp>
        <p:nvSpPr>
          <p:cNvPr id="156" name="幻燈片編號"/>
          <p:cNvSpPr txBox="1"/>
          <p:nvPr>
            <p:ph type="sldNum" sz="quarter" idx="2"/>
          </p:nvPr>
        </p:nvSpPr>
        <p:spPr>
          <a:xfrm>
            <a:off x="11089821" y="6404293"/>
            <a:ext cx="263980" cy="269239"/>
          </a:xfrm>
          <a:prstGeom prst="rect">
            <a:avLst/>
          </a:prstGeom>
        </p:spPr>
        <p:txBody>
          <a:bodyPr/>
          <a:lstStyle>
            <a:lvl1pPr>
              <a:defRPr>
                <a:solidFill>
                  <a:srgbClr val="888888"/>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章節標題">
    <p:spTree>
      <p:nvGrpSpPr>
        <p:cNvPr id="1" name=""/>
        <p:cNvGrpSpPr/>
        <p:nvPr/>
      </p:nvGrpSpPr>
      <p:grpSpPr>
        <a:xfrm>
          <a:off x="0" y="0"/>
          <a:ext cx="0" cy="0"/>
          <a:chOff x="0" y="0"/>
          <a:chExt cx="0" cy="0"/>
        </a:xfrm>
      </p:grpSpPr>
      <p:pic>
        <p:nvPicPr>
          <p:cNvPr id="163"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164" name="台灣醫美管理學會LOGO確認.png" descr="台灣醫美管理學會LOGO確認.png"/>
          <p:cNvPicPr>
            <a:picLocks noChangeAspect="1"/>
          </p:cNvPicPr>
          <p:nvPr/>
        </p:nvPicPr>
        <p:blipFill>
          <a:blip r:embed="rId3">
            <a:extLst/>
          </a:blip>
          <a:stretch>
            <a:fillRect/>
          </a:stretch>
        </p:blipFill>
        <p:spPr>
          <a:xfrm>
            <a:off x="8682942" y="6294299"/>
            <a:ext cx="3373481" cy="489230"/>
          </a:xfrm>
          <a:prstGeom prst="rect">
            <a:avLst/>
          </a:prstGeom>
          <a:ln w="12700">
            <a:miter lim="400000"/>
          </a:ln>
        </p:spPr>
      </p:pic>
      <p:sp>
        <p:nvSpPr>
          <p:cNvPr id="165" name="大標題文字"/>
          <p:cNvSpPr txBox="1"/>
          <p:nvPr>
            <p:ph type="title"/>
          </p:nvPr>
        </p:nvSpPr>
        <p:spPr>
          <a:xfrm>
            <a:off x="831850" y="1709738"/>
            <a:ext cx="10515600" cy="2852737"/>
          </a:xfrm>
          <a:prstGeom prst="rect">
            <a:avLst/>
          </a:prstGeom>
        </p:spPr>
        <p:txBody>
          <a:bodyPr anchor="b"/>
          <a:lstStyle>
            <a:lvl1pPr>
              <a:defRPr b="0" sz="6000">
                <a:latin typeface="Calibri Light"/>
                <a:ea typeface="Calibri Light"/>
                <a:cs typeface="Calibri Light"/>
                <a:sym typeface="Calibri Light"/>
              </a:defRPr>
            </a:lvl1pPr>
          </a:lstStyle>
          <a:p>
            <a:pPr/>
            <a:r>
              <a:t>大標題文字</a:t>
            </a:r>
          </a:p>
        </p:txBody>
      </p:sp>
      <p:sp>
        <p:nvSpPr>
          <p:cNvPr id="166" name="內文層級一…"/>
          <p:cNvSpPr txBox="1"/>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latin typeface="+mj-lt"/>
                <a:ea typeface="+mj-ea"/>
                <a:cs typeface="+mj-cs"/>
                <a:sym typeface="Calibri"/>
              </a:defRPr>
            </a:lvl1pPr>
            <a:lvl2pPr marL="0" indent="0">
              <a:buSzTx/>
              <a:buFontTx/>
              <a:buNone/>
              <a:defRPr sz="2400">
                <a:solidFill>
                  <a:srgbClr val="888888"/>
                </a:solidFill>
                <a:latin typeface="+mj-lt"/>
                <a:ea typeface="+mj-ea"/>
                <a:cs typeface="+mj-cs"/>
                <a:sym typeface="Calibri"/>
              </a:defRPr>
            </a:lvl2pPr>
            <a:lvl3pPr marL="0" indent="0">
              <a:buSzTx/>
              <a:buFontTx/>
              <a:buNone/>
              <a:defRPr sz="2400">
                <a:solidFill>
                  <a:srgbClr val="888888"/>
                </a:solidFill>
                <a:latin typeface="+mj-lt"/>
                <a:ea typeface="+mj-ea"/>
                <a:cs typeface="+mj-cs"/>
                <a:sym typeface="Calibri"/>
              </a:defRPr>
            </a:lvl3pPr>
            <a:lvl4pPr marL="0" indent="0">
              <a:buSzTx/>
              <a:buFontTx/>
              <a:buNone/>
              <a:defRPr sz="2400">
                <a:solidFill>
                  <a:srgbClr val="888888"/>
                </a:solidFill>
                <a:latin typeface="+mj-lt"/>
                <a:ea typeface="+mj-ea"/>
                <a:cs typeface="+mj-cs"/>
                <a:sym typeface="Calibri"/>
              </a:defRPr>
            </a:lvl4pPr>
            <a:lvl5pPr marL="0" indent="0">
              <a:buSzTx/>
              <a:buFontTx/>
              <a:buNone/>
              <a:defRPr sz="2400">
                <a:solidFill>
                  <a:srgbClr val="888888"/>
                </a:solidFill>
                <a:latin typeface="+mj-lt"/>
                <a:ea typeface="+mj-ea"/>
                <a:cs typeface="+mj-cs"/>
                <a:sym typeface="Calibri"/>
              </a:defRPr>
            </a:lvl5pPr>
          </a:lstStyle>
          <a:p>
            <a:pPr/>
            <a:r>
              <a:t>內文層級一</a:t>
            </a:r>
          </a:p>
          <a:p>
            <a:pPr lvl="1"/>
            <a:r>
              <a:t>內文層級二</a:t>
            </a:r>
          </a:p>
          <a:p>
            <a:pPr lvl="2"/>
            <a:r>
              <a:t>內文層級三</a:t>
            </a:r>
          </a:p>
          <a:p>
            <a:pPr lvl="3"/>
            <a:r>
              <a:t>內文層級四</a:t>
            </a:r>
          </a:p>
          <a:p>
            <a:pPr lvl="4"/>
            <a:r>
              <a:t>內文層級五</a:t>
            </a:r>
          </a:p>
        </p:txBody>
      </p:sp>
      <p:sp>
        <p:nvSpPr>
          <p:cNvPr id="167" name="幻燈片編號"/>
          <p:cNvSpPr txBox="1"/>
          <p:nvPr>
            <p:ph type="sldNum" sz="quarter" idx="2"/>
          </p:nvPr>
        </p:nvSpPr>
        <p:spPr>
          <a:xfrm>
            <a:off x="11089821" y="6404293"/>
            <a:ext cx="263980" cy="269239"/>
          </a:xfrm>
          <a:prstGeom prst="rect">
            <a:avLst/>
          </a:prstGeom>
        </p:spPr>
        <p:txBody>
          <a:bodyPr/>
          <a:lstStyle>
            <a:lvl1pPr>
              <a:defRPr>
                <a:solidFill>
                  <a:srgbClr val="888888"/>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兩項物件">
    <p:spTree>
      <p:nvGrpSpPr>
        <p:cNvPr id="1" name=""/>
        <p:cNvGrpSpPr/>
        <p:nvPr/>
      </p:nvGrpSpPr>
      <p:grpSpPr>
        <a:xfrm>
          <a:off x="0" y="0"/>
          <a:ext cx="0" cy="0"/>
          <a:chOff x="0" y="0"/>
          <a:chExt cx="0" cy="0"/>
        </a:xfrm>
      </p:grpSpPr>
      <p:pic>
        <p:nvPicPr>
          <p:cNvPr id="174"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175" name="台灣醫美管理學會LOGO確認.png" descr="台灣醫美管理學會LOGO確認.png"/>
          <p:cNvPicPr>
            <a:picLocks noChangeAspect="1"/>
          </p:cNvPicPr>
          <p:nvPr/>
        </p:nvPicPr>
        <p:blipFill>
          <a:blip r:embed="rId3">
            <a:extLst/>
          </a:blip>
          <a:stretch>
            <a:fillRect/>
          </a:stretch>
        </p:blipFill>
        <p:spPr>
          <a:xfrm>
            <a:off x="8682942" y="6294299"/>
            <a:ext cx="3373481" cy="489230"/>
          </a:xfrm>
          <a:prstGeom prst="rect">
            <a:avLst/>
          </a:prstGeom>
          <a:ln w="12700">
            <a:miter lim="400000"/>
          </a:ln>
        </p:spPr>
      </p:pic>
      <p:sp>
        <p:nvSpPr>
          <p:cNvPr id="176" name="大標題文字"/>
          <p:cNvSpPr txBox="1"/>
          <p:nvPr>
            <p:ph type="title"/>
          </p:nvPr>
        </p:nvSpPr>
        <p:spPr>
          <a:xfrm>
            <a:off x="838200" y="365125"/>
            <a:ext cx="10515600" cy="1325563"/>
          </a:xfrm>
          <a:prstGeom prst="rect">
            <a:avLst/>
          </a:prstGeom>
        </p:spPr>
        <p:txBody>
          <a:bodyPr/>
          <a:lstStyle>
            <a:lvl1pPr>
              <a:defRPr b="0">
                <a:latin typeface="Calibri Light"/>
                <a:ea typeface="Calibri Light"/>
                <a:cs typeface="Calibri Light"/>
                <a:sym typeface="Calibri Light"/>
              </a:defRPr>
            </a:lvl1pPr>
          </a:lstStyle>
          <a:p>
            <a:pPr/>
            <a:r>
              <a:t>大標題文字</a:t>
            </a:r>
          </a:p>
        </p:txBody>
      </p:sp>
      <p:sp>
        <p:nvSpPr>
          <p:cNvPr id="177" name="內文層級一…"/>
          <p:cNvSpPr txBox="1"/>
          <p:nvPr>
            <p:ph type="body" sz="half" idx="1"/>
          </p:nvPr>
        </p:nvSpPr>
        <p:spPr>
          <a:xfrm>
            <a:off x="838200" y="1825625"/>
            <a:ext cx="5181600" cy="4351338"/>
          </a:xfrm>
          <a:prstGeom prst="rect">
            <a:avLst/>
          </a:prstGeom>
        </p:spPr>
        <p:txBody>
          <a:bodyPr/>
          <a:lstStyle>
            <a:lvl1pPr>
              <a:defRPr>
                <a:latin typeface="+mj-lt"/>
                <a:ea typeface="+mj-ea"/>
                <a:cs typeface="+mj-cs"/>
                <a:sym typeface="Calibri"/>
              </a:defRPr>
            </a:lvl1pPr>
            <a:lvl2pPr>
              <a:defRPr>
                <a:latin typeface="+mj-lt"/>
                <a:ea typeface="+mj-ea"/>
                <a:cs typeface="+mj-cs"/>
                <a:sym typeface="Calibri"/>
              </a:defRPr>
            </a:lvl2pPr>
            <a:lvl3pPr>
              <a:defRPr>
                <a:latin typeface="+mj-lt"/>
                <a:ea typeface="+mj-ea"/>
                <a:cs typeface="+mj-cs"/>
                <a:sym typeface="Calibri"/>
              </a:defRPr>
            </a:lvl3pPr>
            <a:lvl4pPr>
              <a:defRPr>
                <a:latin typeface="+mj-lt"/>
                <a:ea typeface="+mj-ea"/>
                <a:cs typeface="+mj-cs"/>
                <a:sym typeface="Calibri"/>
              </a:defRPr>
            </a:lvl4pPr>
            <a:lvl5pPr>
              <a:defRPr>
                <a:latin typeface="+mj-lt"/>
                <a:ea typeface="+mj-ea"/>
                <a:cs typeface="+mj-cs"/>
                <a:sym typeface="Calibri"/>
              </a:defRPr>
            </a:lvl5pPr>
          </a:lstStyle>
          <a:p>
            <a:pPr/>
            <a:r>
              <a:t>內文層級一</a:t>
            </a:r>
          </a:p>
          <a:p>
            <a:pPr lvl="1"/>
            <a:r>
              <a:t>內文層級二</a:t>
            </a:r>
          </a:p>
          <a:p>
            <a:pPr lvl="2"/>
            <a:r>
              <a:t>內文層級三</a:t>
            </a:r>
          </a:p>
          <a:p>
            <a:pPr lvl="3"/>
            <a:r>
              <a:t>內文層級四</a:t>
            </a:r>
          </a:p>
          <a:p>
            <a:pPr lvl="4"/>
            <a:r>
              <a:t>內文層級五</a:t>
            </a:r>
          </a:p>
        </p:txBody>
      </p:sp>
      <p:sp>
        <p:nvSpPr>
          <p:cNvPr id="178" name="幻燈片編號"/>
          <p:cNvSpPr txBox="1"/>
          <p:nvPr>
            <p:ph type="sldNum" sz="quarter" idx="2"/>
          </p:nvPr>
        </p:nvSpPr>
        <p:spPr>
          <a:xfrm>
            <a:off x="11089821" y="6404293"/>
            <a:ext cx="263980" cy="269239"/>
          </a:xfrm>
          <a:prstGeom prst="rect">
            <a:avLst/>
          </a:prstGeom>
        </p:spPr>
        <p:txBody>
          <a:bodyPr/>
          <a:lstStyle>
            <a:lvl1pPr>
              <a:defRPr>
                <a:solidFill>
                  <a:srgbClr val="888888"/>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比對">
    <p:spTree>
      <p:nvGrpSpPr>
        <p:cNvPr id="1" name=""/>
        <p:cNvGrpSpPr/>
        <p:nvPr/>
      </p:nvGrpSpPr>
      <p:grpSpPr>
        <a:xfrm>
          <a:off x="0" y="0"/>
          <a:ext cx="0" cy="0"/>
          <a:chOff x="0" y="0"/>
          <a:chExt cx="0" cy="0"/>
        </a:xfrm>
      </p:grpSpPr>
      <p:pic>
        <p:nvPicPr>
          <p:cNvPr id="185"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186" name="台灣醫美管理學會LOGO確認.png" descr="台灣醫美管理學會LOGO確認.png"/>
          <p:cNvPicPr>
            <a:picLocks noChangeAspect="1"/>
          </p:cNvPicPr>
          <p:nvPr/>
        </p:nvPicPr>
        <p:blipFill>
          <a:blip r:embed="rId3">
            <a:extLst/>
          </a:blip>
          <a:stretch>
            <a:fillRect/>
          </a:stretch>
        </p:blipFill>
        <p:spPr>
          <a:xfrm>
            <a:off x="8682942" y="6294299"/>
            <a:ext cx="3373481" cy="489230"/>
          </a:xfrm>
          <a:prstGeom prst="rect">
            <a:avLst/>
          </a:prstGeom>
          <a:ln w="12700">
            <a:miter lim="400000"/>
          </a:ln>
        </p:spPr>
      </p:pic>
      <p:sp>
        <p:nvSpPr>
          <p:cNvPr id="187" name="大標題文字"/>
          <p:cNvSpPr txBox="1"/>
          <p:nvPr>
            <p:ph type="title"/>
          </p:nvPr>
        </p:nvSpPr>
        <p:spPr>
          <a:xfrm>
            <a:off x="839787" y="365125"/>
            <a:ext cx="10515601" cy="1325563"/>
          </a:xfrm>
          <a:prstGeom prst="rect">
            <a:avLst/>
          </a:prstGeom>
        </p:spPr>
        <p:txBody>
          <a:bodyPr/>
          <a:lstStyle>
            <a:lvl1pPr>
              <a:defRPr b="0">
                <a:latin typeface="Calibri Light"/>
                <a:ea typeface="Calibri Light"/>
                <a:cs typeface="Calibri Light"/>
                <a:sym typeface="Calibri Light"/>
              </a:defRPr>
            </a:lvl1pPr>
          </a:lstStyle>
          <a:p>
            <a:pPr/>
            <a:r>
              <a:t>大標題文字</a:t>
            </a:r>
          </a:p>
        </p:txBody>
      </p:sp>
      <p:sp>
        <p:nvSpPr>
          <p:cNvPr id="188" name="內文層級一…"/>
          <p:cNvSpPr txBox="1"/>
          <p:nvPr>
            <p:ph type="body" sz="quarter" idx="1"/>
          </p:nvPr>
        </p:nvSpPr>
        <p:spPr>
          <a:xfrm>
            <a:off x="839787" y="1681163"/>
            <a:ext cx="5157790" cy="823914"/>
          </a:xfrm>
          <a:prstGeom prst="rect">
            <a:avLst/>
          </a:prstGeom>
        </p:spPr>
        <p:txBody>
          <a:bodyPr anchor="b"/>
          <a:lstStyle>
            <a:lvl1pPr marL="0" indent="0">
              <a:buSzTx/>
              <a:buFontTx/>
              <a:buNone/>
              <a:defRPr b="1" sz="2400">
                <a:latin typeface="+mj-lt"/>
                <a:ea typeface="+mj-ea"/>
                <a:cs typeface="+mj-cs"/>
                <a:sym typeface="Calibri"/>
              </a:defRPr>
            </a:lvl1pPr>
            <a:lvl2pPr marL="0" indent="0">
              <a:buSzTx/>
              <a:buFontTx/>
              <a:buNone/>
              <a:defRPr b="1" sz="2400">
                <a:latin typeface="+mj-lt"/>
                <a:ea typeface="+mj-ea"/>
                <a:cs typeface="+mj-cs"/>
                <a:sym typeface="Calibri"/>
              </a:defRPr>
            </a:lvl2pPr>
            <a:lvl3pPr marL="0" indent="0">
              <a:buSzTx/>
              <a:buFontTx/>
              <a:buNone/>
              <a:defRPr b="1" sz="2400">
                <a:latin typeface="+mj-lt"/>
                <a:ea typeface="+mj-ea"/>
                <a:cs typeface="+mj-cs"/>
                <a:sym typeface="Calibri"/>
              </a:defRPr>
            </a:lvl3pPr>
            <a:lvl4pPr marL="0" indent="0">
              <a:buSzTx/>
              <a:buFontTx/>
              <a:buNone/>
              <a:defRPr b="1" sz="2400">
                <a:latin typeface="+mj-lt"/>
                <a:ea typeface="+mj-ea"/>
                <a:cs typeface="+mj-cs"/>
                <a:sym typeface="Calibri"/>
              </a:defRPr>
            </a:lvl4pPr>
            <a:lvl5pPr marL="0" indent="0">
              <a:buSzTx/>
              <a:buFontTx/>
              <a:buNone/>
              <a:defRPr b="1" sz="2400">
                <a:latin typeface="+mj-lt"/>
                <a:ea typeface="+mj-ea"/>
                <a:cs typeface="+mj-cs"/>
                <a:sym typeface="Calibri"/>
              </a:defRPr>
            </a:lvl5pPr>
          </a:lstStyle>
          <a:p>
            <a:pPr/>
            <a:r>
              <a:t>內文層級一</a:t>
            </a:r>
          </a:p>
          <a:p>
            <a:pPr lvl="1"/>
            <a:r>
              <a:t>內文層級二</a:t>
            </a:r>
          </a:p>
          <a:p>
            <a:pPr lvl="2"/>
            <a:r>
              <a:t>內文層級三</a:t>
            </a:r>
          </a:p>
          <a:p>
            <a:pPr lvl="3"/>
            <a:r>
              <a:t>內文層級四</a:t>
            </a:r>
          </a:p>
          <a:p>
            <a:pPr lvl="4"/>
            <a:r>
              <a:t>內文層級五</a:t>
            </a:r>
          </a:p>
        </p:txBody>
      </p:sp>
      <p:sp>
        <p:nvSpPr>
          <p:cNvPr id="189" name="文字版面配置區 4"/>
          <p:cNvSpPr/>
          <p:nvPr>
            <p:ph type="body" sz="quarter" idx="13"/>
          </p:nvPr>
        </p:nvSpPr>
        <p:spPr>
          <a:xfrm>
            <a:off x="6172200" y="1681163"/>
            <a:ext cx="5183188" cy="823914"/>
          </a:xfrm>
          <a:prstGeom prst="rect">
            <a:avLst/>
          </a:prstGeom>
        </p:spPr>
        <p:txBody>
          <a:bodyPr anchor="b"/>
          <a:lstStyle/>
          <a:p>
            <a:pPr/>
          </a:p>
        </p:txBody>
      </p:sp>
      <p:sp>
        <p:nvSpPr>
          <p:cNvPr id="190" name="幻燈片編號"/>
          <p:cNvSpPr txBox="1"/>
          <p:nvPr>
            <p:ph type="sldNum" sz="quarter" idx="2"/>
          </p:nvPr>
        </p:nvSpPr>
        <p:spPr>
          <a:xfrm>
            <a:off x="11089821" y="6404293"/>
            <a:ext cx="263980" cy="269239"/>
          </a:xfrm>
          <a:prstGeom prst="rect">
            <a:avLst/>
          </a:prstGeom>
        </p:spPr>
        <p:txBody>
          <a:bodyPr/>
          <a:lstStyle>
            <a:lvl1pPr>
              <a:defRPr>
                <a:solidFill>
                  <a:srgbClr val="888888"/>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只有標題">
    <p:spTree>
      <p:nvGrpSpPr>
        <p:cNvPr id="1" name=""/>
        <p:cNvGrpSpPr/>
        <p:nvPr/>
      </p:nvGrpSpPr>
      <p:grpSpPr>
        <a:xfrm>
          <a:off x="0" y="0"/>
          <a:ext cx="0" cy="0"/>
          <a:chOff x="0" y="0"/>
          <a:chExt cx="0" cy="0"/>
        </a:xfrm>
      </p:grpSpPr>
      <p:pic>
        <p:nvPicPr>
          <p:cNvPr id="197"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198" name="台灣醫美管理學會LOGO確認.png" descr="台灣醫美管理學會LOGO確認.png"/>
          <p:cNvPicPr>
            <a:picLocks noChangeAspect="1"/>
          </p:cNvPicPr>
          <p:nvPr/>
        </p:nvPicPr>
        <p:blipFill>
          <a:blip r:embed="rId3">
            <a:extLst/>
          </a:blip>
          <a:stretch>
            <a:fillRect/>
          </a:stretch>
        </p:blipFill>
        <p:spPr>
          <a:xfrm>
            <a:off x="8682942" y="6294299"/>
            <a:ext cx="3373481" cy="489230"/>
          </a:xfrm>
          <a:prstGeom prst="rect">
            <a:avLst/>
          </a:prstGeom>
          <a:ln w="12700">
            <a:miter lim="400000"/>
          </a:ln>
        </p:spPr>
      </p:pic>
      <p:sp>
        <p:nvSpPr>
          <p:cNvPr id="199" name="大標題文字"/>
          <p:cNvSpPr txBox="1"/>
          <p:nvPr>
            <p:ph type="title"/>
          </p:nvPr>
        </p:nvSpPr>
        <p:spPr>
          <a:xfrm>
            <a:off x="838200" y="365125"/>
            <a:ext cx="10515600" cy="1325563"/>
          </a:xfrm>
          <a:prstGeom prst="rect">
            <a:avLst/>
          </a:prstGeom>
        </p:spPr>
        <p:txBody>
          <a:bodyPr/>
          <a:lstStyle>
            <a:lvl1pPr>
              <a:defRPr b="0">
                <a:latin typeface="Calibri Light"/>
                <a:ea typeface="Calibri Light"/>
                <a:cs typeface="Calibri Light"/>
                <a:sym typeface="Calibri Light"/>
              </a:defRPr>
            </a:lvl1pPr>
          </a:lstStyle>
          <a:p>
            <a:pPr/>
            <a:r>
              <a:t>大標題文字</a:t>
            </a:r>
          </a:p>
        </p:txBody>
      </p:sp>
      <p:sp>
        <p:nvSpPr>
          <p:cNvPr id="200" name="幻燈片編號"/>
          <p:cNvSpPr txBox="1"/>
          <p:nvPr>
            <p:ph type="sldNum" sz="quarter" idx="2"/>
          </p:nvPr>
        </p:nvSpPr>
        <p:spPr>
          <a:xfrm>
            <a:off x="11089821" y="6404293"/>
            <a:ext cx="263980" cy="269239"/>
          </a:xfrm>
          <a:prstGeom prst="rect">
            <a:avLst/>
          </a:prstGeom>
        </p:spPr>
        <p:txBody>
          <a:bodyPr/>
          <a:lstStyle>
            <a:lvl1pPr>
              <a:defRPr>
                <a:solidFill>
                  <a:srgbClr val="888888"/>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空白">
    <p:spTree>
      <p:nvGrpSpPr>
        <p:cNvPr id="1" name=""/>
        <p:cNvGrpSpPr/>
        <p:nvPr/>
      </p:nvGrpSpPr>
      <p:grpSpPr>
        <a:xfrm>
          <a:off x="0" y="0"/>
          <a:ext cx="0" cy="0"/>
          <a:chOff x="0" y="0"/>
          <a:chExt cx="0" cy="0"/>
        </a:xfrm>
      </p:grpSpPr>
      <p:pic>
        <p:nvPicPr>
          <p:cNvPr id="207"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208" name="台灣醫美管理學會LOGO確認.png" descr="台灣醫美管理學會LOGO確認.png"/>
          <p:cNvPicPr>
            <a:picLocks noChangeAspect="1"/>
          </p:cNvPicPr>
          <p:nvPr/>
        </p:nvPicPr>
        <p:blipFill>
          <a:blip r:embed="rId3">
            <a:extLst/>
          </a:blip>
          <a:stretch>
            <a:fillRect/>
          </a:stretch>
        </p:blipFill>
        <p:spPr>
          <a:xfrm>
            <a:off x="8682942" y="6294299"/>
            <a:ext cx="3373481" cy="489230"/>
          </a:xfrm>
          <a:prstGeom prst="rect">
            <a:avLst/>
          </a:prstGeom>
          <a:ln w="12700">
            <a:miter lim="400000"/>
          </a:ln>
        </p:spPr>
      </p:pic>
      <p:sp>
        <p:nvSpPr>
          <p:cNvPr id="209" name="幻燈片編號"/>
          <p:cNvSpPr txBox="1"/>
          <p:nvPr>
            <p:ph type="sldNum" sz="quarter" idx="2"/>
          </p:nvPr>
        </p:nvSpPr>
        <p:spPr>
          <a:xfrm>
            <a:off x="11089821" y="6404293"/>
            <a:ext cx="263980" cy="269239"/>
          </a:xfrm>
          <a:prstGeom prst="rect">
            <a:avLst/>
          </a:prstGeom>
        </p:spPr>
        <p:txBody>
          <a:bodyPr/>
          <a:lstStyle>
            <a:lvl1pPr>
              <a:defRPr>
                <a:solidFill>
                  <a:srgbClr val="888888"/>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標題投影片 0">
    <p:bg>
      <p:bgPr>
        <a:solidFill>
          <a:srgbClr val="000000"/>
        </a:solidFill>
      </p:bgPr>
    </p:bg>
    <p:spTree>
      <p:nvGrpSpPr>
        <p:cNvPr id="1" name=""/>
        <p:cNvGrpSpPr/>
        <p:nvPr/>
      </p:nvGrpSpPr>
      <p:grpSpPr>
        <a:xfrm>
          <a:off x="0" y="0"/>
          <a:ext cx="0" cy="0"/>
          <a:chOff x="0" y="0"/>
          <a:chExt cx="0" cy="0"/>
        </a:xfrm>
      </p:grpSpPr>
      <p:sp>
        <p:nvSpPr>
          <p:cNvPr id="24" name="大標題文字"/>
          <p:cNvSpPr txBox="1"/>
          <p:nvPr>
            <p:ph type="title"/>
          </p:nvPr>
        </p:nvSpPr>
        <p:spPr>
          <a:xfrm>
            <a:off x="914400" y="1122362"/>
            <a:ext cx="10363200" cy="2387601"/>
          </a:xfrm>
          <a:prstGeom prst="rect">
            <a:avLst/>
          </a:prstGeom>
        </p:spPr>
        <p:txBody>
          <a:bodyPr anchor="b"/>
          <a:lstStyle>
            <a:lvl1pPr algn="ctr">
              <a:defRPr sz="6000"/>
            </a:lvl1pPr>
          </a:lstStyle>
          <a:p>
            <a:pPr/>
            <a:r>
              <a:t>大標題文字</a:t>
            </a:r>
          </a:p>
        </p:txBody>
      </p:sp>
      <p:sp>
        <p:nvSpPr>
          <p:cNvPr id="25" name="內文層級一…"/>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內文層級一</a:t>
            </a:r>
          </a:p>
          <a:p>
            <a:pPr lvl="1"/>
            <a:r>
              <a:t>內文層級二</a:t>
            </a:r>
          </a:p>
          <a:p>
            <a:pPr lvl="2"/>
            <a:r>
              <a:t>內文層級三</a:t>
            </a:r>
          </a:p>
          <a:p>
            <a:pPr lvl="3"/>
            <a:r>
              <a:t>內文層級四</a:t>
            </a:r>
          </a:p>
          <a:p>
            <a:pPr lvl="4"/>
            <a:r>
              <a:t>內文層級五</a:t>
            </a:r>
          </a:p>
        </p:txBody>
      </p:sp>
      <p:sp>
        <p:nvSpPr>
          <p:cNvPr id="26" name="幻燈片編號"/>
          <p:cNvSpPr txBox="1"/>
          <p:nvPr>
            <p:ph type="sldNum" sz="quarter" idx="2"/>
          </p:nvPr>
        </p:nvSpPr>
        <p:spPr>
          <a:xfrm>
            <a:off x="11918347" y="6425857"/>
            <a:ext cx="273654" cy="26425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含標題的內容">
    <p:spTree>
      <p:nvGrpSpPr>
        <p:cNvPr id="1" name=""/>
        <p:cNvGrpSpPr/>
        <p:nvPr/>
      </p:nvGrpSpPr>
      <p:grpSpPr>
        <a:xfrm>
          <a:off x="0" y="0"/>
          <a:ext cx="0" cy="0"/>
          <a:chOff x="0" y="0"/>
          <a:chExt cx="0" cy="0"/>
        </a:xfrm>
      </p:grpSpPr>
      <p:pic>
        <p:nvPicPr>
          <p:cNvPr id="216"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217" name="台灣醫美管理學會LOGO確認.png" descr="台灣醫美管理學會LOGO確認.png"/>
          <p:cNvPicPr>
            <a:picLocks noChangeAspect="1"/>
          </p:cNvPicPr>
          <p:nvPr/>
        </p:nvPicPr>
        <p:blipFill>
          <a:blip r:embed="rId3">
            <a:extLst/>
          </a:blip>
          <a:stretch>
            <a:fillRect/>
          </a:stretch>
        </p:blipFill>
        <p:spPr>
          <a:xfrm>
            <a:off x="8682942" y="6294299"/>
            <a:ext cx="3373481" cy="489230"/>
          </a:xfrm>
          <a:prstGeom prst="rect">
            <a:avLst/>
          </a:prstGeom>
          <a:ln w="12700">
            <a:miter lim="400000"/>
          </a:ln>
        </p:spPr>
      </p:pic>
      <p:sp>
        <p:nvSpPr>
          <p:cNvPr id="218" name="大標題文字"/>
          <p:cNvSpPr txBox="1"/>
          <p:nvPr>
            <p:ph type="title"/>
          </p:nvPr>
        </p:nvSpPr>
        <p:spPr>
          <a:xfrm>
            <a:off x="839787" y="457200"/>
            <a:ext cx="3932240" cy="1600200"/>
          </a:xfrm>
          <a:prstGeom prst="rect">
            <a:avLst/>
          </a:prstGeom>
        </p:spPr>
        <p:txBody>
          <a:bodyPr anchor="b"/>
          <a:lstStyle>
            <a:lvl1pPr>
              <a:defRPr b="0" sz="3200">
                <a:latin typeface="Calibri Light"/>
                <a:ea typeface="Calibri Light"/>
                <a:cs typeface="Calibri Light"/>
                <a:sym typeface="Calibri Light"/>
              </a:defRPr>
            </a:lvl1pPr>
          </a:lstStyle>
          <a:p>
            <a:pPr/>
            <a:r>
              <a:t>大標題文字</a:t>
            </a:r>
          </a:p>
        </p:txBody>
      </p:sp>
      <p:sp>
        <p:nvSpPr>
          <p:cNvPr id="219" name="內文層級一…"/>
          <p:cNvSpPr txBox="1"/>
          <p:nvPr>
            <p:ph type="body" sz="half" idx="1"/>
          </p:nvPr>
        </p:nvSpPr>
        <p:spPr>
          <a:xfrm>
            <a:off x="5183187" y="987425"/>
            <a:ext cx="6172202" cy="4873625"/>
          </a:xfrm>
          <a:prstGeom prst="rect">
            <a:avLst/>
          </a:prstGeom>
        </p:spPr>
        <p:txBody>
          <a:bodyPr/>
          <a:lstStyle>
            <a:lvl1pPr>
              <a:defRPr sz="3200">
                <a:latin typeface="+mj-lt"/>
                <a:ea typeface="+mj-ea"/>
                <a:cs typeface="+mj-cs"/>
                <a:sym typeface="Calibri"/>
              </a:defRPr>
            </a:lvl1pPr>
            <a:lvl2pPr marL="718457" indent="-261257">
              <a:defRPr sz="3200">
                <a:latin typeface="+mj-lt"/>
                <a:ea typeface="+mj-ea"/>
                <a:cs typeface="+mj-cs"/>
                <a:sym typeface="Calibri"/>
              </a:defRPr>
            </a:lvl2pPr>
            <a:lvl3pPr marL="1219200" indent="-304800">
              <a:defRPr sz="3200">
                <a:latin typeface="+mj-lt"/>
                <a:ea typeface="+mj-ea"/>
                <a:cs typeface="+mj-cs"/>
                <a:sym typeface="Calibri"/>
              </a:defRPr>
            </a:lvl3pPr>
            <a:lvl4pPr marL="1737360" indent="-365760">
              <a:defRPr sz="3200">
                <a:latin typeface="+mj-lt"/>
                <a:ea typeface="+mj-ea"/>
                <a:cs typeface="+mj-cs"/>
                <a:sym typeface="Calibri"/>
              </a:defRPr>
            </a:lvl4pPr>
            <a:lvl5pPr marL="2194560" indent="-365760">
              <a:defRPr sz="3200">
                <a:latin typeface="+mj-lt"/>
                <a:ea typeface="+mj-ea"/>
                <a:cs typeface="+mj-cs"/>
                <a:sym typeface="Calibri"/>
              </a:defRPr>
            </a:lvl5pPr>
          </a:lstStyle>
          <a:p>
            <a:pPr/>
            <a:r>
              <a:t>內文層級一</a:t>
            </a:r>
          </a:p>
          <a:p>
            <a:pPr lvl="1"/>
            <a:r>
              <a:t>內文層級二</a:t>
            </a:r>
          </a:p>
          <a:p>
            <a:pPr lvl="2"/>
            <a:r>
              <a:t>內文層級三</a:t>
            </a:r>
          </a:p>
          <a:p>
            <a:pPr lvl="3"/>
            <a:r>
              <a:t>內文層級四</a:t>
            </a:r>
          </a:p>
          <a:p>
            <a:pPr lvl="4"/>
            <a:r>
              <a:t>內文層級五</a:t>
            </a:r>
          </a:p>
        </p:txBody>
      </p:sp>
      <p:sp>
        <p:nvSpPr>
          <p:cNvPr id="220" name="文字版面配置區 3"/>
          <p:cNvSpPr/>
          <p:nvPr>
            <p:ph type="body" sz="quarter" idx="13"/>
          </p:nvPr>
        </p:nvSpPr>
        <p:spPr>
          <a:xfrm>
            <a:off x="839786" y="2057400"/>
            <a:ext cx="3932241" cy="3811588"/>
          </a:xfrm>
          <a:prstGeom prst="rect">
            <a:avLst/>
          </a:prstGeom>
        </p:spPr>
        <p:txBody>
          <a:bodyPr/>
          <a:lstStyle/>
          <a:p>
            <a:pPr/>
          </a:p>
        </p:txBody>
      </p:sp>
      <p:sp>
        <p:nvSpPr>
          <p:cNvPr id="221" name="幻燈片編號"/>
          <p:cNvSpPr txBox="1"/>
          <p:nvPr>
            <p:ph type="sldNum" sz="quarter" idx="2"/>
          </p:nvPr>
        </p:nvSpPr>
        <p:spPr>
          <a:xfrm>
            <a:off x="11089821" y="6404293"/>
            <a:ext cx="263980" cy="269239"/>
          </a:xfrm>
          <a:prstGeom prst="rect">
            <a:avLst/>
          </a:prstGeom>
        </p:spPr>
        <p:txBody>
          <a:bodyPr/>
          <a:lstStyle>
            <a:lvl1pPr>
              <a:defRPr>
                <a:solidFill>
                  <a:srgbClr val="888888"/>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含標題的圖片">
    <p:spTree>
      <p:nvGrpSpPr>
        <p:cNvPr id="1" name=""/>
        <p:cNvGrpSpPr/>
        <p:nvPr/>
      </p:nvGrpSpPr>
      <p:grpSpPr>
        <a:xfrm>
          <a:off x="0" y="0"/>
          <a:ext cx="0" cy="0"/>
          <a:chOff x="0" y="0"/>
          <a:chExt cx="0" cy="0"/>
        </a:xfrm>
      </p:grpSpPr>
      <p:pic>
        <p:nvPicPr>
          <p:cNvPr id="228"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229" name="台灣醫美管理學會LOGO確認.png" descr="台灣醫美管理學會LOGO確認.png"/>
          <p:cNvPicPr>
            <a:picLocks noChangeAspect="1"/>
          </p:cNvPicPr>
          <p:nvPr/>
        </p:nvPicPr>
        <p:blipFill>
          <a:blip r:embed="rId3">
            <a:extLst/>
          </a:blip>
          <a:stretch>
            <a:fillRect/>
          </a:stretch>
        </p:blipFill>
        <p:spPr>
          <a:xfrm>
            <a:off x="8682942" y="6294299"/>
            <a:ext cx="3373481" cy="489230"/>
          </a:xfrm>
          <a:prstGeom prst="rect">
            <a:avLst/>
          </a:prstGeom>
          <a:ln w="12700">
            <a:miter lim="400000"/>
          </a:ln>
        </p:spPr>
      </p:pic>
      <p:sp>
        <p:nvSpPr>
          <p:cNvPr id="230" name="大標題文字"/>
          <p:cNvSpPr txBox="1"/>
          <p:nvPr>
            <p:ph type="title"/>
          </p:nvPr>
        </p:nvSpPr>
        <p:spPr>
          <a:xfrm>
            <a:off x="839787" y="457200"/>
            <a:ext cx="3932240" cy="1600200"/>
          </a:xfrm>
          <a:prstGeom prst="rect">
            <a:avLst/>
          </a:prstGeom>
        </p:spPr>
        <p:txBody>
          <a:bodyPr anchor="b"/>
          <a:lstStyle>
            <a:lvl1pPr>
              <a:defRPr b="0" sz="3200">
                <a:latin typeface="Calibri Light"/>
                <a:ea typeface="Calibri Light"/>
                <a:cs typeface="Calibri Light"/>
                <a:sym typeface="Calibri Light"/>
              </a:defRPr>
            </a:lvl1pPr>
          </a:lstStyle>
          <a:p>
            <a:pPr/>
            <a:r>
              <a:t>大標題文字</a:t>
            </a:r>
          </a:p>
        </p:txBody>
      </p:sp>
      <p:sp>
        <p:nvSpPr>
          <p:cNvPr id="231" name="圖片版面配置區 2"/>
          <p:cNvSpPr/>
          <p:nvPr>
            <p:ph type="pic" sz="half" idx="13"/>
          </p:nvPr>
        </p:nvSpPr>
        <p:spPr>
          <a:xfrm>
            <a:off x="5183187" y="987425"/>
            <a:ext cx="6172202" cy="4873625"/>
          </a:xfrm>
          <a:prstGeom prst="rect">
            <a:avLst/>
          </a:prstGeom>
        </p:spPr>
        <p:txBody>
          <a:bodyPr lIns="91439" tIns="45719" rIns="91439" bIns="45719">
            <a:noAutofit/>
          </a:bodyPr>
          <a:lstStyle/>
          <a:p>
            <a:pPr/>
          </a:p>
        </p:txBody>
      </p:sp>
      <p:sp>
        <p:nvSpPr>
          <p:cNvPr id="232" name="內文層級一…"/>
          <p:cNvSpPr txBox="1"/>
          <p:nvPr>
            <p:ph type="body" sz="quarter" idx="1"/>
          </p:nvPr>
        </p:nvSpPr>
        <p:spPr>
          <a:xfrm>
            <a:off x="839787" y="2057400"/>
            <a:ext cx="3932240" cy="3811588"/>
          </a:xfrm>
          <a:prstGeom prst="rect">
            <a:avLst/>
          </a:prstGeom>
        </p:spPr>
        <p:txBody>
          <a:bodyPr/>
          <a:lstStyle>
            <a:lvl1pPr marL="0" indent="0">
              <a:buSzTx/>
              <a:buFontTx/>
              <a:buNone/>
              <a:defRPr sz="1600">
                <a:latin typeface="+mj-lt"/>
                <a:ea typeface="+mj-ea"/>
                <a:cs typeface="+mj-cs"/>
                <a:sym typeface="Calibri"/>
              </a:defRPr>
            </a:lvl1pPr>
            <a:lvl2pPr marL="0" indent="0">
              <a:buSzTx/>
              <a:buFontTx/>
              <a:buNone/>
              <a:defRPr sz="1600">
                <a:latin typeface="+mj-lt"/>
                <a:ea typeface="+mj-ea"/>
                <a:cs typeface="+mj-cs"/>
                <a:sym typeface="Calibri"/>
              </a:defRPr>
            </a:lvl2pPr>
            <a:lvl3pPr marL="0" indent="0">
              <a:buSzTx/>
              <a:buFontTx/>
              <a:buNone/>
              <a:defRPr sz="1600">
                <a:latin typeface="+mj-lt"/>
                <a:ea typeface="+mj-ea"/>
                <a:cs typeface="+mj-cs"/>
                <a:sym typeface="Calibri"/>
              </a:defRPr>
            </a:lvl3pPr>
            <a:lvl4pPr marL="0" indent="0">
              <a:buSzTx/>
              <a:buFontTx/>
              <a:buNone/>
              <a:defRPr sz="1600">
                <a:latin typeface="+mj-lt"/>
                <a:ea typeface="+mj-ea"/>
                <a:cs typeface="+mj-cs"/>
                <a:sym typeface="Calibri"/>
              </a:defRPr>
            </a:lvl4pPr>
            <a:lvl5pPr marL="0" indent="0">
              <a:buSzTx/>
              <a:buFontTx/>
              <a:buNone/>
              <a:defRPr sz="1600">
                <a:latin typeface="+mj-lt"/>
                <a:ea typeface="+mj-ea"/>
                <a:cs typeface="+mj-cs"/>
                <a:sym typeface="Calibri"/>
              </a:defRPr>
            </a:lvl5pPr>
          </a:lstStyle>
          <a:p>
            <a:pPr/>
            <a:r>
              <a:t>內文層級一</a:t>
            </a:r>
          </a:p>
          <a:p>
            <a:pPr lvl="1"/>
            <a:r>
              <a:t>內文層級二</a:t>
            </a:r>
          </a:p>
          <a:p>
            <a:pPr lvl="2"/>
            <a:r>
              <a:t>內文層級三</a:t>
            </a:r>
          </a:p>
          <a:p>
            <a:pPr lvl="3"/>
            <a:r>
              <a:t>內文層級四</a:t>
            </a:r>
          </a:p>
          <a:p>
            <a:pPr lvl="4"/>
            <a:r>
              <a:t>內文層級五</a:t>
            </a:r>
          </a:p>
        </p:txBody>
      </p:sp>
      <p:sp>
        <p:nvSpPr>
          <p:cNvPr id="233" name="幻燈片編號"/>
          <p:cNvSpPr txBox="1"/>
          <p:nvPr>
            <p:ph type="sldNum" sz="quarter" idx="2"/>
          </p:nvPr>
        </p:nvSpPr>
        <p:spPr>
          <a:xfrm>
            <a:off x="11089821" y="6404293"/>
            <a:ext cx="263980" cy="269239"/>
          </a:xfrm>
          <a:prstGeom prst="rect">
            <a:avLst/>
          </a:prstGeom>
        </p:spPr>
        <p:txBody>
          <a:bodyPr/>
          <a:lstStyle>
            <a:lvl1pPr>
              <a:defRPr>
                <a:solidFill>
                  <a:srgbClr val="888888"/>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標題及直排文字">
    <p:spTree>
      <p:nvGrpSpPr>
        <p:cNvPr id="1" name=""/>
        <p:cNvGrpSpPr/>
        <p:nvPr/>
      </p:nvGrpSpPr>
      <p:grpSpPr>
        <a:xfrm>
          <a:off x="0" y="0"/>
          <a:ext cx="0" cy="0"/>
          <a:chOff x="0" y="0"/>
          <a:chExt cx="0" cy="0"/>
        </a:xfrm>
      </p:grpSpPr>
      <p:pic>
        <p:nvPicPr>
          <p:cNvPr id="240"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241" name="台灣醫美管理學會LOGO確認.png" descr="台灣醫美管理學會LOGO確認.png"/>
          <p:cNvPicPr>
            <a:picLocks noChangeAspect="1"/>
          </p:cNvPicPr>
          <p:nvPr/>
        </p:nvPicPr>
        <p:blipFill>
          <a:blip r:embed="rId3">
            <a:extLst/>
          </a:blip>
          <a:stretch>
            <a:fillRect/>
          </a:stretch>
        </p:blipFill>
        <p:spPr>
          <a:xfrm>
            <a:off x="8682942" y="6294299"/>
            <a:ext cx="3373481" cy="489230"/>
          </a:xfrm>
          <a:prstGeom prst="rect">
            <a:avLst/>
          </a:prstGeom>
          <a:ln w="12700">
            <a:miter lim="400000"/>
          </a:ln>
        </p:spPr>
      </p:pic>
      <p:sp>
        <p:nvSpPr>
          <p:cNvPr id="242" name="大標題文字"/>
          <p:cNvSpPr txBox="1"/>
          <p:nvPr>
            <p:ph type="title"/>
          </p:nvPr>
        </p:nvSpPr>
        <p:spPr>
          <a:xfrm>
            <a:off x="838200" y="365125"/>
            <a:ext cx="10515600" cy="1325563"/>
          </a:xfrm>
          <a:prstGeom prst="rect">
            <a:avLst/>
          </a:prstGeom>
        </p:spPr>
        <p:txBody>
          <a:bodyPr/>
          <a:lstStyle>
            <a:lvl1pPr>
              <a:defRPr b="0">
                <a:latin typeface="Calibri Light"/>
                <a:ea typeface="Calibri Light"/>
                <a:cs typeface="Calibri Light"/>
                <a:sym typeface="Calibri Light"/>
              </a:defRPr>
            </a:lvl1pPr>
          </a:lstStyle>
          <a:p>
            <a:pPr/>
            <a:r>
              <a:t>大標題文字</a:t>
            </a:r>
          </a:p>
        </p:txBody>
      </p:sp>
      <p:sp>
        <p:nvSpPr>
          <p:cNvPr id="243" name="內文層級一…"/>
          <p:cNvSpPr txBox="1"/>
          <p:nvPr>
            <p:ph type="body" idx="1"/>
          </p:nvPr>
        </p:nvSpPr>
        <p:spPr>
          <a:prstGeom prst="rect">
            <a:avLst/>
          </a:prstGeom>
        </p:spPr>
        <p:txBody>
          <a:bodyPr/>
          <a:lstStyle>
            <a:lvl1pPr>
              <a:defRPr>
                <a:latin typeface="+mj-lt"/>
                <a:ea typeface="+mj-ea"/>
                <a:cs typeface="+mj-cs"/>
                <a:sym typeface="Calibri"/>
              </a:defRPr>
            </a:lvl1pPr>
            <a:lvl2pPr>
              <a:defRPr>
                <a:latin typeface="+mj-lt"/>
                <a:ea typeface="+mj-ea"/>
                <a:cs typeface="+mj-cs"/>
                <a:sym typeface="Calibri"/>
              </a:defRPr>
            </a:lvl2pPr>
            <a:lvl3pPr>
              <a:defRPr>
                <a:latin typeface="+mj-lt"/>
                <a:ea typeface="+mj-ea"/>
                <a:cs typeface="+mj-cs"/>
                <a:sym typeface="Calibri"/>
              </a:defRPr>
            </a:lvl3pPr>
            <a:lvl4pPr>
              <a:defRPr>
                <a:latin typeface="+mj-lt"/>
                <a:ea typeface="+mj-ea"/>
                <a:cs typeface="+mj-cs"/>
                <a:sym typeface="Calibri"/>
              </a:defRPr>
            </a:lvl4pPr>
            <a:lvl5pPr>
              <a:defRPr>
                <a:latin typeface="+mj-lt"/>
                <a:ea typeface="+mj-ea"/>
                <a:cs typeface="+mj-cs"/>
                <a:sym typeface="Calibri"/>
              </a:defRPr>
            </a:lvl5pPr>
          </a:lstStyle>
          <a:p>
            <a:pPr/>
            <a:r>
              <a:t>內文層級一</a:t>
            </a:r>
          </a:p>
          <a:p>
            <a:pPr lvl="1"/>
            <a:r>
              <a:t>內文層級二</a:t>
            </a:r>
          </a:p>
          <a:p>
            <a:pPr lvl="2"/>
            <a:r>
              <a:t>內文層級三</a:t>
            </a:r>
          </a:p>
          <a:p>
            <a:pPr lvl="3"/>
            <a:r>
              <a:t>內文層級四</a:t>
            </a:r>
          </a:p>
          <a:p>
            <a:pPr lvl="4"/>
            <a:r>
              <a:t>內文層級五</a:t>
            </a:r>
          </a:p>
        </p:txBody>
      </p:sp>
      <p:sp>
        <p:nvSpPr>
          <p:cNvPr id="244" name="幻燈片編號"/>
          <p:cNvSpPr txBox="1"/>
          <p:nvPr>
            <p:ph type="sldNum" sz="quarter" idx="2"/>
          </p:nvPr>
        </p:nvSpPr>
        <p:spPr>
          <a:xfrm>
            <a:off x="11089821" y="6404293"/>
            <a:ext cx="263980" cy="269239"/>
          </a:xfrm>
          <a:prstGeom prst="rect">
            <a:avLst/>
          </a:prstGeom>
        </p:spPr>
        <p:txBody>
          <a:bodyPr/>
          <a:lstStyle>
            <a:lvl1pPr>
              <a:defRPr>
                <a:solidFill>
                  <a:srgbClr val="888888"/>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直排標題及文字">
    <p:spTree>
      <p:nvGrpSpPr>
        <p:cNvPr id="1" name=""/>
        <p:cNvGrpSpPr/>
        <p:nvPr/>
      </p:nvGrpSpPr>
      <p:grpSpPr>
        <a:xfrm>
          <a:off x="0" y="0"/>
          <a:ext cx="0" cy="0"/>
          <a:chOff x="0" y="0"/>
          <a:chExt cx="0" cy="0"/>
        </a:xfrm>
      </p:grpSpPr>
      <p:pic>
        <p:nvPicPr>
          <p:cNvPr id="251"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252" name="台灣醫美管理學會LOGO確認.png" descr="台灣醫美管理學會LOGO確認.png"/>
          <p:cNvPicPr>
            <a:picLocks noChangeAspect="1"/>
          </p:cNvPicPr>
          <p:nvPr/>
        </p:nvPicPr>
        <p:blipFill>
          <a:blip r:embed="rId3">
            <a:extLst/>
          </a:blip>
          <a:stretch>
            <a:fillRect/>
          </a:stretch>
        </p:blipFill>
        <p:spPr>
          <a:xfrm>
            <a:off x="8682942" y="6294299"/>
            <a:ext cx="3373481" cy="489230"/>
          </a:xfrm>
          <a:prstGeom prst="rect">
            <a:avLst/>
          </a:prstGeom>
          <a:ln w="12700">
            <a:miter lim="400000"/>
          </a:ln>
        </p:spPr>
      </p:pic>
      <p:sp>
        <p:nvSpPr>
          <p:cNvPr id="253" name="大標題文字"/>
          <p:cNvSpPr txBox="1"/>
          <p:nvPr>
            <p:ph type="title"/>
          </p:nvPr>
        </p:nvSpPr>
        <p:spPr>
          <a:xfrm>
            <a:off x="8724900" y="365125"/>
            <a:ext cx="2628900" cy="5811838"/>
          </a:xfrm>
          <a:prstGeom prst="rect">
            <a:avLst/>
          </a:prstGeom>
        </p:spPr>
        <p:txBody>
          <a:bodyPr/>
          <a:lstStyle>
            <a:lvl1pPr>
              <a:defRPr b="0">
                <a:latin typeface="Calibri Light"/>
                <a:ea typeface="Calibri Light"/>
                <a:cs typeface="Calibri Light"/>
                <a:sym typeface="Calibri Light"/>
              </a:defRPr>
            </a:lvl1pPr>
          </a:lstStyle>
          <a:p>
            <a:pPr/>
            <a:r>
              <a:t>大標題文字</a:t>
            </a:r>
          </a:p>
        </p:txBody>
      </p:sp>
      <p:sp>
        <p:nvSpPr>
          <p:cNvPr id="254" name="內文層級一…"/>
          <p:cNvSpPr txBox="1"/>
          <p:nvPr>
            <p:ph type="body" idx="1"/>
          </p:nvPr>
        </p:nvSpPr>
        <p:spPr>
          <a:xfrm>
            <a:off x="838200" y="365125"/>
            <a:ext cx="7734300" cy="5811838"/>
          </a:xfrm>
          <a:prstGeom prst="rect">
            <a:avLst/>
          </a:prstGeom>
        </p:spPr>
        <p:txBody>
          <a:bodyPr/>
          <a:lstStyle>
            <a:lvl1pPr>
              <a:defRPr>
                <a:latin typeface="+mj-lt"/>
                <a:ea typeface="+mj-ea"/>
                <a:cs typeface="+mj-cs"/>
                <a:sym typeface="Calibri"/>
              </a:defRPr>
            </a:lvl1pPr>
            <a:lvl2pPr>
              <a:defRPr>
                <a:latin typeface="+mj-lt"/>
                <a:ea typeface="+mj-ea"/>
                <a:cs typeface="+mj-cs"/>
                <a:sym typeface="Calibri"/>
              </a:defRPr>
            </a:lvl2pPr>
            <a:lvl3pPr>
              <a:defRPr>
                <a:latin typeface="+mj-lt"/>
                <a:ea typeface="+mj-ea"/>
                <a:cs typeface="+mj-cs"/>
                <a:sym typeface="Calibri"/>
              </a:defRPr>
            </a:lvl3pPr>
            <a:lvl4pPr>
              <a:defRPr>
                <a:latin typeface="+mj-lt"/>
                <a:ea typeface="+mj-ea"/>
                <a:cs typeface="+mj-cs"/>
                <a:sym typeface="Calibri"/>
              </a:defRPr>
            </a:lvl4pPr>
            <a:lvl5pPr>
              <a:defRPr>
                <a:latin typeface="+mj-lt"/>
                <a:ea typeface="+mj-ea"/>
                <a:cs typeface="+mj-cs"/>
                <a:sym typeface="Calibri"/>
              </a:defRPr>
            </a:lvl5pPr>
          </a:lstStyle>
          <a:p>
            <a:pPr/>
            <a:r>
              <a:t>內文層級一</a:t>
            </a:r>
          </a:p>
          <a:p>
            <a:pPr lvl="1"/>
            <a:r>
              <a:t>內文層級二</a:t>
            </a:r>
          </a:p>
          <a:p>
            <a:pPr lvl="2"/>
            <a:r>
              <a:t>內文層級三</a:t>
            </a:r>
          </a:p>
          <a:p>
            <a:pPr lvl="3"/>
            <a:r>
              <a:t>內文層級四</a:t>
            </a:r>
          </a:p>
          <a:p>
            <a:pPr lvl="4"/>
            <a:r>
              <a:t>內文層級五</a:t>
            </a:r>
          </a:p>
        </p:txBody>
      </p:sp>
      <p:sp>
        <p:nvSpPr>
          <p:cNvPr id="255" name="幻燈片編號"/>
          <p:cNvSpPr txBox="1"/>
          <p:nvPr>
            <p:ph type="sldNum" sz="quarter" idx="2"/>
          </p:nvPr>
        </p:nvSpPr>
        <p:spPr>
          <a:xfrm>
            <a:off x="11089821" y="6404293"/>
            <a:ext cx="263980" cy="269239"/>
          </a:xfrm>
          <a:prstGeom prst="rect">
            <a:avLst/>
          </a:prstGeom>
        </p:spPr>
        <p:txBody>
          <a:bodyPr/>
          <a:lstStyle>
            <a:lvl1pPr>
              <a:defRPr>
                <a:solidFill>
                  <a:srgbClr val="888888"/>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標題及物件">
    <p:spTree>
      <p:nvGrpSpPr>
        <p:cNvPr id="1" name=""/>
        <p:cNvGrpSpPr/>
        <p:nvPr/>
      </p:nvGrpSpPr>
      <p:grpSpPr>
        <a:xfrm>
          <a:off x="0" y="0"/>
          <a:ext cx="0" cy="0"/>
          <a:chOff x="0" y="0"/>
          <a:chExt cx="0" cy="0"/>
        </a:xfrm>
      </p:grpSpPr>
      <p:sp>
        <p:nvSpPr>
          <p:cNvPr id="33" name="大標題文字"/>
          <p:cNvSpPr txBox="1"/>
          <p:nvPr>
            <p:ph type="title"/>
          </p:nvPr>
        </p:nvSpPr>
        <p:spPr>
          <a:prstGeom prst="rect">
            <a:avLst/>
          </a:prstGeom>
        </p:spPr>
        <p:txBody>
          <a:bodyPr/>
          <a:lstStyle/>
          <a:p>
            <a:pPr/>
            <a:r>
              <a:t>大標題文字</a:t>
            </a:r>
          </a:p>
        </p:txBody>
      </p:sp>
      <p:sp>
        <p:nvSpPr>
          <p:cNvPr id="34" name="內文層級一…"/>
          <p:cNvSpPr txBox="1"/>
          <p:nvPr>
            <p:ph type="body" idx="1"/>
          </p:nvPr>
        </p:nvSpPr>
        <p:spPr>
          <a:prstGeom prst="rect">
            <a:avLst/>
          </a:prstGeom>
        </p:spPr>
        <p:txBody>
          <a:bodyPr/>
          <a:lstStyle/>
          <a:p>
            <a:pPr/>
            <a:r>
              <a:t>內文層級一</a:t>
            </a:r>
          </a:p>
          <a:p>
            <a:pPr lvl="1"/>
            <a:r>
              <a:t>內文層級二</a:t>
            </a:r>
          </a:p>
          <a:p>
            <a:pPr lvl="2"/>
            <a:r>
              <a:t>內文層級三</a:t>
            </a:r>
          </a:p>
          <a:p>
            <a:pPr lvl="3"/>
            <a:r>
              <a:t>內文層級四</a:t>
            </a:r>
          </a:p>
          <a:p>
            <a:pPr lvl="4"/>
            <a:r>
              <a:t>內文層級五</a:t>
            </a:r>
          </a:p>
        </p:txBody>
      </p:sp>
      <p:sp>
        <p:nvSpPr>
          <p:cNvPr id="35"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章節標題">
    <p:spTree>
      <p:nvGrpSpPr>
        <p:cNvPr id="1" name=""/>
        <p:cNvGrpSpPr/>
        <p:nvPr/>
      </p:nvGrpSpPr>
      <p:grpSpPr>
        <a:xfrm>
          <a:off x="0" y="0"/>
          <a:ext cx="0" cy="0"/>
          <a:chOff x="0" y="0"/>
          <a:chExt cx="0" cy="0"/>
        </a:xfrm>
      </p:grpSpPr>
      <p:pic>
        <p:nvPicPr>
          <p:cNvPr id="42"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43" name="台灣醫美管理學會LOGO確認.png" descr="台灣醫美管理學會LOGO確認.png"/>
          <p:cNvPicPr>
            <a:picLocks noChangeAspect="1"/>
          </p:cNvPicPr>
          <p:nvPr/>
        </p:nvPicPr>
        <p:blipFill>
          <a:blip r:embed="rId3">
            <a:extLst/>
          </a:blip>
          <a:stretch>
            <a:fillRect/>
          </a:stretch>
        </p:blipFill>
        <p:spPr>
          <a:xfrm>
            <a:off x="8682942" y="6294299"/>
            <a:ext cx="3373482" cy="489230"/>
          </a:xfrm>
          <a:prstGeom prst="rect">
            <a:avLst/>
          </a:prstGeom>
          <a:ln w="12700">
            <a:miter lim="400000"/>
          </a:ln>
        </p:spPr>
      </p:pic>
      <p:sp>
        <p:nvSpPr>
          <p:cNvPr id="44" name="大標題文字"/>
          <p:cNvSpPr txBox="1"/>
          <p:nvPr>
            <p:ph type="title"/>
          </p:nvPr>
        </p:nvSpPr>
        <p:spPr>
          <a:xfrm>
            <a:off x="831850" y="1709740"/>
            <a:ext cx="10515601" cy="2852737"/>
          </a:xfrm>
          <a:prstGeom prst="rect">
            <a:avLst/>
          </a:prstGeom>
        </p:spPr>
        <p:txBody>
          <a:bodyPr anchor="b"/>
          <a:lstStyle>
            <a:lvl1pPr>
              <a:defRPr sz="6000"/>
            </a:lvl1pPr>
          </a:lstStyle>
          <a:p>
            <a:pPr/>
            <a:r>
              <a:t>大標題文字</a:t>
            </a:r>
          </a:p>
        </p:txBody>
      </p:sp>
      <p:sp>
        <p:nvSpPr>
          <p:cNvPr id="45" name="內文層級一…"/>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內文層級一</a:t>
            </a:r>
          </a:p>
          <a:p>
            <a:pPr lvl="1"/>
            <a:r>
              <a:t>內文層級二</a:t>
            </a:r>
          </a:p>
          <a:p>
            <a:pPr lvl="2"/>
            <a:r>
              <a:t>內文層級三</a:t>
            </a:r>
          </a:p>
          <a:p>
            <a:pPr lvl="3"/>
            <a:r>
              <a:t>內文層級四</a:t>
            </a:r>
          </a:p>
          <a:p>
            <a:pPr lvl="4"/>
            <a:r>
              <a:t>內文層級五</a:t>
            </a:r>
          </a:p>
        </p:txBody>
      </p:sp>
      <p:sp>
        <p:nvSpPr>
          <p:cNvPr id="46" name="幻燈片編號"/>
          <p:cNvSpPr txBox="1"/>
          <p:nvPr>
            <p:ph type="sldNum" sz="quarter" idx="2"/>
          </p:nvPr>
        </p:nvSpPr>
        <p:spPr>
          <a:xfrm>
            <a:off x="11080147" y="6406788"/>
            <a:ext cx="273654" cy="26425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兩項物件">
    <p:spTree>
      <p:nvGrpSpPr>
        <p:cNvPr id="1" name=""/>
        <p:cNvGrpSpPr/>
        <p:nvPr/>
      </p:nvGrpSpPr>
      <p:grpSpPr>
        <a:xfrm>
          <a:off x="0" y="0"/>
          <a:ext cx="0" cy="0"/>
          <a:chOff x="0" y="0"/>
          <a:chExt cx="0" cy="0"/>
        </a:xfrm>
      </p:grpSpPr>
      <p:pic>
        <p:nvPicPr>
          <p:cNvPr id="53"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54" name="台灣醫美管理學會LOGO確認.png" descr="台灣醫美管理學會LOGO確認.png"/>
          <p:cNvPicPr>
            <a:picLocks noChangeAspect="1"/>
          </p:cNvPicPr>
          <p:nvPr/>
        </p:nvPicPr>
        <p:blipFill>
          <a:blip r:embed="rId3">
            <a:extLst/>
          </a:blip>
          <a:stretch>
            <a:fillRect/>
          </a:stretch>
        </p:blipFill>
        <p:spPr>
          <a:xfrm>
            <a:off x="8682942" y="6294299"/>
            <a:ext cx="3373481" cy="489230"/>
          </a:xfrm>
          <a:prstGeom prst="rect">
            <a:avLst/>
          </a:prstGeom>
          <a:ln w="12700">
            <a:miter lim="400000"/>
          </a:ln>
        </p:spPr>
      </p:pic>
      <p:sp>
        <p:nvSpPr>
          <p:cNvPr id="55" name="大標題文字"/>
          <p:cNvSpPr txBox="1"/>
          <p:nvPr>
            <p:ph type="title"/>
          </p:nvPr>
        </p:nvSpPr>
        <p:spPr>
          <a:prstGeom prst="rect">
            <a:avLst/>
          </a:prstGeom>
        </p:spPr>
        <p:txBody>
          <a:bodyPr/>
          <a:lstStyle/>
          <a:p>
            <a:pPr/>
            <a:r>
              <a:t>大標題文字</a:t>
            </a:r>
          </a:p>
        </p:txBody>
      </p:sp>
      <p:sp>
        <p:nvSpPr>
          <p:cNvPr id="56" name="內文層級一…"/>
          <p:cNvSpPr txBox="1"/>
          <p:nvPr>
            <p:ph type="body" sz="half" idx="1"/>
          </p:nvPr>
        </p:nvSpPr>
        <p:spPr>
          <a:xfrm>
            <a:off x="838200" y="1825625"/>
            <a:ext cx="5181600" cy="4351338"/>
          </a:xfrm>
          <a:prstGeom prst="rect">
            <a:avLst/>
          </a:prstGeom>
        </p:spPr>
        <p:txBody>
          <a:bodyPr/>
          <a:lstStyle/>
          <a:p>
            <a:pPr/>
            <a:r>
              <a:t>內文層級一</a:t>
            </a:r>
          </a:p>
          <a:p>
            <a:pPr lvl="1"/>
            <a:r>
              <a:t>內文層級二</a:t>
            </a:r>
          </a:p>
          <a:p>
            <a:pPr lvl="2"/>
            <a:r>
              <a:t>內文層級三</a:t>
            </a:r>
          </a:p>
          <a:p>
            <a:pPr lvl="3"/>
            <a:r>
              <a:t>內文層級四</a:t>
            </a:r>
          </a:p>
          <a:p>
            <a:pPr lvl="4"/>
            <a:r>
              <a:t>內文層級五</a:t>
            </a:r>
          </a:p>
        </p:txBody>
      </p:sp>
      <p:sp>
        <p:nvSpPr>
          <p:cNvPr id="57" name="幻燈片編號"/>
          <p:cNvSpPr txBox="1"/>
          <p:nvPr>
            <p:ph type="sldNum" sz="quarter" idx="2"/>
          </p:nvPr>
        </p:nvSpPr>
        <p:spPr>
          <a:xfrm>
            <a:off x="11080147" y="6406788"/>
            <a:ext cx="273654" cy="26425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比對">
    <p:spTree>
      <p:nvGrpSpPr>
        <p:cNvPr id="1" name=""/>
        <p:cNvGrpSpPr/>
        <p:nvPr/>
      </p:nvGrpSpPr>
      <p:grpSpPr>
        <a:xfrm>
          <a:off x="0" y="0"/>
          <a:ext cx="0" cy="0"/>
          <a:chOff x="0" y="0"/>
          <a:chExt cx="0" cy="0"/>
        </a:xfrm>
      </p:grpSpPr>
      <p:pic>
        <p:nvPicPr>
          <p:cNvPr id="64"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65" name="台灣醫美管理學會LOGO確認.png" descr="台灣醫美管理學會LOGO確認.png"/>
          <p:cNvPicPr>
            <a:picLocks noChangeAspect="1"/>
          </p:cNvPicPr>
          <p:nvPr/>
        </p:nvPicPr>
        <p:blipFill>
          <a:blip r:embed="rId3">
            <a:extLst/>
          </a:blip>
          <a:stretch>
            <a:fillRect/>
          </a:stretch>
        </p:blipFill>
        <p:spPr>
          <a:xfrm>
            <a:off x="8682942" y="6294299"/>
            <a:ext cx="3373481" cy="489230"/>
          </a:xfrm>
          <a:prstGeom prst="rect">
            <a:avLst/>
          </a:prstGeom>
          <a:ln w="12700">
            <a:miter lim="400000"/>
          </a:ln>
        </p:spPr>
      </p:pic>
      <p:sp>
        <p:nvSpPr>
          <p:cNvPr id="66" name="大標題文字"/>
          <p:cNvSpPr txBox="1"/>
          <p:nvPr>
            <p:ph type="title"/>
          </p:nvPr>
        </p:nvSpPr>
        <p:spPr>
          <a:xfrm>
            <a:off x="839787" y="365127"/>
            <a:ext cx="10515601" cy="1325563"/>
          </a:xfrm>
          <a:prstGeom prst="rect">
            <a:avLst/>
          </a:prstGeom>
        </p:spPr>
        <p:txBody>
          <a:bodyPr/>
          <a:lstStyle/>
          <a:p>
            <a:pPr/>
            <a:r>
              <a:t>大標題文字</a:t>
            </a:r>
          </a:p>
        </p:txBody>
      </p:sp>
      <p:sp>
        <p:nvSpPr>
          <p:cNvPr id="67" name="內文層級一…"/>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內文層級一</a:t>
            </a:r>
          </a:p>
          <a:p>
            <a:pPr lvl="1"/>
            <a:r>
              <a:t>內文層級二</a:t>
            </a:r>
          </a:p>
          <a:p>
            <a:pPr lvl="2"/>
            <a:r>
              <a:t>內文層級三</a:t>
            </a:r>
          </a:p>
          <a:p>
            <a:pPr lvl="3"/>
            <a:r>
              <a:t>內文層級四</a:t>
            </a:r>
          </a:p>
          <a:p>
            <a:pPr lvl="4"/>
            <a:r>
              <a:t>內文層級五</a:t>
            </a:r>
          </a:p>
        </p:txBody>
      </p:sp>
      <p:sp>
        <p:nvSpPr>
          <p:cNvPr id="68" name="Text Placeholder 4"/>
          <p:cNvSpPr/>
          <p:nvPr>
            <p:ph type="body" sz="quarter" idx="13"/>
          </p:nvPr>
        </p:nvSpPr>
        <p:spPr>
          <a:xfrm>
            <a:off x="6172201" y="1681163"/>
            <a:ext cx="5183190" cy="823914"/>
          </a:xfrm>
          <a:prstGeom prst="rect">
            <a:avLst/>
          </a:prstGeom>
        </p:spPr>
        <p:txBody>
          <a:bodyPr anchor="b"/>
          <a:lstStyle/>
          <a:p>
            <a:pPr/>
          </a:p>
        </p:txBody>
      </p:sp>
      <p:sp>
        <p:nvSpPr>
          <p:cNvPr id="69" name="幻燈片編號"/>
          <p:cNvSpPr txBox="1"/>
          <p:nvPr>
            <p:ph type="sldNum" sz="quarter" idx="2"/>
          </p:nvPr>
        </p:nvSpPr>
        <p:spPr>
          <a:xfrm>
            <a:off x="11080147" y="6406788"/>
            <a:ext cx="273654" cy="26425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只有標題">
    <p:spTree>
      <p:nvGrpSpPr>
        <p:cNvPr id="1" name=""/>
        <p:cNvGrpSpPr/>
        <p:nvPr/>
      </p:nvGrpSpPr>
      <p:grpSpPr>
        <a:xfrm>
          <a:off x="0" y="0"/>
          <a:ext cx="0" cy="0"/>
          <a:chOff x="0" y="0"/>
          <a:chExt cx="0" cy="0"/>
        </a:xfrm>
      </p:grpSpPr>
      <p:pic>
        <p:nvPicPr>
          <p:cNvPr id="76"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77" name="台灣醫美管理學會LOGO確認.png" descr="台灣醫美管理學會LOGO確認.png"/>
          <p:cNvPicPr>
            <a:picLocks noChangeAspect="1"/>
          </p:cNvPicPr>
          <p:nvPr/>
        </p:nvPicPr>
        <p:blipFill>
          <a:blip r:embed="rId3">
            <a:extLst/>
          </a:blip>
          <a:stretch>
            <a:fillRect/>
          </a:stretch>
        </p:blipFill>
        <p:spPr>
          <a:xfrm>
            <a:off x="8682942" y="6294299"/>
            <a:ext cx="3373481" cy="489230"/>
          </a:xfrm>
          <a:prstGeom prst="rect">
            <a:avLst/>
          </a:prstGeom>
          <a:ln w="12700">
            <a:miter lim="400000"/>
          </a:ln>
        </p:spPr>
      </p:pic>
      <p:sp>
        <p:nvSpPr>
          <p:cNvPr id="78" name="大標題文字"/>
          <p:cNvSpPr txBox="1"/>
          <p:nvPr>
            <p:ph type="title"/>
          </p:nvPr>
        </p:nvSpPr>
        <p:spPr>
          <a:prstGeom prst="rect">
            <a:avLst/>
          </a:prstGeom>
        </p:spPr>
        <p:txBody>
          <a:bodyPr/>
          <a:lstStyle/>
          <a:p>
            <a:pPr/>
            <a:r>
              <a:t>大標題文字</a:t>
            </a:r>
          </a:p>
        </p:txBody>
      </p:sp>
      <p:sp>
        <p:nvSpPr>
          <p:cNvPr id="79" name="幻燈片編號"/>
          <p:cNvSpPr txBox="1"/>
          <p:nvPr>
            <p:ph type="sldNum" sz="quarter" idx="2"/>
          </p:nvPr>
        </p:nvSpPr>
        <p:spPr>
          <a:xfrm>
            <a:off x="11080147" y="6406788"/>
            <a:ext cx="273654" cy="26425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空白">
    <p:spTree>
      <p:nvGrpSpPr>
        <p:cNvPr id="1" name=""/>
        <p:cNvGrpSpPr/>
        <p:nvPr/>
      </p:nvGrpSpPr>
      <p:grpSpPr>
        <a:xfrm>
          <a:off x="0" y="0"/>
          <a:ext cx="0" cy="0"/>
          <a:chOff x="0" y="0"/>
          <a:chExt cx="0" cy="0"/>
        </a:xfrm>
      </p:grpSpPr>
      <p:pic>
        <p:nvPicPr>
          <p:cNvPr id="86"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87" name="台灣醫美管理學會LOGO確認.png" descr="台灣醫美管理學會LOGO確認.png"/>
          <p:cNvPicPr>
            <a:picLocks noChangeAspect="1"/>
          </p:cNvPicPr>
          <p:nvPr/>
        </p:nvPicPr>
        <p:blipFill>
          <a:blip r:embed="rId3">
            <a:extLst/>
          </a:blip>
          <a:stretch>
            <a:fillRect/>
          </a:stretch>
        </p:blipFill>
        <p:spPr>
          <a:xfrm>
            <a:off x="8682942" y="6294299"/>
            <a:ext cx="3373481" cy="489230"/>
          </a:xfrm>
          <a:prstGeom prst="rect">
            <a:avLst/>
          </a:prstGeom>
          <a:ln w="12700">
            <a:miter lim="400000"/>
          </a:ln>
        </p:spPr>
      </p:pic>
      <p:sp>
        <p:nvSpPr>
          <p:cNvPr id="88" name="幻燈片編號"/>
          <p:cNvSpPr txBox="1"/>
          <p:nvPr>
            <p:ph type="sldNum" sz="quarter" idx="2"/>
          </p:nvPr>
        </p:nvSpPr>
        <p:spPr>
          <a:xfrm>
            <a:off x="11080147" y="6406788"/>
            <a:ext cx="273654" cy="26425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含標題的內容">
    <p:spTree>
      <p:nvGrpSpPr>
        <p:cNvPr id="1" name=""/>
        <p:cNvGrpSpPr/>
        <p:nvPr/>
      </p:nvGrpSpPr>
      <p:grpSpPr>
        <a:xfrm>
          <a:off x="0" y="0"/>
          <a:ext cx="0" cy="0"/>
          <a:chOff x="0" y="0"/>
          <a:chExt cx="0" cy="0"/>
        </a:xfrm>
      </p:grpSpPr>
      <p:pic>
        <p:nvPicPr>
          <p:cNvPr id="95"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96" name="台灣醫美管理學會LOGO確認.png" descr="台灣醫美管理學會LOGO確認.png"/>
          <p:cNvPicPr>
            <a:picLocks noChangeAspect="1"/>
          </p:cNvPicPr>
          <p:nvPr/>
        </p:nvPicPr>
        <p:blipFill>
          <a:blip r:embed="rId3">
            <a:extLst/>
          </a:blip>
          <a:stretch>
            <a:fillRect/>
          </a:stretch>
        </p:blipFill>
        <p:spPr>
          <a:xfrm>
            <a:off x="8682942" y="6294299"/>
            <a:ext cx="3373481" cy="489230"/>
          </a:xfrm>
          <a:prstGeom prst="rect">
            <a:avLst/>
          </a:prstGeom>
          <a:ln w="12700">
            <a:miter lim="400000"/>
          </a:ln>
        </p:spPr>
      </p:pic>
      <p:sp>
        <p:nvSpPr>
          <p:cNvPr id="97" name="大標題文字"/>
          <p:cNvSpPr txBox="1"/>
          <p:nvPr>
            <p:ph type="title"/>
          </p:nvPr>
        </p:nvSpPr>
        <p:spPr>
          <a:xfrm>
            <a:off x="839787" y="457200"/>
            <a:ext cx="3932240" cy="1600200"/>
          </a:xfrm>
          <a:prstGeom prst="rect">
            <a:avLst/>
          </a:prstGeom>
        </p:spPr>
        <p:txBody>
          <a:bodyPr anchor="b"/>
          <a:lstStyle>
            <a:lvl1pPr>
              <a:defRPr sz="3200"/>
            </a:lvl1pPr>
          </a:lstStyle>
          <a:p>
            <a:pPr/>
            <a:r>
              <a:t>大標題文字</a:t>
            </a:r>
          </a:p>
        </p:txBody>
      </p:sp>
      <p:sp>
        <p:nvSpPr>
          <p:cNvPr id="98" name="內文層級一…"/>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內文層級一</a:t>
            </a:r>
          </a:p>
          <a:p>
            <a:pPr lvl="1"/>
            <a:r>
              <a:t>內文層級二</a:t>
            </a:r>
          </a:p>
          <a:p>
            <a:pPr lvl="2"/>
            <a:r>
              <a:t>內文層級三</a:t>
            </a:r>
          </a:p>
          <a:p>
            <a:pPr lvl="3"/>
            <a:r>
              <a:t>內文層級四</a:t>
            </a:r>
          </a:p>
          <a:p>
            <a:pPr lvl="4"/>
            <a:r>
              <a:t>內文層級五</a:t>
            </a:r>
          </a:p>
        </p:txBody>
      </p:sp>
      <p:sp>
        <p:nvSpPr>
          <p:cNvPr id="99" name="Text Placeholder 3"/>
          <p:cNvSpPr/>
          <p:nvPr>
            <p:ph type="body" sz="quarter" idx="13"/>
          </p:nvPr>
        </p:nvSpPr>
        <p:spPr>
          <a:xfrm>
            <a:off x="839786" y="2057400"/>
            <a:ext cx="3932241" cy="3811588"/>
          </a:xfrm>
          <a:prstGeom prst="rect">
            <a:avLst/>
          </a:prstGeom>
        </p:spPr>
        <p:txBody>
          <a:bodyPr/>
          <a:lstStyle/>
          <a:p>
            <a:pPr/>
          </a:p>
        </p:txBody>
      </p:sp>
      <p:sp>
        <p:nvSpPr>
          <p:cNvPr id="100" name="幻燈片編號"/>
          <p:cNvSpPr txBox="1"/>
          <p:nvPr>
            <p:ph type="sldNum" sz="quarter" idx="2"/>
          </p:nvPr>
        </p:nvSpPr>
        <p:spPr>
          <a:xfrm>
            <a:off x="11080147" y="6406788"/>
            <a:ext cx="273654" cy="26425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2">
            <a:extLst/>
          </a:blip>
          <a:srcRect l="0" t="0" r="10702" b="10713"/>
          <a:stretch>
            <a:fillRect/>
          </a:stretch>
        </p:blipFill>
        <p:spPr>
          <a:xfrm>
            <a:off x="-35522" y="-20043"/>
            <a:ext cx="12263101" cy="6897994"/>
          </a:xfrm>
          <a:prstGeom prst="rect">
            <a:avLst/>
          </a:prstGeom>
          <a:ln w="12700">
            <a:miter lim="400000"/>
          </a:ln>
        </p:spPr>
      </p:pic>
      <p:pic>
        <p:nvPicPr>
          <p:cNvPr id="3" name="台灣醫美管理學會LOGO確認.png" descr="台灣醫美管理學會LOGO確認.png"/>
          <p:cNvPicPr>
            <a:picLocks noChangeAspect="1"/>
          </p:cNvPicPr>
          <p:nvPr/>
        </p:nvPicPr>
        <p:blipFill>
          <a:blip r:embed="rId3">
            <a:extLst/>
          </a:blip>
          <a:stretch>
            <a:fillRect/>
          </a:stretch>
        </p:blipFill>
        <p:spPr>
          <a:xfrm>
            <a:off x="8682942" y="6294299"/>
            <a:ext cx="3373481" cy="489230"/>
          </a:xfrm>
          <a:prstGeom prst="rect">
            <a:avLst/>
          </a:prstGeom>
          <a:ln w="12700">
            <a:miter lim="400000"/>
          </a:ln>
        </p:spPr>
      </p:pic>
      <p:sp>
        <p:nvSpPr>
          <p:cNvPr id="4" name="大標題文字"/>
          <p:cNvSpPr txBox="1"/>
          <p:nvPr>
            <p:ph type="title"/>
          </p:nvPr>
        </p:nvSpPr>
        <p:spPr>
          <a:xfrm>
            <a:off x="838200" y="365127"/>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大標題文字</a:t>
            </a:r>
          </a:p>
        </p:txBody>
      </p:sp>
      <p:sp>
        <p:nvSpPr>
          <p:cNvPr id="5" name="內文層級一…"/>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內文層級一</a:t>
            </a:r>
          </a:p>
          <a:p>
            <a:pPr lvl="1"/>
            <a:r>
              <a:t>內文層級二</a:t>
            </a:r>
          </a:p>
          <a:p>
            <a:pPr lvl="2"/>
            <a:r>
              <a:t>內文層級三</a:t>
            </a:r>
          </a:p>
          <a:p>
            <a:pPr lvl="3"/>
            <a:r>
              <a:t>內文層級四</a:t>
            </a:r>
          </a:p>
          <a:p>
            <a:pPr lvl="4"/>
            <a:r>
              <a:t>內文層級五</a:t>
            </a:r>
          </a:p>
        </p:txBody>
      </p:sp>
      <p:sp>
        <p:nvSpPr>
          <p:cNvPr id="6" name="幻燈片編號"/>
          <p:cNvSpPr txBox="1"/>
          <p:nvPr>
            <p:ph type="sldNum" sz="quarter" idx="2"/>
          </p:nvPr>
        </p:nvSpPr>
        <p:spPr>
          <a:xfrm>
            <a:off x="11882658" y="6406788"/>
            <a:ext cx="273654" cy="264253"/>
          </a:xfrm>
          <a:prstGeom prst="rect">
            <a:avLst/>
          </a:prstGeom>
          <a:ln w="12700">
            <a:miter lim="400000"/>
          </a:ln>
        </p:spPr>
        <p:txBody>
          <a:bodyPr wrap="none" lIns="45718" tIns="45718" rIns="45718" bIns="45718" anchor="ctr">
            <a:spAutoFit/>
          </a:bodyPr>
          <a:lstStyle>
            <a:lvl1pPr algn="r">
              <a:defRPr sz="1200">
                <a:solidFill>
                  <a:srgbClr val="FFFFFF"/>
                </a:solidFill>
                <a:latin typeface="Arial"/>
                <a:ea typeface="Arial"/>
                <a:cs typeface="Arial"/>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1" baseline="0" cap="none" i="0" spc="0" strike="noStrike" sz="4400" u="none">
          <a:ln>
            <a:noFill/>
          </a:ln>
          <a:solidFill>
            <a:srgbClr val="000000"/>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b="1" baseline="0" cap="none" i="0" spc="0" strike="noStrike" sz="4400" u="none">
          <a:ln>
            <a:noFill/>
          </a:ln>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b="1" baseline="0" cap="none" i="0" spc="0" strike="noStrike" sz="4400" u="none">
          <a:ln>
            <a:noFill/>
          </a:ln>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b="1" baseline="0" cap="none" i="0" spc="0" strike="noStrike" sz="4400" u="none">
          <a:ln>
            <a:noFill/>
          </a:ln>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b="1" baseline="0" cap="none" i="0" spc="0" strike="noStrike" sz="4400" u="none">
          <a:ln>
            <a:noFill/>
          </a:ln>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b="1" baseline="0" cap="none" i="0" spc="0" strike="noStrike" sz="4400" u="none">
          <a:ln>
            <a:noFill/>
          </a:ln>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b="1" baseline="0" cap="none" i="0" spc="0" strike="noStrike" sz="4400" u="none">
          <a:ln>
            <a:noFill/>
          </a:ln>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b="1" baseline="0" cap="none" i="0" spc="0" strike="noStrike" sz="4400" u="none">
          <a:ln>
            <a:noFill/>
          </a:ln>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b="1" baseline="0" cap="none" i="0" spc="0" strike="noStrike" sz="4400" u="none">
          <a:ln>
            <a:noFill/>
          </a:ln>
          <a:solidFill>
            <a:srgbClr val="000000"/>
          </a:solidFill>
          <a:uFillTx/>
          <a:latin typeface="Arial"/>
          <a:ea typeface="Arial"/>
          <a:cs typeface="Arial"/>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Arial"/>
          <a:ea typeface="Arial"/>
          <a:cs typeface="Arial"/>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Arial"/>
          <a:ea typeface="Arial"/>
          <a:cs typeface="Arial"/>
          <a:sym typeface="Arial"/>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Arial"/>
          <a:ea typeface="Arial"/>
          <a:cs typeface="Arial"/>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Arial"/>
          <a:ea typeface="Arial"/>
          <a:cs typeface="Arial"/>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 Id="rId3"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 Id="rId3" Type="http://schemas.openxmlformats.org/officeDocument/2006/relationships/image" Target="../media/image1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 Id="rId3" Type="http://schemas.openxmlformats.org/officeDocument/2006/relationships/image" Target="../media/image1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g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 Id="rId3" Type="http://schemas.openxmlformats.org/officeDocument/2006/relationships/image" Target="../media/image4.jpeg"/><Relationship Id="rId4" Type="http://schemas.openxmlformats.org/officeDocument/2006/relationships/image" Target="../media/image2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 Id="rId3" Type="http://schemas.openxmlformats.org/officeDocument/2006/relationships/chart" Target="../charts/char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2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s://www.google.com.tw/url?sa=i&amp;rct=j&amp;q=&amp;esrc=s&amp;source=images&amp;cd=&amp;cad=rja&amp;uact=8&amp;ved=2ahUKEwjcqYfWwcrbAhUEebwKHXVPBEQQjRx6BAgBEAU&amp;url=https://pt.depositphotos.com/39582193/stock-photo-family-vacation-portrait.html&amp;psig=AOvVaw2Ya_ovw-n4vaZExSt3mGr1&amp;ust=1528768783259477" TargetMode="External"/><Relationship Id="rId3" Type="http://schemas.openxmlformats.org/officeDocument/2006/relationships/image" Target="../media/image6.jpeg"/><Relationship Id="rId4" Type="http://schemas.openxmlformats.org/officeDocument/2006/relationships/image" Target="../media/image25.png"/><Relationship Id="rId5" Type="http://schemas.openxmlformats.org/officeDocument/2006/relationships/image" Target="../media/image2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 Id="rId3" Type="http://schemas.openxmlformats.org/officeDocument/2006/relationships/image" Target="../media/image3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jpeg"/><Relationship Id="rId4"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7.jpeg"/><Relationship Id="rId4" Type="http://schemas.openxmlformats.org/officeDocument/2006/relationships/image" Target="../media/image43.png"/><Relationship Id="rId5" Type="http://schemas.openxmlformats.org/officeDocument/2006/relationships/image" Target="../media/image8.jpeg"/><Relationship Id="rId6" Type="http://schemas.openxmlformats.org/officeDocument/2006/relationships/chart" Target="../charts/chart2.xml"/><Relationship Id="rId7" Type="http://schemas.openxmlformats.org/officeDocument/2006/relationships/chart" Target="../charts/chart3.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 Id="rId3"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標題 1"/>
          <p:cNvSpPr txBox="1"/>
          <p:nvPr>
            <p:ph type="ctrTitle"/>
          </p:nvPr>
        </p:nvSpPr>
        <p:spPr>
          <a:xfrm>
            <a:off x="3263336" y="1515379"/>
            <a:ext cx="6135308" cy="2387601"/>
          </a:xfrm>
          <a:prstGeom prst="rect">
            <a:avLst/>
          </a:prstGeom>
        </p:spPr>
        <p:txBody>
          <a:bodyPr/>
          <a:lstStyle/>
          <a:p>
            <a:pPr>
              <a:defRPr sz="7200">
                <a:solidFill>
                  <a:srgbClr val="595959"/>
                </a:solidFill>
                <a:effectLst>
                  <a:outerShdw sx="100000" sy="100000" kx="0" ky="0" algn="b" rotWithShape="0" blurRad="38100" dist="38100" dir="2700000">
                    <a:srgbClr val="000000">
                      <a:alpha val="43137"/>
                    </a:srgbClr>
                  </a:outerShdw>
                </a:effectLst>
                <a:latin typeface="Microsoft YaHei"/>
                <a:ea typeface="Microsoft YaHei"/>
                <a:cs typeface="Microsoft YaHei"/>
                <a:sym typeface="Microsoft YaHei"/>
              </a:defRPr>
            </a:pPr>
            <a:r>
              <a:t>基因與營養</a:t>
            </a:r>
            <a:br/>
          </a:p>
        </p:txBody>
      </p:sp>
      <p:sp>
        <p:nvSpPr>
          <p:cNvPr id="265" name="投影片編號版面配置區 3"/>
          <p:cNvSpPr txBox="1"/>
          <p:nvPr>
            <p:ph type="sldNum" sz="quarter" idx="4294967295"/>
          </p:nvPr>
        </p:nvSpPr>
        <p:spPr>
          <a:xfrm>
            <a:off x="11852872" y="6406786"/>
            <a:ext cx="188897" cy="26425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投影片編號版面配置區 3"/>
          <p:cNvSpPr txBox="1"/>
          <p:nvPr>
            <p:ph type="sldNum" sz="quarter" idx="4294967295"/>
          </p:nvPr>
        </p:nvSpPr>
        <p:spPr>
          <a:xfrm>
            <a:off x="11882658" y="6406788"/>
            <a:ext cx="273654" cy="26425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9" name="矩形 12"/>
          <p:cNvSpPr txBox="1"/>
          <p:nvPr/>
        </p:nvSpPr>
        <p:spPr>
          <a:xfrm>
            <a:off x="1244568" y="670523"/>
            <a:ext cx="10102806" cy="942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defRPr b="1" sz="4800">
                <a:effectLst>
                  <a:outerShdw sx="100000" sy="100000" kx="0" ky="0" algn="b" rotWithShape="0" blurRad="38100" dist="38100" dir="2700000">
                    <a:srgbClr val="000000">
                      <a:alpha val="43137"/>
                    </a:srgbClr>
                  </a:outerShdw>
                </a:effectLst>
                <a:latin typeface="Microsoft YaHei"/>
                <a:ea typeface="Microsoft YaHei"/>
                <a:cs typeface="Microsoft YaHei"/>
                <a:sym typeface="Microsoft YaHei"/>
              </a:defRPr>
            </a:pPr>
            <a:r>
              <a:t> 解毒2階段 重點</a:t>
            </a:r>
            <a:r>
              <a:rPr>
                <a:solidFill>
                  <a:srgbClr val="C00000"/>
                </a:solidFill>
              </a:rPr>
              <a:t>解毒</a:t>
            </a:r>
            <a:r>
              <a:t>+清除自由基</a:t>
            </a:r>
          </a:p>
        </p:txBody>
      </p:sp>
      <p:sp>
        <p:nvSpPr>
          <p:cNvPr id="390" name="文字方塊 19"/>
          <p:cNvSpPr txBox="1"/>
          <p:nvPr/>
        </p:nvSpPr>
        <p:spPr>
          <a:xfrm>
            <a:off x="5456916" y="2151244"/>
            <a:ext cx="5890458" cy="365378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176212" indent="-176212">
              <a:lnSpc>
                <a:spcPct val="150000"/>
              </a:lnSpc>
              <a:buSzPct val="100000"/>
              <a:buFont typeface="Arial"/>
              <a:buChar char="•"/>
              <a:defRPr sz="2400">
                <a:solidFill>
                  <a:srgbClr val="595959"/>
                </a:solidFill>
                <a:latin typeface="Microsoft YaHei"/>
                <a:ea typeface="Microsoft YaHei"/>
                <a:cs typeface="Microsoft YaHei"/>
                <a:sym typeface="Microsoft YaHei"/>
              </a:defRPr>
            </a:pPr>
            <a:r>
              <a:t>維生素B、C，如酵母、柑橘類。</a:t>
            </a:r>
          </a:p>
          <a:p>
            <a:pPr marL="176212" indent="-176212">
              <a:lnSpc>
                <a:spcPct val="150000"/>
              </a:lnSpc>
              <a:buSzPct val="100000"/>
              <a:buFont typeface="Arial"/>
              <a:buChar char="•"/>
              <a:defRPr sz="2400">
                <a:solidFill>
                  <a:srgbClr val="C00000"/>
                </a:solidFill>
                <a:latin typeface="Microsoft YaHei"/>
                <a:ea typeface="Microsoft YaHei"/>
                <a:cs typeface="Microsoft YaHei"/>
                <a:sym typeface="Microsoft YaHei"/>
              </a:defRPr>
            </a:pPr>
            <a:r>
              <a:t>十字花科蔬菜</a:t>
            </a:r>
            <a:r>
              <a:rPr>
                <a:solidFill>
                  <a:srgbClr val="595959"/>
                </a:solidFill>
              </a:rPr>
              <a:t>：綠花椰菜、高麗菜、白花椰菜等，含蘿蔔硫素、吲哚等，幫助</a:t>
            </a:r>
            <a:r>
              <a:t>肝臟化解各類化學毒素和致癌物</a:t>
            </a:r>
            <a:r>
              <a:rPr>
                <a:solidFill>
                  <a:srgbClr val="595959"/>
                </a:solidFill>
              </a:rPr>
              <a:t>。</a:t>
            </a:r>
          </a:p>
          <a:p>
            <a:pPr indent="176212">
              <a:lnSpc>
                <a:spcPct val="150000"/>
              </a:lnSpc>
              <a:defRPr sz="2400">
                <a:solidFill>
                  <a:srgbClr val="595959"/>
                </a:solidFill>
                <a:latin typeface="Microsoft YaHei"/>
                <a:ea typeface="Microsoft YaHei"/>
                <a:cs typeface="Microsoft YaHei"/>
                <a:sym typeface="Microsoft YaHei"/>
              </a:defRPr>
            </a:pPr>
            <a:r>
              <a:t>2001 年史丹福大學的研究人員發現，蘿蔔硫素能</a:t>
            </a:r>
            <a:r>
              <a:rPr>
                <a:solidFill>
                  <a:srgbClr val="C00000"/>
                </a:solidFill>
              </a:rPr>
              <a:t>減少罹患攝護腺癌</a:t>
            </a:r>
            <a:r>
              <a:t>的風險。</a:t>
            </a:r>
          </a:p>
        </p:txBody>
      </p:sp>
      <p:pic>
        <p:nvPicPr>
          <p:cNvPr id="391" name="圖片 20" descr="圖片 20"/>
          <p:cNvPicPr>
            <a:picLocks noChangeAspect="1"/>
          </p:cNvPicPr>
          <p:nvPr/>
        </p:nvPicPr>
        <p:blipFill>
          <a:blip r:embed="rId2">
            <a:extLst/>
          </a:blip>
          <a:stretch>
            <a:fillRect/>
          </a:stretch>
        </p:blipFill>
        <p:spPr>
          <a:xfrm>
            <a:off x="681327" y="2151245"/>
            <a:ext cx="5065041" cy="3376692"/>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投影片編號版面配置區 3"/>
          <p:cNvSpPr txBox="1"/>
          <p:nvPr>
            <p:ph type="sldNum" sz="quarter" idx="4294967295"/>
          </p:nvPr>
        </p:nvSpPr>
        <p:spPr>
          <a:xfrm>
            <a:off x="11893969" y="6406788"/>
            <a:ext cx="262343" cy="26425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4" name="矩形 12"/>
          <p:cNvSpPr txBox="1"/>
          <p:nvPr/>
        </p:nvSpPr>
        <p:spPr>
          <a:xfrm>
            <a:off x="1233935" y="661681"/>
            <a:ext cx="10102806" cy="942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defRPr b="1" sz="4800">
                <a:effectLst>
                  <a:outerShdw sx="100000" sy="100000" kx="0" ky="0" algn="b" rotWithShape="0" blurRad="38100" dist="38100" dir="2700000">
                    <a:srgbClr val="000000">
                      <a:alpha val="43137"/>
                    </a:srgbClr>
                  </a:outerShdw>
                </a:effectLst>
                <a:latin typeface="Microsoft YaHei"/>
                <a:ea typeface="Microsoft YaHei"/>
                <a:cs typeface="Microsoft YaHei"/>
                <a:sym typeface="Microsoft YaHei"/>
              </a:defRPr>
            </a:pPr>
            <a:r>
              <a:t> 解毒2階段 重點解毒+</a:t>
            </a:r>
            <a:r>
              <a:rPr>
                <a:solidFill>
                  <a:srgbClr val="C00000"/>
                </a:solidFill>
              </a:rPr>
              <a:t>清除自由基</a:t>
            </a:r>
          </a:p>
        </p:txBody>
      </p:sp>
      <p:pic>
        <p:nvPicPr>
          <p:cNvPr id="395" name="圖片 7" descr="圖片 7"/>
          <p:cNvPicPr>
            <a:picLocks noChangeAspect="1"/>
          </p:cNvPicPr>
          <p:nvPr/>
        </p:nvPicPr>
        <p:blipFill>
          <a:blip r:embed="rId2">
            <a:extLst/>
          </a:blip>
          <a:srcRect l="65625" t="24070" r="1560" b="3718"/>
          <a:stretch>
            <a:fillRect/>
          </a:stretch>
        </p:blipFill>
        <p:spPr>
          <a:xfrm>
            <a:off x="5677786" y="1607641"/>
            <a:ext cx="4093535" cy="3444372"/>
          </a:xfrm>
          <a:prstGeom prst="rect">
            <a:avLst/>
          </a:prstGeom>
          <a:ln w="12700">
            <a:miter lim="400000"/>
          </a:ln>
        </p:spPr>
      </p:pic>
      <p:grpSp>
        <p:nvGrpSpPr>
          <p:cNvPr id="399" name="群組 2"/>
          <p:cNvGrpSpPr/>
          <p:nvPr/>
        </p:nvGrpSpPr>
        <p:grpSpPr>
          <a:xfrm>
            <a:off x="1136538" y="1607640"/>
            <a:ext cx="4235859" cy="3444376"/>
            <a:chOff x="0" y="0"/>
            <a:chExt cx="4235858" cy="3444375"/>
          </a:xfrm>
        </p:grpSpPr>
        <p:pic>
          <p:nvPicPr>
            <p:cNvPr id="396" name="圖片 40" descr="圖片 40"/>
            <p:cNvPicPr>
              <a:picLocks noChangeAspect="1"/>
            </p:cNvPicPr>
            <p:nvPr/>
          </p:nvPicPr>
          <p:blipFill>
            <a:blip r:embed="rId3">
              <a:extLst/>
            </a:blip>
            <a:srcRect l="882" t="0" r="16875" b="11459"/>
            <a:stretch>
              <a:fillRect/>
            </a:stretch>
          </p:blipFill>
          <p:spPr>
            <a:xfrm>
              <a:off x="0" y="-2"/>
              <a:ext cx="4235859" cy="3444377"/>
            </a:xfrm>
            <a:prstGeom prst="rect">
              <a:avLst/>
            </a:prstGeom>
            <a:ln w="12700" cap="flat">
              <a:noFill/>
              <a:miter lim="400000"/>
            </a:ln>
            <a:effectLst/>
          </p:spPr>
        </p:pic>
        <p:sp>
          <p:nvSpPr>
            <p:cNvPr id="397" name="矩形 8"/>
            <p:cNvSpPr/>
            <p:nvPr/>
          </p:nvSpPr>
          <p:spPr>
            <a:xfrm>
              <a:off x="733129" y="118542"/>
              <a:ext cx="738980" cy="3319196"/>
            </a:xfrm>
            <a:prstGeom prst="rect">
              <a:avLst/>
            </a:prstGeom>
            <a:noFill/>
            <a:ln w="38100" cap="flat">
              <a:solidFill>
                <a:srgbClr val="FF0000"/>
              </a:solidFill>
              <a:prstDash val="solid"/>
              <a:miter lim="8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398" name="矩形 9"/>
            <p:cNvSpPr/>
            <p:nvPr/>
          </p:nvSpPr>
          <p:spPr>
            <a:xfrm>
              <a:off x="3339811" y="2252309"/>
              <a:ext cx="738980" cy="1185427"/>
            </a:xfrm>
            <a:prstGeom prst="rect">
              <a:avLst/>
            </a:prstGeom>
            <a:noFill/>
            <a:ln w="38100" cap="flat">
              <a:solidFill>
                <a:srgbClr val="FF0000"/>
              </a:solidFill>
              <a:prstDash val="solid"/>
              <a:miter lim="8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grpSp>
      <p:sp>
        <p:nvSpPr>
          <p:cNvPr id="400" name="矩形 10"/>
          <p:cNvSpPr/>
          <p:nvPr/>
        </p:nvSpPr>
        <p:spPr>
          <a:xfrm>
            <a:off x="8488984" y="4022301"/>
            <a:ext cx="1027158" cy="656025"/>
          </a:xfrm>
          <a:prstGeom prst="rect">
            <a:avLst/>
          </a:prstGeom>
          <a:ln w="38100">
            <a:solidFill>
              <a:srgbClr val="FF0000"/>
            </a:solidFill>
            <a:miter/>
          </a:ln>
        </p:spPr>
        <p:txBody>
          <a:bodyPr lIns="45718" tIns="45718" rIns="45718" bIns="45718" anchor="ctr"/>
          <a:lstStyle/>
          <a:p>
            <a:pPr algn="ctr">
              <a:defRPr>
                <a:solidFill>
                  <a:srgbClr val="FFFFFF"/>
                </a:solidFill>
                <a:latin typeface="Arial"/>
                <a:ea typeface="Arial"/>
                <a:cs typeface="Arial"/>
                <a:sym typeface="Arial"/>
              </a:defRPr>
            </a:pPr>
          </a:p>
        </p:txBody>
      </p:sp>
      <p:sp>
        <p:nvSpPr>
          <p:cNvPr id="401" name="Rectangle 18"/>
          <p:cNvSpPr txBox="1"/>
          <p:nvPr/>
        </p:nvSpPr>
        <p:spPr>
          <a:xfrm>
            <a:off x="1456660" y="5218264"/>
            <a:ext cx="9328051" cy="1082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lgn="just">
              <a:defRPr b="1" sz="3200">
                <a:solidFill>
                  <a:srgbClr val="C00000"/>
                </a:solidFill>
                <a:latin typeface="微軟正黑體"/>
                <a:ea typeface="微軟正黑體"/>
                <a:cs typeface="微軟正黑體"/>
                <a:sym typeface="微軟正黑體"/>
              </a:defRPr>
            </a:pPr>
            <a:r>
              <a:t>超級維生素-蝦紅素</a:t>
            </a:r>
            <a:r>
              <a:rPr b="0" sz="2400">
                <a:solidFill>
                  <a:srgbClr val="000000"/>
                </a:solidFill>
              </a:rPr>
              <a:t>，具同時親水親油，可捕捉細胞內外的自由基，抗自由基能力是</a:t>
            </a:r>
            <a:r>
              <a:rPr b="0" sz="2400"/>
              <a:t>維生素E550倍、維生素C 6000倍</a:t>
            </a:r>
            <a:r>
              <a:rPr b="0" sz="2400">
                <a:solidFill>
                  <a:srgbClr val="000000"/>
                </a:solidFill>
              </a:rPr>
              <a:t>，</a:t>
            </a:r>
          </a:p>
        </p:txBody>
      </p:sp>
      <p:sp>
        <p:nvSpPr>
          <p:cNvPr id="402" name="矩形 17"/>
          <p:cNvSpPr txBox="1"/>
          <p:nvPr/>
        </p:nvSpPr>
        <p:spPr>
          <a:xfrm>
            <a:off x="1983668" y="4925112"/>
            <a:ext cx="2589134" cy="243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i="1" sz="1000">
                <a:latin typeface="微軟正黑體"/>
                <a:ea typeface="微軟正黑體"/>
                <a:cs typeface="微軟正黑體"/>
                <a:sym typeface="微軟正黑體"/>
              </a:defRPr>
            </a:lvl1pPr>
          </a:lstStyle>
          <a:p>
            <a:pPr/>
            <a:r>
              <a:t>Fisheries  Science  62(1),  134-137  (1996)</a:t>
            </a:r>
          </a:p>
        </p:txBody>
      </p:sp>
      <p:sp>
        <p:nvSpPr>
          <p:cNvPr id="403" name="矩形 18"/>
          <p:cNvSpPr txBox="1"/>
          <p:nvPr/>
        </p:nvSpPr>
        <p:spPr>
          <a:xfrm>
            <a:off x="6850725" y="5040886"/>
            <a:ext cx="2501947" cy="243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i="1" sz="1000">
                <a:latin typeface="微軟正黑體"/>
                <a:ea typeface="微軟正黑體"/>
                <a:cs typeface="微軟正黑體"/>
                <a:sym typeface="微軟正黑體"/>
              </a:defRPr>
            </a:lvl1pPr>
          </a:lstStyle>
          <a:p>
            <a:pPr/>
            <a:r>
              <a:t>Carotenoid Science, Vol.11, 2007, 16-20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投影片編號版面配置區 3"/>
          <p:cNvSpPr txBox="1"/>
          <p:nvPr>
            <p:ph type="sldNum" sz="quarter" idx="4294967295"/>
          </p:nvPr>
        </p:nvSpPr>
        <p:spPr>
          <a:xfrm>
            <a:off x="11882655" y="6406786"/>
            <a:ext cx="273654" cy="26425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6" name="Rectangle 18"/>
          <p:cNvSpPr txBox="1"/>
          <p:nvPr/>
        </p:nvSpPr>
        <p:spPr>
          <a:xfrm>
            <a:off x="8165803" y="1416459"/>
            <a:ext cx="3615071" cy="438657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lgn="just">
              <a:lnSpc>
                <a:spcPct val="140000"/>
              </a:lnSpc>
              <a:defRPr b="1" sz="3200">
                <a:solidFill>
                  <a:srgbClr val="C00000"/>
                </a:solidFill>
                <a:latin typeface="微軟正黑體"/>
                <a:ea typeface="微軟正黑體"/>
                <a:cs typeface="微軟正黑體"/>
                <a:sym typeface="微軟正黑體"/>
              </a:defRPr>
            </a:pPr>
            <a:r>
              <a:t>超級維生素-蝦紅素</a:t>
            </a:r>
            <a:r>
              <a:rPr b="0" sz="2400">
                <a:solidFill>
                  <a:srgbClr val="000000"/>
                </a:solidFill>
              </a:rPr>
              <a:t>，可</a:t>
            </a:r>
            <a:r>
              <a:rPr b="0" sz="2400"/>
              <a:t>穿過血腦障壁(Blood Brain Barrier,BBB)</a:t>
            </a:r>
            <a:r>
              <a:rPr b="0" sz="2400">
                <a:solidFill>
                  <a:srgbClr val="000000"/>
                </a:solidFill>
              </a:rPr>
              <a:t>，能直接</a:t>
            </a:r>
            <a:r>
              <a:rPr b="0" sz="2400"/>
              <a:t>在腦部與中樞神經系統抗氧化</a:t>
            </a:r>
            <a:r>
              <a:rPr b="0" sz="2400">
                <a:solidFill>
                  <a:srgbClr val="000000"/>
                </a:solidFill>
              </a:rPr>
              <a:t>，保護全身細胞的健康。</a:t>
            </a:r>
          </a:p>
        </p:txBody>
      </p:sp>
      <p:pic>
        <p:nvPicPr>
          <p:cNvPr id="407" name="圖片 2" descr="圖片 2"/>
          <p:cNvPicPr>
            <a:picLocks noChangeAspect="1"/>
          </p:cNvPicPr>
          <p:nvPr/>
        </p:nvPicPr>
        <p:blipFill>
          <a:blip r:embed="rId2">
            <a:extLst/>
          </a:blip>
          <a:stretch>
            <a:fillRect/>
          </a:stretch>
        </p:blipFill>
        <p:spPr>
          <a:xfrm>
            <a:off x="385562" y="960811"/>
            <a:ext cx="7571890" cy="5297883"/>
          </a:xfrm>
          <a:prstGeom prst="rect">
            <a:avLst/>
          </a:prstGeom>
          <a:ln w="12700">
            <a:miter lim="400000"/>
          </a:ln>
        </p:spPr>
      </p:pic>
      <p:sp>
        <p:nvSpPr>
          <p:cNvPr id="408" name="矩形 12"/>
          <p:cNvSpPr txBox="1"/>
          <p:nvPr/>
        </p:nvSpPr>
        <p:spPr>
          <a:xfrm>
            <a:off x="1903785" y="996648"/>
            <a:ext cx="10102806" cy="942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defRPr b="1" sz="4800">
                <a:effectLst>
                  <a:outerShdw sx="100000" sy="100000" kx="0" ky="0" algn="b" rotWithShape="0" blurRad="38100" dist="38100" dir="2700000">
                    <a:srgbClr val="000000">
                      <a:alpha val="43137"/>
                    </a:srgbClr>
                  </a:outerShdw>
                </a:effectLst>
                <a:latin typeface="Microsoft YaHei"/>
                <a:ea typeface="Microsoft YaHei"/>
                <a:cs typeface="Microsoft YaHei"/>
                <a:sym typeface="Microsoft YaHei"/>
              </a:defRPr>
            </a:pPr>
            <a:r>
              <a:t> 蝦紅素保護</a:t>
            </a:r>
            <a:r>
              <a:rPr>
                <a:solidFill>
                  <a:srgbClr val="00B0F0"/>
                </a:solidFill>
              </a:rPr>
              <a:t>眼睛 大腦細胞</a:t>
            </a:r>
            <a:r>
              <a:t>健康</a:t>
            </a:r>
          </a:p>
        </p:txBody>
      </p:sp>
      <p:sp>
        <p:nvSpPr>
          <p:cNvPr id="409" name="矩形 4"/>
          <p:cNvSpPr/>
          <p:nvPr/>
        </p:nvSpPr>
        <p:spPr>
          <a:xfrm>
            <a:off x="850603" y="2392326"/>
            <a:ext cx="2775101" cy="489099"/>
          </a:xfrm>
          <a:prstGeom prst="rect">
            <a:avLst/>
          </a:prstGeom>
          <a:ln w="28575">
            <a:solidFill>
              <a:srgbClr val="FF0000"/>
            </a:solidFill>
            <a:miter/>
          </a:ln>
        </p:spPr>
        <p:txBody>
          <a:bodyPr lIns="45718" tIns="45718" rIns="45718" bIns="45718" anchor="ctr"/>
          <a:lstStyle/>
          <a:p>
            <a:pPr algn="ctr">
              <a:defRPr>
                <a:solidFill>
                  <a:srgbClr val="FFFFFF"/>
                </a:solidFill>
                <a:latin typeface="Arial"/>
                <a:ea typeface="Arial"/>
                <a:cs typeface="Arial"/>
                <a:sym typeface="Arial"/>
              </a:defRPr>
            </a:pPr>
          </a:p>
        </p:txBody>
      </p:sp>
      <p:sp>
        <p:nvSpPr>
          <p:cNvPr id="410" name="矩形 21"/>
          <p:cNvSpPr/>
          <p:nvPr/>
        </p:nvSpPr>
        <p:spPr>
          <a:xfrm>
            <a:off x="850603" y="3609749"/>
            <a:ext cx="2775100" cy="489099"/>
          </a:xfrm>
          <a:prstGeom prst="rect">
            <a:avLst/>
          </a:prstGeom>
          <a:ln w="28575">
            <a:solidFill>
              <a:srgbClr val="FF0000"/>
            </a:solidFill>
            <a:miter/>
          </a:ln>
        </p:spPr>
        <p:txBody>
          <a:bodyPr lIns="45718" tIns="45718" rIns="45718" bIns="45718" anchor="ctr"/>
          <a:lstStyle/>
          <a:p>
            <a:pPr algn="ctr">
              <a:defRPr>
                <a:solidFill>
                  <a:srgbClr val="FFFFFF"/>
                </a:solidFill>
                <a:latin typeface="Arial"/>
                <a:ea typeface="Arial"/>
                <a:cs typeface="Arial"/>
                <a:sym typeface="Arial"/>
              </a:defRPr>
            </a:pPr>
          </a:p>
        </p:txBody>
      </p:sp>
      <p:sp>
        <p:nvSpPr>
          <p:cNvPr id="411" name="矩形 22"/>
          <p:cNvSpPr/>
          <p:nvPr/>
        </p:nvSpPr>
        <p:spPr>
          <a:xfrm>
            <a:off x="850603" y="4514763"/>
            <a:ext cx="2775100" cy="489099"/>
          </a:xfrm>
          <a:prstGeom prst="rect">
            <a:avLst/>
          </a:prstGeom>
          <a:ln w="28575">
            <a:solidFill>
              <a:srgbClr val="FF0000"/>
            </a:solidFill>
            <a:miter/>
          </a:ln>
        </p:spPr>
        <p:txBody>
          <a:bodyPr lIns="45718" tIns="45718" rIns="45718" bIns="45718" anchor="ctr"/>
          <a:lstStyle/>
          <a:p>
            <a:pPr algn="ctr">
              <a:defRPr>
                <a:solidFill>
                  <a:srgbClr val="FFFFFF"/>
                </a:solidFill>
                <a:latin typeface="Arial"/>
                <a:ea typeface="Arial"/>
                <a:cs typeface="Arial"/>
                <a:sym typeface="Arial"/>
              </a:defRPr>
            </a:pPr>
          </a:p>
        </p:txBody>
      </p:sp>
      <p:sp>
        <p:nvSpPr>
          <p:cNvPr id="412" name="矩形 23"/>
          <p:cNvSpPr/>
          <p:nvPr/>
        </p:nvSpPr>
        <p:spPr>
          <a:xfrm>
            <a:off x="4805915" y="2792290"/>
            <a:ext cx="3030281" cy="817461"/>
          </a:xfrm>
          <a:prstGeom prst="rect">
            <a:avLst/>
          </a:prstGeom>
          <a:ln w="28575">
            <a:solidFill>
              <a:srgbClr val="FF0000"/>
            </a:solidFill>
            <a:miter/>
          </a:ln>
        </p:spPr>
        <p:txBody>
          <a:bodyPr lIns="45718" tIns="45718" rIns="45718" bIns="45718" anchor="ctr"/>
          <a:lstStyle/>
          <a:p>
            <a:pPr algn="ctr">
              <a:defRPr>
                <a:solidFill>
                  <a:srgbClr val="FFFFFF"/>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矩形 7"/>
          <p:cNvSpPr txBox="1"/>
          <p:nvPr/>
        </p:nvSpPr>
        <p:spPr>
          <a:xfrm>
            <a:off x="1233935" y="661681"/>
            <a:ext cx="10102806" cy="942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defRPr b="1" sz="4800">
                <a:effectLst>
                  <a:outerShdw sx="100000" sy="100000" kx="0" ky="0" algn="b" rotWithShape="0" blurRad="38100" dist="38100" dir="2700000">
                    <a:srgbClr val="000000">
                      <a:alpha val="43137"/>
                    </a:srgbClr>
                  </a:outerShdw>
                </a:effectLst>
                <a:latin typeface="Microsoft YaHei"/>
                <a:ea typeface="Microsoft YaHei"/>
                <a:cs typeface="Microsoft YaHei"/>
                <a:sym typeface="Microsoft YaHei"/>
              </a:defRPr>
            </a:pPr>
            <a:r>
              <a:t> 蝦紅素最佳來源 </a:t>
            </a:r>
            <a:r>
              <a:rPr>
                <a:solidFill>
                  <a:srgbClr val="C00000"/>
                </a:solidFill>
              </a:rPr>
              <a:t> 雨生紅球藻</a:t>
            </a:r>
          </a:p>
        </p:txBody>
      </p:sp>
      <p:pic>
        <p:nvPicPr>
          <p:cNvPr id="415" name="圖片 2" descr="圖片 2"/>
          <p:cNvPicPr>
            <a:picLocks noChangeAspect="1"/>
          </p:cNvPicPr>
          <p:nvPr/>
        </p:nvPicPr>
        <p:blipFill>
          <a:blip r:embed="rId2">
            <a:extLst/>
          </a:blip>
          <a:stretch>
            <a:fillRect/>
          </a:stretch>
        </p:blipFill>
        <p:spPr>
          <a:xfrm>
            <a:off x="4572996" y="3254781"/>
            <a:ext cx="1876427" cy="796226"/>
          </a:xfrm>
          <a:prstGeom prst="rect">
            <a:avLst/>
          </a:prstGeom>
          <a:ln w="12700">
            <a:miter lim="400000"/>
          </a:ln>
        </p:spPr>
      </p:pic>
      <p:grpSp>
        <p:nvGrpSpPr>
          <p:cNvPr id="418" name="群組 3"/>
          <p:cNvGrpSpPr/>
          <p:nvPr/>
        </p:nvGrpSpPr>
        <p:grpSpPr>
          <a:xfrm>
            <a:off x="798937" y="1607640"/>
            <a:ext cx="10972803" cy="4509818"/>
            <a:chOff x="0" y="0"/>
            <a:chExt cx="10972801" cy="4509816"/>
          </a:xfrm>
        </p:grpSpPr>
        <p:pic>
          <p:nvPicPr>
            <p:cNvPr id="416" name="圖片 3" descr="圖片 3"/>
            <p:cNvPicPr>
              <a:picLocks noChangeAspect="1"/>
            </p:cNvPicPr>
            <p:nvPr/>
          </p:nvPicPr>
          <p:blipFill>
            <a:blip r:embed="rId3">
              <a:extLst/>
            </a:blip>
            <a:stretch>
              <a:fillRect/>
            </a:stretch>
          </p:blipFill>
          <p:spPr>
            <a:xfrm>
              <a:off x="-1" y="-1"/>
              <a:ext cx="10972803" cy="4509818"/>
            </a:xfrm>
            <a:prstGeom prst="rect">
              <a:avLst/>
            </a:prstGeom>
            <a:ln w="28575" cap="flat">
              <a:solidFill>
                <a:srgbClr val="000000"/>
              </a:solidFill>
              <a:prstDash val="solid"/>
              <a:miter lim="800000"/>
            </a:ln>
            <a:effectLst/>
          </p:spPr>
        </p:pic>
        <p:pic>
          <p:nvPicPr>
            <p:cNvPr id="417" name="圖片 10" descr="圖片 10"/>
            <p:cNvPicPr>
              <a:picLocks noChangeAspect="1"/>
            </p:cNvPicPr>
            <p:nvPr/>
          </p:nvPicPr>
          <p:blipFill>
            <a:blip r:embed="rId2">
              <a:extLst/>
            </a:blip>
            <a:stretch>
              <a:fillRect/>
            </a:stretch>
          </p:blipFill>
          <p:spPr>
            <a:xfrm>
              <a:off x="2882419" y="3254781"/>
              <a:ext cx="1876427" cy="796226"/>
            </a:xfrm>
            <a:prstGeom prst="rect">
              <a:avLst/>
            </a:prstGeom>
            <a:ln w="12700" cap="flat">
              <a:noFill/>
              <a:miter lim="400000"/>
            </a:ln>
            <a:effectLst/>
          </p:spPr>
        </p:pic>
      </p:grpSp>
      <p:sp>
        <p:nvSpPr>
          <p:cNvPr id="419" name="矩形 6"/>
          <p:cNvSpPr/>
          <p:nvPr/>
        </p:nvSpPr>
        <p:spPr>
          <a:xfrm>
            <a:off x="813113" y="5338105"/>
            <a:ext cx="7416487" cy="720082"/>
          </a:xfrm>
          <a:prstGeom prst="rect">
            <a:avLst/>
          </a:prstGeom>
          <a:ln w="28575">
            <a:solidFill>
              <a:srgbClr val="C00000"/>
            </a:solidFill>
            <a:miter/>
          </a:ln>
        </p:spPr>
        <p:txBody>
          <a:bodyPr lIns="45718" tIns="45718" rIns="45718" bIns="45718" anchor="ctr"/>
          <a:lstStyle/>
          <a:p>
            <a:pPr algn="ctr">
              <a:defRPr>
                <a:solidFill>
                  <a:srgbClr val="FFFFFF"/>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標題 1"/>
          <p:cNvSpPr txBox="1"/>
          <p:nvPr>
            <p:ph type="title"/>
          </p:nvPr>
        </p:nvSpPr>
        <p:spPr>
          <a:xfrm>
            <a:off x="5499022" y="243293"/>
            <a:ext cx="5378304" cy="1325563"/>
          </a:xfrm>
          <a:prstGeom prst="rect">
            <a:avLst/>
          </a:prstGeom>
        </p:spPr>
        <p:txBody>
          <a:bodyPr/>
          <a:lstStyle>
            <a:lvl1pPr>
              <a:defRPr>
                <a:latin typeface="Microsoft YaHei"/>
                <a:ea typeface="Microsoft YaHei"/>
                <a:cs typeface="Microsoft YaHei"/>
                <a:sym typeface="Microsoft YaHei"/>
              </a:defRPr>
            </a:lvl1pPr>
          </a:lstStyle>
          <a:p>
            <a:pPr/>
            <a:r>
              <a:t>基因透露出訊息</a:t>
            </a:r>
          </a:p>
        </p:txBody>
      </p:sp>
      <p:sp>
        <p:nvSpPr>
          <p:cNvPr id="422" name="內容版面配置區 2"/>
          <p:cNvSpPr txBox="1"/>
          <p:nvPr>
            <p:ph type="body" sz="half" idx="1"/>
          </p:nvPr>
        </p:nvSpPr>
        <p:spPr>
          <a:xfrm>
            <a:off x="5615982" y="1419674"/>
            <a:ext cx="6313748" cy="4694047"/>
          </a:xfrm>
          <a:prstGeom prst="rect">
            <a:avLst/>
          </a:prstGeom>
        </p:spPr>
        <p:txBody>
          <a:bodyPr/>
          <a:lstStyle/>
          <a:p>
            <a:pPr>
              <a:lnSpc>
                <a:spcPct val="120000"/>
              </a:lnSpc>
              <a:spcBef>
                <a:spcPts val="1200"/>
              </a:spcBef>
              <a:defRPr>
                <a:latin typeface="+mn-lt"/>
                <a:ea typeface="+mn-ea"/>
                <a:cs typeface="+mn-cs"/>
                <a:sym typeface="Helvetica"/>
              </a:defRPr>
            </a:pPr>
            <a:r>
              <a:t>肺癌、前列腺癌</a:t>
            </a:r>
          </a:p>
          <a:p>
            <a:pPr marL="0" indent="0">
              <a:lnSpc>
                <a:spcPct val="120000"/>
              </a:lnSpc>
              <a:spcBef>
                <a:spcPts val="1200"/>
              </a:spcBef>
              <a:buSzTx/>
              <a:buNone/>
              <a:defRPr>
                <a:latin typeface="+mn-lt"/>
                <a:ea typeface="+mn-ea"/>
                <a:cs typeface="+mn-cs"/>
                <a:sym typeface="Helvetica"/>
              </a:defRPr>
            </a:pPr>
            <a:r>
              <a:t>       肝臟解毒功能</a:t>
            </a:r>
          </a:p>
          <a:p>
            <a:pPr>
              <a:lnSpc>
                <a:spcPct val="120000"/>
              </a:lnSpc>
              <a:spcBef>
                <a:spcPts val="1200"/>
              </a:spcBef>
              <a:defRPr>
                <a:latin typeface="+mn-lt"/>
                <a:ea typeface="+mn-ea"/>
                <a:cs typeface="+mn-cs"/>
                <a:sym typeface="Helvetica"/>
              </a:defRPr>
            </a:pPr>
            <a:r>
              <a:t>肝癌、大腸癌、口腔癌、普遍性癌症</a:t>
            </a:r>
          </a:p>
          <a:p>
            <a:pPr marL="0" indent="712787">
              <a:lnSpc>
                <a:spcPct val="120000"/>
              </a:lnSpc>
              <a:spcBef>
                <a:spcPts val="1200"/>
              </a:spcBef>
              <a:buSzTx/>
              <a:buNone/>
              <a:defRPr>
                <a:latin typeface="+mn-lt"/>
                <a:ea typeface="+mn-ea"/>
                <a:cs typeface="+mn-cs"/>
                <a:sym typeface="Helvetica"/>
              </a:defRPr>
            </a:pPr>
            <a:r>
              <a:t>免疫調節能力</a:t>
            </a:r>
          </a:p>
        </p:txBody>
      </p:sp>
      <p:sp>
        <p:nvSpPr>
          <p:cNvPr id="423" name="投影片編號版面配置區 3"/>
          <p:cNvSpPr txBox="1"/>
          <p:nvPr>
            <p:ph type="sldNum" sz="quarter" idx="4294967295"/>
          </p:nvPr>
        </p:nvSpPr>
        <p:spPr>
          <a:xfrm>
            <a:off x="11882655" y="6406786"/>
            <a:ext cx="273654" cy="26425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4" name="圖片 4" descr="圖片 4"/>
          <p:cNvPicPr>
            <a:picLocks noChangeAspect="1"/>
          </p:cNvPicPr>
          <p:nvPr/>
        </p:nvPicPr>
        <p:blipFill>
          <a:blip r:embed="rId2">
            <a:extLst/>
          </a:blip>
          <a:stretch>
            <a:fillRect/>
          </a:stretch>
        </p:blipFill>
        <p:spPr>
          <a:xfrm>
            <a:off x="1" y="1"/>
            <a:ext cx="5422604" cy="6268019"/>
          </a:xfrm>
          <a:prstGeom prst="rect">
            <a:avLst/>
          </a:prstGeom>
          <a:ln w="12700">
            <a:miter lim="400000"/>
          </a:ln>
        </p:spPr>
      </p:pic>
      <p:sp>
        <p:nvSpPr>
          <p:cNvPr id="425" name="向右箭號 12"/>
          <p:cNvSpPr/>
          <p:nvPr/>
        </p:nvSpPr>
        <p:spPr>
          <a:xfrm>
            <a:off x="5945590" y="2053214"/>
            <a:ext cx="316988" cy="382774"/>
          </a:xfrm>
          <a:prstGeom prst="rightArrow">
            <a:avLst>
              <a:gd name="adj1" fmla="val 50000"/>
              <a:gd name="adj2" fmla="val 50000"/>
            </a:avLst>
          </a:prstGeom>
          <a:solidFill>
            <a:srgbClr val="A6A6A6"/>
          </a:solidFill>
          <a:ln w="12700">
            <a:miter lim="400000"/>
          </a:ln>
          <a:effectLst>
            <a:outerShdw sx="100000" sy="100000" kx="0" ky="0" algn="b" rotWithShape="0" blurRad="50800" dist="38100" dir="27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26" name="向右箭號 13"/>
          <p:cNvSpPr/>
          <p:nvPr/>
        </p:nvSpPr>
        <p:spPr>
          <a:xfrm>
            <a:off x="5945590" y="3466214"/>
            <a:ext cx="316988" cy="382774"/>
          </a:xfrm>
          <a:prstGeom prst="rightArrow">
            <a:avLst>
              <a:gd name="adj1" fmla="val 50000"/>
              <a:gd name="adj2" fmla="val 50000"/>
            </a:avLst>
          </a:prstGeom>
          <a:solidFill>
            <a:srgbClr val="A6A6A6"/>
          </a:solidFill>
          <a:ln w="12700">
            <a:miter lim="400000"/>
          </a:ln>
          <a:effectLst>
            <a:outerShdw sx="100000" sy="100000" kx="0" ky="0" algn="b" rotWithShape="0" blurRad="50800" dist="38100" dir="27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27" name="直線接點 17"/>
          <p:cNvSpPr/>
          <p:nvPr/>
        </p:nvSpPr>
        <p:spPr>
          <a:xfrm>
            <a:off x="5828631" y="2583712"/>
            <a:ext cx="4325463" cy="10634"/>
          </a:xfrm>
          <a:prstGeom prst="line">
            <a:avLst/>
          </a:prstGeom>
          <a:ln w="6350">
            <a:solidFill>
              <a:srgbClr val="808080"/>
            </a:solidFill>
            <a:prstDash val="dash"/>
            <a:miter/>
          </a:ln>
        </p:spPr>
        <p:txBody>
          <a:bodyPr lIns="45718" tIns="45718" rIns="45718" bIns="45718"/>
          <a:lstStyle/>
          <a:p>
            <a:pPr/>
          </a:p>
        </p:txBody>
      </p:sp>
      <p:sp>
        <p:nvSpPr>
          <p:cNvPr id="428" name="矩形 23"/>
          <p:cNvSpPr/>
          <p:nvPr/>
        </p:nvSpPr>
        <p:spPr>
          <a:xfrm>
            <a:off x="5615982" y="2792964"/>
            <a:ext cx="6143627" cy="1194247"/>
          </a:xfrm>
          <a:prstGeom prst="rect">
            <a:avLst/>
          </a:prstGeom>
          <a:ln w="28575">
            <a:solidFill>
              <a:schemeClr val="accent4"/>
            </a:solidFill>
            <a:miter/>
          </a:ln>
        </p:spPr>
        <p:txBody>
          <a:bodyPr lIns="45718" tIns="45718" rIns="45718" bIns="45718" anchor="ctr"/>
          <a:lstStyle/>
          <a:p>
            <a:pPr algn="ctr">
              <a:defRPr>
                <a:solidFill>
                  <a:srgbClr val="FFFFFF"/>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0" name="圖片 2" descr="圖片 2"/>
          <p:cNvPicPr>
            <a:picLocks noChangeAspect="1"/>
          </p:cNvPicPr>
          <p:nvPr/>
        </p:nvPicPr>
        <p:blipFill>
          <a:blip r:embed="rId2">
            <a:extLst/>
          </a:blip>
          <a:srcRect l="0" t="22736" r="0" b="0"/>
          <a:stretch>
            <a:fillRect/>
          </a:stretch>
        </p:blipFill>
        <p:spPr>
          <a:xfrm>
            <a:off x="6362817" y="119959"/>
            <a:ext cx="5061875" cy="5971260"/>
          </a:xfrm>
          <a:prstGeom prst="rect">
            <a:avLst/>
          </a:prstGeom>
          <a:ln>
            <a:solidFill>
              <a:srgbClr val="BFBFBF"/>
            </a:solidFill>
          </a:ln>
        </p:spPr>
      </p:pic>
      <p:pic>
        <p:nvPicPr>
          <p:cNvPr id="431" name="圖片 1" descr="圖片 1"/>
          <p:cNvPicPr>
            <a:picLocks noChangeAspect="1"/>
          </p:cNvPicPr>
          <p:nvPr/>
        </p:nvPicPr>
        <p:blipFill>
          <a:blip r:embed="rId3">
            <a:extLst/>
          </a:blip>
          <a:srcRect l="0" t="19201" r="0" b="0"/>
          <a:stretch>
            <a:fillRect/>
          </a:stretch>
        </p:blipFill>
        <p:spPr>
          <a:xfrm>
            <a:off x="450277" y="95694"/>
            <a:ext cx="5209179" cy="5971258"/>
          </a:xfrm>
          <a:prstGeom prst="rect">
            <a:avLst/>
          </a:prstGeom>
          <a:ln>
            <a:solidFill>
              <a:srgbClr val="BFBFBF"/>
            </a:solidFill>
          </a:ln>
        </p:spPr>
      </p:pic>
      <p:sp>
        <p:nvSpPr>
          <p:cNvPr id="432" name="投影片編號版面配置區 3"/>
          <p:cNvSpPr txBox="1"/>
          <p:nvPr>
            <p:ph type="sldNum" sz="quarter" idx="4294967295"/>
          </p:nvPr>
        </p:nvSpPr>
        <p:spPr>
          <a:xfrm>
            <a:off x="11918343" y="6430965"/>
            <a:ext cx="273655" cy="26425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3" name="矩形 8"/>
          <p:cNvSpPr txBox="1"/>
          <p:nvPr/>
        </p:nvSpPr>
        <p:spPr>
          <a:xfrm>
            <a:off x="1084520" y="132668"/>
            <a:ext cx="956930" cy="447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b="1" sz="2000">
                <a:solidFill>
                  <a:srgbClr val="0070C0"/>
                </a:solidFill>
                <a:latin typeface="+mn-lt"/>
                <a:ea typeface="+mn-ea"/>
                <a:cs typeface="+mn-cs"/>
                <a:sym typeface="Helvetica"/>
              </a:defRPr>
            </a:lvl1pPr>
          </a:lstStyle>
          <a:p>
            <a:pPr/>
            <a:r>
              <a:t>肝癌</a:t>
            </a:r>
          </a:p>
        </p:txBody>
      </p:sp>
      <p:sp>
        <p:nvSpPr>
          <p:cNvPr id="434" name="矩形 9"/>
          <p:cNvSpPr txBox="1"/>
          <p:nvPr/>
        </p:nvSpPr>
        <p:spPr>
          <a:xfrm>
            <a:off x="7249355" y="265575"/>
            <a:ext cx="1903229" cy="447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b="1" sz="2000">
                <a:solidFill>
                  <a:srgbClr val="0070C0"/>
                </a:solidFill>
                <a:latin typeface="+mn-lt"/>
                <a:ea typeface="+mn-ea"/>
                <a:cs typeface="+mn-cs"/>
                <a:sym typeface="Helvetica"/>
              </a:defRPr>
            </a:lvl1pPr>
          </a:lstStyle>
          <a:p>
            <a:pPr/>
            <a:r>
              <a:t>普遍性癌症</a:t>
            </a:r>
          </a:p>
        </p:txBody>
      </p:sp>
      <p:sp>
        <p:nvSpPr>
          <p:cNvPr id="435" name="矩形 10"/>
          <p:cNvSpPr/>
          <p:nvPr/>
        </p:nvSpPr>
        <p:spPr>
          <a:xfrm>
            <a:off x="2572872" y="4620533"/>
            <a:ext cx="2583023" cy="281975"/>
          </a:xfrm>
          <a:prstGeom prst="rect">
            <a:avLst/>
          </a:prstGeom>
          <a:ln w="19050">
            <a:solidFill>
              <a:srgbClr val="0070C0"/>
            </a:solidFill>
            <a:miter/>
          </a:ln>
        </p:spPr>
        <p:txBody>
          <a:bodyPr lIns="45718" tIns="45718" rIns="45718" bIns="45718" anchor="ctr"/>
          <a:lstStyle/>
          <a:p>
            <a:pPr algn="ctr">
              <a:defRPr>
                <a:solidFill>
                  <a:srgbClr val="FFFFFF"/>
                </a:solidFill>
                <a:latin typeface="Arial"/>
                <a:ea typeface="Arial"/>
                <a:cs typeface="Arial"/>
                <a:sym typeface="Arial"/>
              </a:defRPr>
            </a:pPr>
          </a:p>
        </p:txBody>
      </p:sp>
      <p:sp>
        <p:nvSpPr>
          <p:cNvPr id="436" name="矩形 11"/>
          <p:cNvSpPr/>
          <p:nvPr/>
        </p:nvSpPr>
        <p:spPr>
          <a:xfrm>
            <a:off x="3183874" y="4991984"/>
            <a:ext cx="2475583" cy="263062"/>
          </a:xfrm>
          <a:prstGeom prst="rect">
            <a:avLst/>
          </a:prstGeom>
          <a:ln w="19050">
            <a:solidFill>
              <a:srgbClr val="0070C0"/>
            </a:solidFill>
            <a:miter/>
          </a:ln>
        </p:spPr>
        <p:txBody>
          <a:bodyPr lIns="45718" tIns="45718" rIns="45718" bIns="45718" anchor="ctr"/>
          <a:lstStyle/>
          <a:p>
            <a:pPr algn="ctr">
              <a:defRPr>
                <a:solidFill>
                  <a:srgbClr val="FFFFFF"/>
                </a:solidFill>
                <a:latin typeface="Arial"/>
                <a:ea typeface="Arial"/>
                <a:cs typeface="Arial"/>
                <a:sym typeface="Arial"/>
              </a:defRPr>
            </a:pPr>
          </a:p>
        </p:txBody>
      </p:sp>
      <p:grpSp>
        <p:nvGrpSpPr>
          <p:cNvPr id="439" name="群組 16"/>
          <p:cNvGrpSpPr/>
          <p:nvPr/>
        </p:nvGrpSpPr>
        <p:grpSpPr>
          <a:xfrm>
            <a:off x="647876" y="3252787"/>
            <a:ext cx="4890980" cy="865596"/>
            <a:chOff x="0" y="0"/>
            <a:chExt cx="4890978" cy="865594"/>
          </a:xfrm>
        </p:grpSpPr>
        <p:sp>
          <p:nvSpPr>
            <p:cNvPr id="437" name="圓角矩形 14"/>
            <p:cNvSpPr/>
            <p:nvPr/>
          </p:nvSpPr>
          <p:spPr>
            <a:xfrm>
              <a:off x="-1" y="0"/>
              <a:ext cx="4890980" cy="865595"/>
            </a:xfrm>
            <a:prstGeom prst="roundRect">
              <a:avLst>
                <a:gd name="adj" fmla="val 16667"/>
              </a:avLst>
            </a:prstGeom>
            <a:solidFill>
              <a:srgbClr val="00B0F0"/>
            </a:solid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438" name="文字方塊 15"/>
            <p:cNvSpPr txBox="1"/>
            <p:nvPr/>
          </p:nvSpPr>
          <p:spPr>
            <a:xfrm>
              <a:off x="114883" y="80762"/>
              <a:ext cx="4661211" cy="7339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b="1">
                  <a:solidFill>
                    <a:srgbClr val="FFFFFF"/>
                  </a:solidFill>
                  <a:latin typeface="Arial"/>
                  <a:ea typeface="Arial"/>
                  <a:cs typeface="Arial"/>
                  <a:sym typeface="Arial"/>
                </a:defRPr>
              </a:pPr>
              <a:r>
                <a:t>EGF</a:t>
              </a:r>
              <a:r>
                <a:rPr>
                  <a:latin typeface="+mn-lt"/>
                  <a:ea typeface="+mn-ea"/>
                  <a:cs typeface="+mn-cs"/>
                  <a:sym typeface="Helvetica"/>
                </a:rPr>
                <a:t>基因為</a:t>
              </a:r>
              <a:r>
                <a:rPr>
                  <a:solidFill>
                    <a:srgbClr val="FFFF00"/>
                  </a:solidFill>
                  <a:latin typeface="+mn-lt"/>
                  <a:ea typeface="+mn-ea"/>
                  <a:cs typeface="+mn-cs"/>
                  <a:sym typeface="Helvetica"/>
                </a:rPr>
                <a:t>促生長因子</a:t>
              </a:r>
              <a:r>
                <a:rPr>
                  <a:latin typeface="+mn-lt"/>
                  <a:ea typeface="+mn-ea"/>
                  <a:cs typeface="+mn-cs"/>
                  <a:sym typeface="Helvetica"/>
                </a:rPr>
                <a:t>，對調節</a:t>
              </a:r>
              <a:r>
                <a:rPr>
                  <a:solidFill>
                    <a:srgbClr val="FFFF00"/>
                  </a:solidFill>
                  <a:latin typeface="+mn-lt"/>
                  <a:ea typeface="+mn-ea"/>
                  <a:cs typeface="+mn-cs"/>
                  <a:sym typeface="Helvetica"/>
                </a:rPr>
                <a:t>細胞生長</a:t>
              </a:r>
              <a:r>
                <a:rPr>
                  <a:latin typeface="+mn-lt"/>
                  <a:ea typeface="+mn-ea"/>
                  <a:cs typeface="+mn-cs"/>
                  <a:sym typeface="Helvetica"/>
                </a:rPr>
                <a:t>、</a:t>
              </a:r>
              <a:r>
                <a:rPr>
                  <a:solidFill>
                    <a:srgbClr val="FFFF00"/>
                  </a:solidFill>
                  <a:latin typeface="+mn-lt"/>
                  <a:ea typeface="+mn-ea"/>
                  <a:cs typeface="+mn-cs"/>
                  <a:sym typeface="Helvetica"/>
                </a:rPr>
                <a:t>增殖</a:t>
              </a:r>
              <a:r>
                <a:rPr>
                  <a:latin typeface="+mn-lt"/>
                  <a:ea typeface="+mn-ea"/>
                  <a:cs typeface="+mn-cs"/>
                  <a:sym typeface="Helvetica"/>
                </a:rPr>
                <a:t>和分化有著重要作用。</a:t>
              </a:r>
            </a:p>
          </p:txBody>
        </p:sp>
      </p:grpSp>
      <p:grpSp>
        <p:nvGrpSpPr>
          <p:cNvPr id="442" name="群組 18"/>
          <p:cNvGrpSpPr/>
          <p:nvPr/>
        </p:nvGrpSpPr>
        <p:grpSpPr>
          <a:xfrm>
            <a:off x="6533714" y="3145084"/>
            <a:ext cx="4890980" cy="1040338"/>
            <a:chOff x="0" y="0"/>
            <a:chExt cx="4890978" cy="1040337"/>
          </a:xfrm>
        </p:grpSpPr>
        <p:sp>
          <p:nvSpPr>
            <p:cNvPr id="440" name="圓角矩形 19"/>
            <p:cNvSpPr/>
            <p:nvPr/>
          </p:nvSpPr>
          <p:spPr>
            <a:xfrm>
              <a:off x="-1" y="0"/>
              <a:ext cx="4890980" cy="1040338"/>
            </a:xfrm>
            <a:prstGeom prst="roundRect">
              <a:avLst>
                <a:gd name="adj" fmla="val 16667"/>
              </a:avLst>
            </a:prstGeom>
            <a:solidFill>
              <a:srgbClr val="00B0F0"/>
            </a:solid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441" name="文字方塊 20"/>
            <p:cNvSpPr txBox="1"/>
            <p:nvPr/>
          </p:nvSpPr>
          <p:spPr>
            <a:xfrm>
              <a:off x="108705" y="197001"/>
              <a:ext cx="4763261" cy="7339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b="1">
                  <a:solidFill>
                    <a:srgbClr val="FFFF00"/>
                  </a:solidFill>
                  <a:latin typeface="Arial"/>
                  <a:ea typeface="Arial"/>
                  <a:cs typeface="Arial"/>
                  <a:sym typeface="Arial"/>
                </a:defRPr>
              </a:pPr>
              <a:r>
                <a:t>P53</a:t>
              </a:r>
              <a:r>
                <a:rPr>
                  <a:latin typeface="+mn-lt"/>
                  <a:ea typeface="+mn-ea"/>
                  <a:cs typeface="+mn-cs"/>
                  <a:sym typeface="Helvetica"/>
                </a:rPr>
                <a:t>基因</a:t>
              </a:r>
              <a:r>
                <a:rPr>
                  <a:solidFill>
                    <a:srgbClr val="FFFFFF"/>
                  </a:solidFill>
                  <a:latin typeface="+mn-lt"/>
                  <a:ea typeface="+mn-ea"/>
                  <a:cs typeface="+mn-cs"/>
                  <a:sym typeface="Helvetica"/>
                </a:rPr>
                <a:t>是重要的</a:t>
              </a:r>
              <a:r>
                <a:rPr>
                  <a:latin typeface="+mn-lt"/>
                  <a:ea typeface="+mn-ea"/>
                  <a:cs typeface="+mn-cs"/>
                  <a:sym typeface="Helvetica"/>
                </a:rPr>
                <a:t>抑癌基因，</a:t>
              </a:r>
              <a:r>
                <a:rPr>
                  <a:solidFill>
                    <a:srgbClr val="FFFFFF"/>
                  </a:solidFill>
                  <a:latin typeface="+mn-lt"/>
                  <a:ea typeface="+mn-ea"/>
                  <a:cs typeface="+mn-cs"/>
                  <a:sym typeface="Helvetica"/>
                </a:rPr>
                <a:t>功能為修補</a:t>
              </a:r>
              <a:r>
                <a:rPr>
                  <a:solidFill>
                    <a:srgbClr val="FFFFFF"/>
                  </a:solidFill>
                </a:rPr>
                <a:t>DNA</a:t>
              </a:r>
              <a:r>
                <a:rPr>
                  <a:solidFill>
                    <a:srgbClr val="FFFFFF"/>
                  </a:solidFill>
                  <a:latin typeface="+mn-lt"/>
                  <a:ea typeface="+mn-ea"/>
                  <a:cs typeface="+mn-cs"/>
                  <a:sym typeface="Helvetica"/>
                </a:rPr>
                <a:t>及</a:t>
              </a:r>
              <a:r>
                <a:rPr>
                  <a:latin typeface="+mn-lt"/>
                  <a:ea typeface="+mn-ea"/>
                  <a:cs typeface="+mn-cs"/>
                  <a:sym typeface="Helvetica"/>
                </a:rPr>
                <a:t>抑制癌化細胞生長</a:t>
              </a:r>
            </a:p>
          </p:txBody>
        </p:sp>
      </p:grpSp>
      <p:sp>
        <p:nvSpPr>
          <p:cNvPr id="443" name="矩形 22"/>
          <p:cNvSpPr/>
          <p:nvPr/>
        </p:nvSpPr>
        <p:spPr>
          <a:xfrm>
            <a:off x="8075362" y="4850243"/>
            <a:ext cx="2269478" cy="300883"/>
          </a:xfrm>
          <a:prstGeom prst="rect">
            <a:avLst/>
          </a:prstGeom>
          <a:ln w="19050">
            <a:solidFill>
              <a:srgbClr val="0070C0"/>
            </a:solidFill>
            <a:miter/>
          </a:ln>
        </p:spPr>
        <p:txBody>
          <a:bodyPr lIns="45718" tIns="45718" rIns="45718" bIns="45718" anchor="ctr"/>
          <a:lstStyle/>
          <a:p>
            <a:pPr algn="ctr">
              <a:defRPr>
                <a:solidFill>
                  <a:srgbClr val="FFFFFF"/>
                </a:solidFill>
                <a:latin typeface="Arial"/>
                <a:ea typeface="Arial"/>
                <a:cs typeface="Arial"/>
                <a:sym typeface="Arial"/>
              </a:defRPr>
            </a:pPr>
          </a:p>
        </p:txBody>
      </p:sp>
      <p:sp>
        <p:nvSpPr>
          <p:cNvPr id="444" name="矩形 21"/>
          <p:cNvSpPr/>
          <p:nvPr/>
        </p:nvSpPr>
        <p:spPr>
          <a:xfrm>
            <a:off x="1002535" y="5385387"/>
            <a:ext cx="451694" cy="200166"/>
          </a:xfrm>
          <a:prstGeom prst="rect">
            <a:avLst/>
          </a:prstGeom>
          <a:ln w="19050">
            <a:solidFill>
              <a:srgbClr val="0070C0"/>
            </a:solidFill>
            <a:miter/>
          </a:ln>
        </p:spPr>
        <p:txBody>
          <a:bodyPr lIns="45718" tIns="45718" rIns="45718" bIns="45718" anchor="ctr"/>
          <a:lstStyle/>
          <a:p>
            <a:pPr algn="ctr">
              <a:defRPr>
                <a:solidFill>
                  <a:srgbClr val="FFFFFF"/>
                </a:solidFill>
                <a:latin typeface="Arial"/>
                <a:ea typeface="Arial"/>
                <a:cs typeface="Arial"/>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2" grpId="2"/>
      <p:bldP build="whole" bldLvl="1" animBg="1" rev="0" advAuto="0" spid="439"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6" name="Picture 2" descr="Picture 2"/>
          <p:cNvPicPr>
            <a:picLocks noChangeAspect="1"/>
          </p:cNvPicPr>
          <p:nvPr/>
        </p:nvPicPr>
        <p:blipFill>
          <a:blip r:embed="rId2">
            <a:extLst/>
          </a:blip>
          <a:srcRect l="0" t="10887" r="0" b="0"/>
          <a:stretch>
            <a:fillRect/>
          </a:stretch>
        </p:blipFill>
        <p:spPr>
          <a:xfrm>
            <a:off x="1390013" y="1223008"/>
            <a:ext cx="9628508" cy="5241749"/>
          </a:xfrm>
          <a:prstGeom prst="rect">
            <a:avLst/>
          </a:prstGeom>
          <a:ln w="12700">
            <a:miter lim="400000"/>
          </a:ln>
        </p:spPr>
      </p:pic>
      <p:sp>
        <p:nvSpPr>
          <p:cNvPr id="447" name="標題 1"/>
          <p:cNvSpPr txBox="1"/>
          <p:nvPr/>
        </p:nvSpPr>
        <p:spPr>
          <a:xfrm>
            <a:off x="1040548" y="181244"/>
            <a:ext cx="9676564" cy="916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spcBef>
                <a:spcPts val="1600"/>
              </a:spcBef>
              <a:defRPr b="1" spc="50" sz="5400">
                <a:solidFill>
                  <a:schemeClr val="accent2"/>
                </a:solidFill>
                <a:effectLst>
                  <a:outerShdw sx="100000" sy="100000" kx="0" ky="0" algn="b" rotWithShape="0" blurRad="76200" dist="50800" dir="5400000">
                    <a:srgbClr val="000000">
                      <a:alpha val="64999"/>
                    </a:srgbClr>
                  </a:outerShdw>
                </a:effectLst>
                <a:latin typeface="Microsoft YaHei UI"/>
                <a:ea typeface="Microsoft YaHei UI"/>
                <a:cs typeface="Microsoft YaHei UI"/>
                <a:sym typeface="Microsoft YaHei UI"/>
              </a:defRPr>
            </a:lvl1pPr>
          </a:lstStyle>
          <a:p>
            <a:pPr/>
            <a:r>
              <a:t>　</a:t>
            </a:r>
          </a:p>
        </p:txBody>
      </p:sp>
      <p:sp>
        <p:nvSpPr>
          <p:cNvPr id="448" name="矩形 3"/>
          <p:cNvSpPr/>
          <p:nvPr/>
        </p:nvSpPr>
        <p:spPr>
          <a:xfrm>
            <a:off x="7875268" y="4640579"/>
            <a:ext cx="3143252" cy="1824177"/>
          </a:xfrm>
          <a:prstGeom prst="rect">
            <a:avLst/>
          </a:prstGeom>
          <a:ln w="57150">
            <a:solidFill>
              <a:srgbClr val="FF0000"/>
            </a:solidFill>
            <a:miter/>
          </a:ln>
        </p:spPr>
        <p:txBody>
          <a:bodyPr lIns="45718" tIns="45718" rIns="45718" bIns="45718" anchor="ctr"/>
          <a:lstStyle/>
          <a:p>
            <a:pPr algn="ctr">
              <a:defRPr>
                <a:solidFill>
                  <a:srgbClr val="FFFFFF"/>
                </a:solidFill>
                <a:latin typeface="Arial"/>
                <a:ea typeface="Arial"/>
                <a:cs typeface="Arial"/>
                <a:sym typeface="Arial"/>
              </a:defRPr>
            </a:pPr>
          </a:p>
        </p:txBody>
      </p:sp>
      <p:sp>
        <p:nvSpPr>
          <p:cNvPr id="449" name="矩形 3"/>
          <p:cNvSpPr txBox="1"/>
          <p:nvPr/>
        </p:nvSpPr>
        <p:spPr>
          <a:xfrm>
            <a:off x="265351" y="6512055"/>
            <a:ext cx="12192003" cy="447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000">
                <a:solidFill>
                  <a:srgbClr val="808080"/>
                </a:solidFill>
                <a:latin typeface="微軟正黑體"/>
                <a:ea typeface="微軟正黑體"/>
                <a:cs typeface="微軟正黑體"/>
                <a:sym typeface="微軟正黑體"/>
              </a:defRPr>
            </a:pPr>
            <a:r>
              <a:t>本資料僅供技術人員評估使用，請勿於未經同意之下進行複製、抄襲、傳閱、或引用內容。</a:t>
            </a:r>
          </a:p>
          <a:p>
            <a:pPr algn="ctr">
              <a:defRPr sz="1000">
                <a:solidFill>
                  <a:srgbClr val="808080"/>
                </a:solidFill>
                <a:latin typeface="微軟正黑體"/>
                <a:ea typeface="微軟正黑體"/>
                <a:cs typeface="微軟正黑體"/>
                <a:sym typeface="微軟正黑體"/>
              </a:defRPr>
            </a:pPr>
            <a:r>
              <a:t>資料內所述及產品名稱，皆為設定供辨識品項之用途，終端產品標示敬請貴司遵循食品標示相關法令規章。</a:t>
            </a:r>
          </a:p>
        </p:txBody>
      </p:sp>
      <p:sp>
        <p:nvSpPr>
          <p:cNvPr id="450" name="矩形 7"/>
          <p:cNvSpPr txBox="1"/>
          <p:nvPr/>
        </p:nvSpPr>
        <p:spPr>
          <a:xfrm>
            <a:off x="1152864" y="219526"/>
            <a:ext cx="10102806" cy="942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b="1" sz="4800">
                <a:effectLst>
                  <a:outerShdw sx="100000" sy="100000" kx="0" ky="0" algn="b" rotWithShape="0" blurRad="38100" dist="38100" dir="2700000">
                    <a:srgbClr val="000000">
                      <a:alpha val="43137"/>
                    </a:srgbClr>
                  </a:outerShdw>
                </a:effectLst>
                <a:latin typeface="Microsoft YaHei"/>
                <a:ea typeface="Microsoft YaHei"/>
                <a:cs typeface="Microsoft YaHei"/>
                <a:sym typeface="Microsoft YaHei"/>
              </a:defRPr>
            </a:lvl1pPr>
          </a:lstStyle>
          <a:p>
            <a:pPr/>
            <a:r>
              <a:t>免疫系統  抗癌保衛軍</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投影片編號版面配置區 3"/>
          <p:cNvSpPr txBox="1"/>
          <p:nvPr>
            <p:ph type="sldNum" sz="quarter" idx="4294967295"/>
          </p:nvPr>
        </p:nvSpPr>
        <p:spPr>
          <a:xfrm>
            <a:off x="11882655" y="6406786"/>
            <a:ext cx="273654" cy="26425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3" name="矩形 12"/>
          <p:cNvSpPr txBox="1"/>
          <p:nvPr/>
        </p:nvSpPr>
        <p:spPr>
          <a:xfrm>
            <a:off x="1244568" y="810892"/>
            <a:ext cx="10102806" cy="942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b="1" sz="4800">
                <a:effectLst>
                  <a:outerShdw sx="100000" sy="100000" kx="0" ky="0" algn="b" rotWithShape="0" blurRad="38100" dist="38100" dir="2700000">
                    <a:srgbClr val="000000">
                      <a:alpha val="43137"/>
                    </a:srgbClr>
                  </a:outerShdw>
                </a:effectLst>
                <a:latin typeface="Microsoft YaHei"/>
                <a:ea typeface="Microsoft YaHei"/>
                <a:cs typeface="Microsoft YaHei"/>
                <a:sym typeface="Microsoft YaHei"/>
              </a:defRPr>
            </a:lvl1pPr>
          </a:lstStyle>
          <a:p>
            <a:pPr/>
            <a:r>
              <a:t> 天然覃菇類  引發癌細胞的凋亡程式</a:t>
            </a:r>
          </a:p>
        </p:txBody>
      </p:sp>
      <p:sp>
        <p:nvSpPr>
          <p:cNvPr id="454" name="文字方塊 19"/>
          <p:cNvSpPr txBox="1"/>
          <p:nvPr/>
        </p:nvSpPr>
        <p:spPr>
          <a:xfrm>
            <a:off x="5741580" y="2308737"/>
            <a:ext cx="5733385" cy="365378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indent="627062">
              <a:lnSpc>
                <a:spcPct val="150000"/>
              </a:lnSpc>
              <a:defRPr sz="2400">
                <a:solidFill>
                  <a:srgbClr val="595959"/>
                </a:solidFill>
                <a:latin typeface="Microsoft YaHei"/>
                <a:ea typeface="Microsoft YaHei"/>
                <a:cs typeface="Microsoft YaHei"/>
                <a:sym typeface="Microsoft YaHei"/>
              </a:defRPr>
            </a:pPr>
            <a:r>
              <a:t>蕈菇類如</a:t>
            </a:r>
            <a:r>
              <a:rPr>
                <a:solidFill>
                  <a:srgbClr val="C00000"/>
                </a:solidFill>
              </a:rPr>
              <a:t>靈芝、樟芝、舞茸、冬蟲夏草</a:t>
            </a:r>
            <a:r>
              <a:t>等含有機鍺、多醣體，可調節免疫力、</a:t>
            </a:r>
            <a:r>
              <a:rPr>
                <a:solidFill>
                  <a:srgbClr val="C00000"/>
                </a:solidFill>
              </a:rPr>
              <a:t>活化巨嗜細胞、殺手細胞及自然殺手細胞</a:t>
            </a:r>
            <a:r>
              <a:t>，增加抗癌細胞激素如IL-2，促進白血球對外</a:t>
            </a:r>
            <a:r>
              <a:rPr>
                <a:solidFill>
                  <a:srgbClr val="C00000"/>
                </a:solidFill>
              </a:rPr>
              <a:t>來病原體與體內癌細胞的偵測及撲殺，</a:t>
            </a:r>
            <a:r>
              <a:t>並</a:t>
            </a:r>
            <a:r>
              <a:rPr>
                <a:solidFill>
                  <a:srgbClr val="C00000"/>
                </a:solidFill>
              </a:rPr>
              <a:t>啟動癌細胞自然凋亡</a:t>
            </a:r>
            <a:r>
              <a:t>程式。</a:t>
            </a:r>
          </a:p>
        </p:txBody>
      </p:sp>
      <p:grpSp>
        <p:nvGrpSpPr>
          <p:cNvPr id="457" name="圖片 1"/>
          <p:cNvGrpSpPr/>
          <p:nvPr/>
        </p:nvGrpSpPr>
        <p:grpSpPr>
          <a:xfrm>
            <a:off x="1109105" y="2266412"/>
            <a:ext cx="4190777" cy="3141667"/>
            <a:chOff x="0" y="0"/>
            <a:chExt cx="4190775" cy="3141665"/>
          </a:xfrm>
        </p:grpSpPr>
        <p:sp>
          <p:nvSpPr>
            <p:cNvPr id="455" name="矩形"/>
            <p:cNvSpPr/>
            <p:nvPr/>
          </p:nvSpPr>
          <p:spPr>
            <a:xfrm>
              <a:off x="-1" y="0"/>
              <a:ext cx="4190777" cy="3141667"/>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Arial"/>
                  <a:ea typeface="Arial"/>
                  <a:cs typeface="Arial"/>
                  <a:sym typeface="Arial"/>
                </a:defRPr>
              </a:pPr>
            </a:p>
          </p:txBody>
        </p:sp>
        <p:pic>
          <p:nvPicPr>
            <p:cNvPr id="456" name="image25.png" descr="image25.png"/>
            <p:cNvPicPr>
              <a:picLocks noChangeAspect="1"/>
            </p:cNvPicPr>
            <p:nvPr/>
          </p:nvPicPr>
          <p:blipFill>
            <a:blip r:embed="rId2">
              <a:extLst/>
            </a:blip>
            <a:stretch>
              <a:fillRect/>
            </a:stretch>
          </p:blipFill>
          <p:spPr>
            <a:xfrm>
              <a:off x="-1" y="0"/>
              <a:ext cx="4190777" cy="3141667"/>
            </a:xfrm>
            <a:prstGeom prst="rect">
              <a:avLst/>
            </a:prstGeom>
            <a:ln w="190500" cap="sq">
              <a:solidFill>
                <a:srgbClr val="FFFFFF"/>
              </a:solidFill>
              <a:prstDash val="solid"/>
              <a:miter lim="800000"/>
            </a:ln>
            <a:effectLst>
              <a:outerShdw sx="100000" sy="100000" kx="0" ky="0" algn="b" rotWithShape="0" blurRad="63500" dist="50800" dir="12900000">
                <a:srgbClr val="000000">
                  <a:alpha val="30000"/>
                </a:srgbClr>
              </a:outerShdw>
            </a:effectLst>
          </p:spPr>
        </p:pic>
      </p:grpSp>
      <p:sp>
        <p:nvSpPr>
          <p:cNvPr id="458" name="文字方塊 7"/>
          <p:cNvSpPr txBox="1"/>
          <p:nvPr/>
        </p:nvSpPr>
        <p:spPr>
          <a:xfrm>
            <a:off x="8178272" y="5871428"/>
            <a:ext cx="3466216"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a:defRPr sz="1600">
                <a:solidFill>
                  <a:srgbClr val="595959"/>
                </a:solidFill>
                <a:latin typeface="微軟正黑體"/>
                <a:ea typeface="微軟正黑體"/>
                <a:cs typeface="微軟正黑體"/>
                <a:sym typeface="微軟正黑體"/>
              </a:defRPr>
            </a:lvl1pPr>
          </a:lstStyle>
          <a:p>
            <a:pPr/>
            <a:r>
              <a:t>營養醫學抗癌奇蹟 劉博仁醫師</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0" name="Picture 4" descr="Picture 4"/>
          <p:cNvPicPr>
            <a:picLocks noChangeAspect="1"/>
          </p:cNvPicPr>
          <p:nvPr/>
        </p:nvPicPr>
        <p:blipFill>
          <a:blip r:embed="rId2">
            <a:extLst/>
          </a:blip>
          <a:stretch>
            <a:fillRect/>
          </a:stretch>
        </p:blipFill>
        <p:spPr>
          <a:xfrm rot="1080920">
            <a:off x="9297268" y="268002"/>
            <a:ext cx="2022682" cy="1826544"/>
          </a:xfrm>
          <a:prstGeom prst="rect">
            <a:avLst/>
          </a:prstGeom>
          <a:ln w="12700">
            <a:miter lim="400000"/>
          </a:ln>
        </p:spPr>
      </p:pic>
      <p:grpSp>
        <p:nvGrpSpPr>
          <p:cNvPr id="463" name="群組 3"/>
          <p:cNvGrpSpPr/>
          <p:nvPr/>
        </p:nvGrpSpPr>
        <p:grpSpPr>
          <a:xfrm>
            <a:off x="1042927" y="1670767"/>
            <a:ext cx="3659962" cy="4453835"/>
            <a:chOff x="0" y="0"/>
            <a:chExt cx="3659961" cy="4453834"/>
          </a:xfrm>
        </p:grpSpPr>
        <p:pic>
          <p:nvPicPr>
            <p:cNvPr id="461" name="Picture 5" descr="Picture 5"/>
            <p:cNvPicPr>
              <a:picLocks noChangeAspect="1"/>
            </p:cNvPicPr>
            <p:nvPr/>
          </p:nvPicPr>
          <p:blipFill>
            <a:blip r:embed="rId3">
              <a:extLst/>
            </a:blip>
            <a:stretch>
              <a:fillRect/>
            </a:stretch>
          </p:blipFill>
          <p:spPr>
            <a:xfrm>
              <a:off x="-1" y="0"/>
              <a:ext cx="2979478" cy="2189925"/>
            </a:xfrm>
            <a:prstGeom prst="rect">
              <a:avLst/>
            </a:prstGeom>
            <a:ln w="12700" cap="flat">
              <a:noFill/>
              <a:miter lim="400000"/>
            </a:ln>
            <a:effectLst>
              <a:outerShdw sx="100000" sy="100000" kx="0" ky="0" algn="b" rotWithShape="0" blurRad="292100" dist="139700" dir="2700000">
                <a:srgbClr val="333333">
                  <a:alpha val="64999"/>
                </a:srgbClr>
              </a:outerShdw>
            </a:effectLst>
          </p:spPr>
        </p:pic>
        <p:pic>
          <p:nvPicPr>
            <p:cNvPr id="462" name="Picture 6" descr="Picture 6"/>
            <p:cNvPicPr>
              <a:picLocks noChangeAspect="1"/>
            </p:cNvPicPr>
            <p:nvPr/>
          </p:nvPicPr>
          <p:blipFill>
            <a:blip r:embed="rId4">
              <a:extLst/>
            </a:blip>
            <a:stretch>
              <a:fillRect/>
            </a:stretch>
          </p:blipFill>
          <p:spPr>
            <a:xfrm>
              <a:off x="680483" y="2327697"/>
              <a:ext cx="2979478" cy="2126138"/>
            </a:xfrm>
            <a:prstGeom prst="rect">
              <a:avLst/>
            </a:prstGeom>
            <a:ln w="12700" cap="flat">
              <a:noFill/>
              <a:miter lim="400000"/>
            </a:ln>
            <a:effectLst>
              <a:outerShdw sx="100000" sy="100000" kx="0" ky="0" algn="b" rotWithShape="0" blurRad="292100" dist="139700" dir="2700000">
                <a:srgbClr val="333333">
                  <a:alpha val="64999"/>
                </a:srgbClr>
              </a:outerShdw>
            </a:effectLst>
          </p:spPr>
        </p:pic>
      </p:grpSp>
      <p:sp>
        <p:nvSpPr>
          <p:cNvPr id="464" name="矩形 14"/>
          <p:cNvSpPr txBox="1"/>
          <p:nvPr/>
        </p:nvSpPr>
        <p:spPr>
          <a:xfrm>
            <a:off x="2041451" y="607849"/>
            <a:ext cx="9720592" cy="942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b="1" sz="4800">
                <a:effectLst>
                  <a:outerShdw sx="100000" sy="100000" kx="0" ky="0" algn="b" rotWithShape="0" blurRad="38100" dist="38100" dir="2700000">
                    <a:srgbClr val="000000">
                      <a:alpha val="43137"/>
                    </a:srgbClr>
                  </a:outerShdw>
                </a:effectLst>
                <a:latin typeface="Microsoft YaHei"/>
                <a:ea typeface="Microsoft YaHei"/>
                <a:cs typeface="Microsoft YaHei"/>
                <a:sym typeface="Microsoft YaHei"/>
              </a:defRPr>
            </a:lvl1pPr>
          </a:lstStyle>
          <a:p>
            <a:pPr/>
            <a:r>
              <a:t>台灣國寶牛樟芝  保肝抗癌</a:t>
            </a:r>
          </a:p>
        </p:txBody>
      </p:sp>
      <p:sp>
        <p:nvSpPr>
          <p:cNvPr id="465" name="文字方塊 15"/>
          <p:cNvSpPr txBox="1"/>
          <p:nvPr/>
        </p:nvSpPr>
        <p:spPr>
          <a:xfrm>
            <a:off x="5231217" y="1989851"/>
            <a:ext cx="7836198" cy="365378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lnSpc>
                <a:spcPct val="150000"/>
              </a:lnSpc>
              <a:buSzPct val="100000"/>
              <a:buAutoNum type="arabicPeriod" startAt="1"/>
              <a:defRPr sz="2400">
                <a:solidFill>
                  <a:srgbClr val="C00000"/>
                </a:solidFill>
                <a:latin typeface="Microsoft YaHei"/>
                <a:ea typeface="Microsoft YaHei"/>
                <a:cs typeface="Microsoft YaHei"/>
                <a:sym typeface="Microsoft YaHei"/>
              </a:defRPr>
            </a:pPr>
            <a:r>
              <a:t>三帖類</a:t>
            </a:r>
            <a:r>
              <a:rPr>
                <a:solidFill>
                  <a:srgbClr val="595959"/>
                </a:solidFill>
              </a:rPr>
              <a:t>含量高，約為靈芝數十倍。</a:t>
            </a:r>
          </a:p>
          <a:p>
            <a:pPr marL="457200" indent="-457200">
              <a:lnSpc>
                <a:spcPct val="150000"/>
              </a:lnSpc>
              <a:buSzPct val="100000"/>
              <a:buAutoNum type="arabicPeriod" startAt="1"/>
              <a:defRPr sz="2400">
                <a:solidFill>
                  <a:srgbClr val="595959"/>
                </a:solidFill>
                <a:latin typeface="Microsoft YaHei"/>
                <a:ea typeface="Microsoft YaHei"/>
                <a:cs typeface="Microsoft YaHei"/>
                <a:sym typeface="Microsoft YaHei"/>
              </a:defRPr>
            </a:pPr>
            <a:r>
              <a:t>對</a:t>
            </a:r>
            <a:r>
              <a:rPr>
                <a:solidFill>
                  <a:srgbClr val="C00000"/>
                </a:solidFill>
              </a:rPr>
              <a:t>肝癌</a:t>
            </a:r>
            <a:r>
              <a:t>，乳癌，淋巴癌，腸胃癌效果顯著。</a:t>
            </a:r>
          </a:p>
          <a:p>
            <a:pPr marL="457200" indent="-457200">
              <a:lnSpc>
                <a:spcPct val="150000"/>
              </a:lnSpc>
              <a:buSzPct val="100000"/>
              <a:buAutoNum type="arabicPeriod" startAt="1"/>
              <a:defRPr sz="2400">
                <a:solidFill>
                  <a:srgbClr val="595959"/>
                </a:solidFill>
                <a:latin typeface="Microsoft YaHei"/>
                <a:ea typeface="Microsoft YaHei"/>
                <a:cs typeface="Microsoft YaHei"/>
                <a:sym typeface="Microsoft YaHei"/>
              </a:defRPr>
            </a:pPr>
            <a:r>
              <a:t>具有</a:t>
            </a:r>
            <a:r>
              <a:rPr>
                <a:solidFill>
                  <a:srgbClr val="C00000"/>
                </a:solidFill>
              </a:rPr>
              <a:t>誘導癌細胞凋亡活性</a:t>
            </a:r>
            <a:r>
              <a:t>。</a:t>
            </a:r>
          </a:p>
          <a:p>
            <a:pPr marL="457200" indent="-457200">
              <a:lnSpc>
                <a:spcPct val="150000"/>
              </a:lnSpc>
              <a:buSzPct val="100000"/>
              <a:buAutoNum type="arabicPeriod" startAt="1"/>
              <a:defRPr sz="2400">
                <a:solidFill>
                  <a:srgbClr val="595959"/>
                </a:solidFill>
                <a:latin typeface="Microsoft YaHei"/>
                <a:ea typeface="Microsoft YaHei"/>
                <a:cs typeface="Microsoft YaHei"/>
                <a:sym typeface="Microsoft YaHei"/>
              </a:defRPr>
            </a:pPr>
            <a:r>
              <a:t>能提昇</a:t>
            </a:r>
            <a:r>
              <a:rPr>
                <a:solidFill>
                  <a:srgbClr val="C00000"/>
                </a:solidFill>
              </a:rPr>
              <a:t>肝臟酵素活性</a:t>
            </a:r>
            <a:r>
              <a:t>，保肝功能佳。</a:t>
            </a:r>
          </a:p>
          <a:p>
            <a:pPr marL="457200" indent="-457200">
              <a:lnSpc>
                <a:spcPct val="150000"/>
              </a:lnSpc>
              <a:buSzPct val="100000"/>
              <a:buAutoNum type="arabicPeriod" startAt="1"/>
              <a:defRPr sz="2400">
                <a:solidFill>
                  <a:srgbClr val="C00000"/>
                </a:solidFill>
                <a:latin typeface="Microsoft YaHei"/>
                <a:ea typeface="Microsoft YaHei"/>
                <a:cs typeface="Microsoft YaHei"/>
                <a:sym typeface="Microsoft YaHei"/>
              </a:defRPr>
            </a:pPr>
            <a:r>
              <a:t>抑制癌細胞轉移</a:t>
            </a:r>
            <a:r>
              <a:rPr>
                <a:solidFill>
                  <a:srgbClr val="595959"/>
                </a:solidFill>
              </a:rPr>
              <a:t>。</a:t>
            </a:r>
          </a:p>
          <a:p>
            <a:pPr marL="457200" indent="-457200">
              <a:lnSpc>
                <a:spcPct val="150000"/>
              </a:lnSpc>
              <a:buSzPct val="100000"/>
              <a:buAutoNum type="arabicPeriod" startAt="1"/>
              <a:defRPr sz="2400">
                <a:solidFill>
                  <a:srgbClr val="595959"/>
                </a:solidFill>
                <a:latin typeface="Microsoft YaHei"/>
                <a:ea typeface="Microsoft YaHei"/>
                <a:cs typeface="Microsoft YaHei"/>
                <a:sym typeface="Microsoft YaHei"/>
              </a:defRPr>
            </a:pPr>
            <a:r>
              <a:t>增強化療用藥藥效。</a:t>
            </a:r>
          </a:p>
        </p:txBody>
      </p:sp>
      <p:sp>
        <p:nvSpPr>
          <p:cNvPr id="466" name="矩形 1"/>
          <p:cNvSpPr txBox="1"/>
          <p:nvPr/>
        </p:nvSpPr>
        <p:spPr>
          <a:xfrm>
            <a:off x="8468407" y="5413202"/>
            <a:ext cx="2452250" cy="370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600">
                <a:solidFill>
                  <a:srgbClr val="595959"/>
                </a:solidFill>
                <a:latin typeface="+mn-lt"/>
                <a:ea typeface="+mn-ea"/>
                <a:cs typeface="+mn-cs"/>
                <a:sym typeface="Helvetica"/>
              </a:defRPr>
            </a:lvl1pPr>
          </a:lstStyle>
          <a:p>
            <a:pPr/>
            <a:r>
              <a:t>南台科技大學 李順來 博士</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8" name="圖片 12" descr="圖片 12"/>
          <p:cNvPicPr>
            <a:picLocks noChangeAspect="1"/>
          </p:cNvPicPr>
          <p:nvPr/>
        </p:nvPicPr>
        <p:blipFill>
          <a:blip r:embed="rId2">
            <a:extLst/>
          </a:blip>
          <a:srcRect l="0" t="0" r="0" b="5997"/>
          <a:stretch>
            <a:fillRect/>
          </a:stretch>
        </p:blipFill>
        <p:spPr>
          <a:xfrm>
            <a:off x="6721443" y="1978328"/>
            <a:ext cx="4300629" cy="3019402"/>
          </a:xfrm>
          <a:prstGeom prst="rect">
            <a:avLst/>
          </a:prstGeom>
          <a:ln>
            <a:solidFill>
              <a:srgbClr val="000000"/>
            </a:solidFill>
          </a:ln>
          <a:effectLst>
            <a:outerShdw sx="100000" sy="100000" kx="0" ky="0" algn="b" rotWithShape="0" blurRad="63500" dist="0" dir="0">
              <a:srgbClr val="000000">
                <a:alpha val="40000"/>
              </a:srgbClr>
            </a:outerShdw>
          </a:effectLst>
        </p:spPr>
      </p:pic>
      <p:graphicFrame>
        <p:nvGraphicFramePr>
          <p:cNvPr id="469" name="圖表 4"/>
          <p:cNvGraphicFramePr/>
          <p:nvPr/>
        </p:nvGraphicFramePr>
        <p:xfrm>
          <a:off x="612285" y="1887484"/>
          <a:ext cx="5484468" cy="3460751"/>
        </p:xfrm>
        <a:graphic xmlns:a="http://schemas.openxmlformats.org/drawingml/2006/main">
          <a:graphicData uri="http://schemas.openxmlformats.org/drawingml/2006/chart">
            <c:chart xmlns:c="http://schemas.openxmlformats.org/drawingml/2006/chart" r:id="rId3"/>
          </a:graphicData>
        </a:graphic>
      </p:graphicFrame>
      <p:sp>
        <p:nvSpPr>
          <p:cNvPr id="470" name="文字方塊 2"/>
          <p:cNvSpPr txBox="1"/>
          <p:nvPr/>
        </p:nvSpPr>
        <p:spPr>
          <a:xfrm>
            <a:off x="2041463" y="1961482"/>
            <a:ext cx="3520770" cy="38709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b="1" sz="1600">
                <a:latin typeface="微軟正黑體"/>
                <a:ea typeface="微軟正黑體"/>
                <a:cs typeface="微軟正黑體"/>
                <a:sym typeface="微軟正黑體"/>
              </a:defRPr>
            </a:pPr>
            <a:r>
              <a:t>基因缺乏乙醛去氫酶(ALDH</a:t>
            </a:r>
            <a:r>
              <a:rPr baseline="-25000"/>
              <a:t>2</a:t>
            </a:r>
            <a:r>
              <a:t>)人口比例</a:t>
            </a:r>
          </a:p>
        </p:txBody>
      </p:sp>
      <p:sp>
        <p:nvSpPr>
          <p:cNvPr id="471" name="圓角矩形 6"/>
          <p:cNvSpPr/>
          <p:nvPr/>
        </p:nvSpPr>
        <p:spPr>
          <a:xfrm>
            <a:off x="1417350" y="1902080"/>
            <a:ext cx="935039" cy="3286038"/>
          </a:xfrm>
          <a:prstGeom prst="roundRect">
            <a:avLst>
              <a:gd name="adj" fmla="val 16667"/>
            </a:avLst>
          </a:prstGeom>
          <a:ln w="57150">
            <a:solidFill>
              <a:srgbClr val="FF0000"/>
            </a:solidFill>
            <a:miter/>
          </a:ln>
        </p:spPr>
        <p:txBody>
          <a:bodyPr lIns="45718" tIns="45718" rIns="45718" bIns="45718" anchor="ctr"/>
          <a:lstStyle/>
          <a:p>
            <a:pPr algn="ctr">
              <a:defRPr>
                <a:solidFill>
                  <a:srgbClr val="FFFFFF"/>
                </a:solidFill>
                <a:latin typeface="Arial"/>
                <a:ea typeface="Arial"/>
                <a:cs typeface="Arial"/>
                <a:sym typeface="Arial"/>
              </a:defRPr>
            </a:pPr>
          </a:p>
        </p:txBody>
      </p:sp>
      <p:sp>
        <p:nvSpPr>
          <p:cNvPr id="472" name="矩形 7"/>
          <p:cNvSpPr/>
          <p:nvPr/>
        </p:nvSpPr>
        <p:spPr>
          <a:xfrm>
            <a:off x="-2" y="5634671"/>
            <a:ext cx="12192005" cy="726439"/>
          </a:xfrm>
          <a:prstGeom prst="rect">
            <a:avLst/>
          </a:prstGeom>
          <a:solidFill>
            <a:srgbClr val="DEEBF7"/>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defTabSz="1219168">
              <a:defRPr b="1" sz="3600">
                <a:latin typeface="微軟正黑體"/>
                <a:ea typeface="微軟正黑體"/>
                <a:cs typeface="微軟正黑體"/>
                <a:sym typeface="微軟正黑體"/>
              </a:defRPr>
            </a:pPr>
            <a:r>
              <a:t>缺乏解酒酶 一喝酒就臉紅 小心罹癌高</a:t>
            </a:r>
            <a:r>
              <a:rPr>
                <a:solidFill>
                  <a:srgbClr val="FF0000"/>
                </a:solidFill>
              </a:rPr>
              <a:t>50倍</a:t>
            </a:r>
          </a:p>
        </p:txBody>
      </p:sp>
      <p:sp>
        <p:nvSpPr>
          <p:cNvPr id="473" name="文字方塊 1"/>
          <p:cNvSpPr txBox="1"/>
          <p:nvPr/>
        </p:nvSpPr>
        <p:spPr>
          <a:xfrm>
            <a:off x="496954" y="4974463"/>
            <a:ext cx="376171" cy="3506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a:latin typeface="Arial"/>
                <a:ea typeface="Arial"/>
                <a:cs typeface="Arial"/>
                <a:sym typeface="Arial"/>
              </a:defRPr>
            </a:lvl1pPr>
          </a:lstStyle>
          <a:p>
            <a:pPr/>
            <a:r>
              <a:t>%</a:t>
            </a:r>
          </a:p>
        </p:txBody>
      </p:sp>
      <p:sp>
        <p:nvSpPr>
          <p:cNvPr id="474" name="矩形 9"/>
          <p:cNvSpPr txBox="1"/>
          <p:nvPr/>
        </p:nvSpPr>
        <p:spPr>
          <a:xfrm>
            <a:off x="1967849" y="418805"/>
            <a:ext cx="9720595" cy="942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b="1" sz="4800">
                <a:effectLst>
                  <a:outerShdw sx="100000" sy="100000" kx="0" ky="0" algn="b" rotWithShape="0" blurRad="38100" dist="38100" dir="2700000">
                    <a:srgbClr val="000000">
                      <a:alpha val="43137"/>
                    </a:srgbClr>
                  </a:outerShdw>
                </a:effectLst>
                <a:latin typeface="Microsoft YaHei"/>
                <a:ea typeface="Microsoft YaHei"/>
                <a:cs typeface="Microsoft YaHei"/>
                <a:sym typeface="Microsoft YaHei"/>
              </a:defRPr>
            </a:lvl1pPr>
          </a:lstStyle>
          <a:p>
            <a:pPr/>
            <a:r>
              <a:t>酒精代謝功能異常  樟芝必備</a:t>
            </a:r>
          </a:p>
        </p:txBody>
      </p:sp>
      <p:sp>
        <p:nvSpPr>
          <p:cNvPr id="475" name="矩形 2"/>
          <p:cNvSpPr txBox="1"/>
          <p:nvPr/>
        </p:nvSpPr>
        <p:spPr>
          <a:xfrm>
            <a:off x="2176130" y="1343252"/>
            <a:ext cx="8845941" cy="408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mn-lt"/>
                <a:ea typeface="+mn-ea"/>
                <a:cs typeface="+mn-cs"/>
                <a:sym typeface="Helvetica"/>
              </a:defRPr>
            </a:lvl1pPr>
          </a:lstStyle>
          <a:p>
            <a:pPr/>
            <a:r>
              <a:t>乙醛暴露有關的癌症，包括頭頸癌、食道癌、乳癌、肝癌及大腸直腸癌等。</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標題 1"/>
          <p:cNvSpPr txBox="1"/>
          <p:nvPr>
            <p:ph type="title"/>
          </p:nvPr>
        </p:nvSpPr>
        <p:spPr>
          <a:xfrm>
            <a:off x="383423" y="1660731"/>
            <a:ext cx="7465829" cy="1325564"/>
          </a:xfrm>
          <a:prstGeom prst="rect">
            <a:avLst/>
          </a:prstGeom>
        </p:spPr>
        <p:txBody>
          <a:bodyPr/>
          <a:lstStyle>
            <a:lvl1pPr algn="ctr">
              <a:defRPr sz="4800">
                <a:latin typeface="Microsoft YaHei"/>
                <a:ea typeface="Microsoft YaHei"/>
                <a:cs typeface="Microsoft YaHei"/>
                <a:sym typeface="Microsoft YaHei"/>
              </a:defRPr>
            </a:lvl1pPr>
          </a:lstStyle>
          <a:p>
            <a:pPr/>
            <a:r>
              <a:t>做完基因檢測，然後呢?</a:t>
            </a:r>
          </a:p>
        </p:txBody>
      </p:sp>
      <p:sp>
        <p:nvSpPr>
          <p:cNvPr id="268" name="投影片編號版面配置區 3"/>
          <p:cNvSpPr txBox="1"/>
          <p:nvPr>
            <p:ph type="sldNum" sz="quarter" idx="4294967295"/>
          </p:nvPr>
        </p:nvSpPr>
        <p:spPr>
          <a:xfrm>
            <a:off x="11967412" y="6406786"/>
            <a:ext cx="188897" cy="26425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9" name="圖片 5" descr="圖片 5"/>
          <p:cNvPicPr>
            <a:picLocks noChangeAspect="1"/>
          </p:cNvPicPr>
          <p:nvPr/>
        </p:nvPicPr>
        <p:blipFill>
          <a:blip r:embed="rId3">
            <a:extLst/>
          </a:blip>
          <a:srcRect l="26946" t="0" r="27289" b="0"/>
          <a:stretch>
            <a:fillRect/>
          </a:stretch>
        </p:blipFill>
        <p:spPr>
          <a:xfrm>
            <a:off x="7849251" y="0"/>
            <a:ext cx="4342751" cy="6326372"/>
          </a:xfrm>
          <a:prstGeom prst="rect">
            <a:avLst/>
          </a:prstGeom>
          <a:ln w="12700">
            <a:miter lim="400000"/>
          </a:ln>
        </p:spPr>
      </p:pic>
      <p:sp>
        <p:nvSpPr>
          <p:cNvPr id="270" name="文字方塊 6"/>
          <p:cNvSpPr txBox="1"/>
          <p:nvPr/>
        </p:nvSpPr>
        <p:spPr>
          <a:xfrm>
            <a:off x="1674465" y="2986295"/>
            <a:ext cx="6086171" cy="2301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42900" indent="-342900">
              <a:lnSpc>
                <a:spcPct val="130000"/>
              </a:lnSpc>
              <a:spcBef>
                <a:spcPts val="600"/>
              </a:spcBef>
              <a:buSzPct val="100000"/>
              <a:buChar char="■"/>
              <a:defRPr sz="3200">
                <a:solidFill>
                  <a:srgbClr val="595959"/>
                </a:solidFill>
                <a:latin typeface="Microsoft YaHei"/>
                <a:ea typeface="Microsoft YaHei"/>
                <a:cs typeface="Microsoft YaHei"/>
                <a:sym typeface="Microsoft YaHei"/>
              </a:defRPr>
            </a:pPr>
            <a:r>
              <a:t>定期健康檢查</a:t>
            </a:r>
          </a:p>
          <a:p>
            <a:pPr marL="342900" indent="-342900">
              <a:lnSpc>
                <a:spcPct val="130000"/>
              </a:lnSpc>
              <a:spcBef>
                <a:spcPts val="600"/>
              </a:spcBef>
              <a:buSzPct val="100000"/>
              <a:buChar char="■"/>
              <a:defRPr sz="3200">
                <a:solidFill>
                  <a:srgbClr val="595959"/>
                </a:solidFill>
                <a:latin typeface="Microsoft YaHei"/>
                <a:ea typeface="Microsoft YaHei"/>
                <a:cs typeface="Microsoft YaHei"/>
                <a:sym typeface="Microsoft YaHei"/>
              </a:defRPr>
            </a:pPr>
            <a:r>
              <a:t>符合基因的生活方式</a:t>
            </a:r>
          </a:p>
          <a:p>
            <a:pPr marL="342900" indent="-342900">
              <a:lnSpc>
                <a:spcPct val="130000"/>
              </a:lnSpc>
              <a:spcBef>
                <a:spcPts val="600"/>
              </a:spcBef>
              <a:buSzPct val="100000"/>
              <a:buChar char="■"/>
              <a:defRPr sz="3200">
                <a:solidFill>
                  <a:srgbClr val="595959"/>
                </a:solidFill>
                <a:latin typeface="Microsoft YaHei"/>
                <a:ea typeface="Microsoft YaHei"/>
                <a:cs typeface="Microsoft YaHei"/>
                <a:sym typeface="Microsoft YaHei"/>
              </a:defRPr>
            </a:pPr>
            <a:r>
              <a:t>營養介入</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70">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27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270">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0"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投影片編號版面配置區 1"/>
          <p:cNvSpPr txBox="1"/>
          <p:nvPr>
            <p:ph type="sldNum" sz="quarter" idx="4294967295"/>
          </p:nvPr>
        </p:nvSpPr>
        <p:spPr>
          <a:xfrm>
            <a:off x="11080143" y="6406786"/>
            <a:ext cx="273655" cy="26425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8" name="圖片 2" descr="圖片 2"/>
          <p:cNvPicPr>
            <a:picLocks noChangeAspect="1"/>
          </p:cNvPicPr>
          <p:nvPr/>
        </p:nvPicPr>
        <p:blipFill>
          <a:blip r:embed="rId2">
            <a:extLst/>
          </a:blip>
          <a:srcRect l="0" t="0" r="0" b="7255"/>
          <a:stretch>
            <a:fillRect/>
          </a:stretch>
        </p:blipFill>
        <p:spPr>
          <a:xfrm>
            <a:off x="1871946" y="1107241"/>
            <a:ext cx="7357117" cy="5029202"/>
          </a:xfrm>
          <a:prstGeom prst="rect">
            <a:avLst/>
          </a:prstGeom>
          <a:ln>
            <a:solidFill>
              <a:srgbClr val="BFBFBF"/>
            </a:solidFill>
          </a:ln>
        </p:spPr>
      </p:pic>
      <p:sp>
        <p:nvSpPr>
          <p:cNvPr id="479" name="矩形 3"/>
          <p:cNvSpPr txBox="1"/>
          <p:nvPr/>
        </p:nvSpPr>
        <p:spPr>
          <a:xfrm>
            <a:off x="1190847" y="416160"/>
            <a:ext cx="9720595" cy="942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b="1" sz="4800">
                <a:effectLst>
                  <a:outerShdw sx="100000" sy="100000" kx="0" ky="0" algn="b" rotWithShape="0" blurRad="38100" dist="38100" dir="2700000">
                    <a:srgbClr val="000000">
                      <a:alpha val="43137"/>
                    </a:srgbClr>
                  </a:outerShdw>
                </a:effectLst>
                <a:latin typeface="Microsoft YaHei"/>
                <a:ea typeface="Microsoft YaHei"/>
                <a:cs typeface="Microsoft YaHei"/>
                <a:sym typeface="Microsoft YaHei"/>
              </a:defRPr>
            </a:lvl1pPr>
          </a:lstStyle>
          <a:p>
            <a:pPr/>
            <a:r>
              <a:t>牛樟芝 需具備90天餵食毒性試驗</a:t>
            </a:r>
          </a:p>
        </p:txBody>
      </p:sp>
      <p:sp>
        <p:nvSpPr>
          <p:cNvPr id="480" name="矩形 4"/>
          <p:cNvSpPr/>
          <p:nvPr/>
        </p:nvSpPr>
        <p:spPr>
          <a:xfrm>
            <a:off x="1967022" y="3094075"/>
            <a:ext cx="7145081" cy="489099"/>
          </a:xfrm>
          <a:prstGeom prst="rect">
            <a:avLst/>
          </a:prstGeom>
          <a:ln w="28575">
            <a:solidFill>
              <a:srgbClr val="FF0000"/>
            </a:solidFill>
            <a:miter/>
          </a:ln>
        </p:spPr>
        <p:txBody>
          <a:bodyPr lIns="45718" tIns="45718" rIns="45718" bIns="45718" anchor="ctr"/>
          <a:lstStyle/>
          <a:p>
            <a:pPr algn="ctr">
              <a:defRPr>
                <a:solidFill>
                  <a:srgbClr val="FFFFFF"/>
                </a:solidFill>
                <a:latin typeface="Arial"/>
                <a:ea typeface="Arial"/>
                <a:cs typeface="Arial"/>
                <a:sym typeface="Arial"/>
              </a:defRPr>
            </a:pPr>
          </a:p>
        </p:txBody>
      </p:sp>
      <p:sp>
        <p:nvSpPr>
          <p:cNvPr id="481" name="矩形 5"/>
          <p:cNvSpPr txBox="1"/>
          <p:nvPr/>
        </p:nvSpPr>
        <p:spPr>
          <a:xfrm>
            <a:off x="9363716" y="5713946"/>
            <a:ext cx="2161539" cy="408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333333"/>
                </a:solidFill>
                <a:latin typeface="微軟正黑體"/>
                <a:ea typeface="微軟正黑體"/>
                <a:cs typeface="微軟正黑體"/>
                <a:sym typeface="微軟正黑體"/>
              </a:defRPr>
            </a:lvl1pPr>
          </a:lstStyle>
          <a:p>
            <a:pPr/>
            <a:r>
              <a:t>食品藥物管理署公告</a:t>
            </a:r>
          </a:p>
        </p:txBody>
      </p:sp>
      <p:grpSp>
        <p:nvGrpSpPr>
          <p:cNvPr id="484" name="圓角矩形圖說文字 6"/>
          <p:cNvGrpSpPr/>
          <p:nvPr/>
        </p:nvGrpSpPr>
        <p:grpSpPr>
          <a:xfrm>
            <a:off x="6517757" y="3444078"/>
            <a:ext cx="5518302" cy="1585126"/>
            <a:chOff x="0" y="0"/>
            <a:chExt cx="5518301" cy="1585124"/>
          </a:xfrm>
        </p:grpSpPr>
        <p:sp>
          <p:nvSpPr>
            <p:cNvPr id="482" name="形狀"/>
            <p:cNvSpPr/>
            <p:nvPr/>
          </p:nvSpPr>
          <p:spPr>
            <a:xfrm>
              <a:off x="-1" y="-1"/>
              <a:ext cx="5518302" cy="15851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619"/>
                  </a:moveTo>
                  <a:cubicBezTo>
                    <a:pt x="0" y="3853"/>
                    <a:pt x="411" y="2422"/>
                    <a:pt x="918" y="2422"/>
                  </a:cubicBezTo>
                  <a:lnTo>
                    <a:pt x="3600" y="2422"/>
                  </a:lnTo>
                  <a:lnTo>
                    <a:pt x="4069" y="0"/>
                  </a:lnTo>
                  <a:lnTo>
                    <a:pt x="9000" y="2422"/>
                  </a:lnTo>
                  <a:lnTo>
                    <a:pt x="20682" y="2422"/>
                  </a:lnTo>
                  <a:cubicBezTo>
                    <a:pt x="21189" y="2422"/>
                    <a:pt x="21600" y="3853"/>
                    <a:pt x="21600" y="5619"/>
                  </a:cubicBezTo>
                  <a:lnTo>
                    <a:pt x="21600" y="18404"/>
                  </a:lnTo>
                  <a:cubicBezTo>
                    <a:pt x="21600" y="20169"/>
                    <a:pt x="21189" y="21600"/>
                    <a:pt x="20682" y="21600"/>
                  </a:cubicBezTo>
                  <a:lnTo>
                    <a:pt x="918" y="21600"/>
                  </a:lnTo>
                  <a:cubicBezTo>
                    <a:pt x="411" y="21600"/>
                    <a:pt x="0" y="20169"/>
                    <a:pt x="0" y="18404"/>
                  </a:cubicBezTo>
                  <a:lnTo>
                    <a:pt x="0" y="5619"/>
                  </a:lnTo>
                  <a:close/>
                </a:path>
              </a:pathLst>
            </a:custGeom>
            <a:gradFill flip="none" rotWithShape="1">
              <a:gsLst>
                <a:gs pos="0">
                  <a:srgbClr val="70A6DB"/>
                </a:gs>
                <a:gs pos="50000">
                  <a:srgbClr val="559BDB"/>
                </a:gs>
                <a:gs pos="100000">
                  <a:srgbClr val="448AC9"/>
                </a:gs>
              </a:gsLst>
              <a:lin ang="5400000" scaled="0"/>
            </a:gradFill>
            <a:ln w="12700" cap="flat">
              <a:noFill/>
              <a:miter lim="400000"/>
            </a:ln>
            <a:effectLst>
              <a:outerShdw sx="100000" sy="100000" kx="0" ky="0" algn="b" rotWithShape="0" blurRad="63500" dist="19050" dir="5400000">
                <a:srgbClr val="000000">
                  <a:alpha val="63000"/>
                </a:srgbClr>
              </a:outerShdw>
            </a:effectLst>
          </p:spPr>
          <p:txBody>
            <a:bodyPr wrap="square" lIns="45718" tIns="45718" rIns="45718" bIns="45718" numCol="1" anchor="ctr">
              <a:noAutofit/>
            </a:bodyPr>
            <a:lstStyle/>
            <a:p>
              <a:pPr algn="ctr">
                <a:defRPr b="1" sz="2200">
                  <a:solidFill>
                    <a:srgbClr val="FFFFFF"/>
                  </a:solidFill>
                  <a:latin typeface="Arial"/>
                  <a:ea typeface="Arial"/>
                  <a:cs typeface="Arial"/>
                  <a:sym typeface="Arial"/>
                </a:defRPr>
              </a:pPr>
            </a:p>
          </p:txBody>
        </p:sp>
        <p:sp>
          <p:nvSpPr>
            <p:cNvPr id="483" name="食品使用牛樟芝為原料時，食品業者應具備該原料之料詳細加工或製造過程、規格及90天食毒性試驗報告等相關證明文件 。"/>
            <p:cNvSpPr txBox="1"/>
            <p:nvPr/>
          </p:nvSpPr>
          <p:spPr>
            <a:xfrm>
              <a:off x="68701" y="264221"/>
              <a:ext cx="5380898" cy="1234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defRPr b="1" sz="2200">
                  <a:solidFill>
                    <a:srgbClr val="FFFFFF"/>
                  </a:solidFill>
                  <a:latin typeface="+mn-lt"/>
                  <a:ea typeface="+mn-ea"/>
                  <a:cs typeface="+mn-cs"/>
                  <a:sym typeface="Helvetica"/>
                </a:defRPr>
              </a:pPr>
              <a:r>
                <a:t>食品使用牛樟芝為原料時，食品業者應具備該</a:t>
              </a:r>
              <a:r>
                <a:rPr>
                  <a:solidFill>
                    <a:srgbClr val="FFFF00"/>
                  </a:solidFill>
                </a:rPr>
                <a:t>原料之料詳細加工或製造過程</a:t>
              </a:r>
              <a:r>
                <a:t>、規格及</a:t>
              </a:r>
              <a:r>
                <a:rPr>
                  <a:solidFill>
                    <a:srgbClr val="FFFF00"/>
                  </a:solidFill>
                  <a:latin typeface="Arial"/>
                  <a:ea typeface="Arial"/>
                  <a:cs typeface="Arial"/>
                  <a:sym typeface="Arial"/>
                </a:rPr>
                <a:t>90</a:t>
              </a:r>
              <a:r>
                <a:rPr>
                  <a:solidFill>
                    <a:srgbClr val="FFFF00"/>
                  </a:solidFill>
                </a:rPr>
                <a:t>天食毒性試驗</a:t>
              </a:r>
              <a:r>
                <a:t>報告等相關證明文件 。</a:t>
              </a:r>
            </a:p>
          </p:txBody>
        </p:sp>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矩形 3"/>
          <p:cNvSpPr/>
          <p:nvPr/>
        </p:nvSpPr>
        <p:spPr>
          <a:xfrm>
            <a:off x="0" y="0"/>
            <a:ext cx="4572000" cy="6237312"/>
          </a:xfrm>
          <a:prstGeom prst="rect">
            <a:avLst/>
          </a:prstGeom>
          <a:solidFill>
            <a:srgbClr val="2E8EA8"/>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p>
        </p:txBody>
      </p:sp>
      <p:pic>
        <p:nvPicPr>
          <p:cNvPr id="487" name="Picture 2" descr="Picture 2"/>
          <p:cNvPicPr>
            <a:picLocks noChangeAspect="1"/>
          </p:cNvPicPr>
          <p:nvPr/>
        </p:nvPicPr>
        <p:blipFill>
          <a:blip r:embed="rId3">
            <a:extLst/>
          </a:blip>
          <a:stretch>
            <a:fillRect/>
          </a:stretch>
        </p:blipFill>
        <p:spPr>
          <a:xfrm>
            <a:off x="5015879" y="1700808"/>
            <a:ext cx="6624737" cy="4372031"/>
          </a:xfrm>
          <a:prstGeom prst="rect">
            <a:avLst/>
          </a:prstGeom>
          <a:ln w="12700">
            <a:miter lim="400000"/>
          </a:ln>
        </p:spPr>
      </p:pic>
      <p:sp>
        <p:nvSpPr>
          <p:cNvPr id="488" name="矩形 5"/>
          <p:cNvSpPr txBox="1"/>
          <p:nvPr/>
        </p:nvSpPr>
        <p:spPr>
          <a:xfrm>
            <a:off x="-1" y="404662"/>
            <a:ext cx="7464153" cy="1031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lnSpc>
                <a:spcPct val="110000"/>
              </a:lnSpc>
              <a:defRPr b="1" sz="5300">
                <a:solidFill>
                  <a:srgbClr val="FFFFFF"/>
                </a:solidFill>
                <a:latin typeface="Microsoft YaHei UI"/>
                <a:ea typeface="Microsoft YaHei UI"/>
                <a:cs typeface="Microsoft YaHei UI"/>
                <a:sym typeface="Microsoft YaHei UI"/>
              </a:defRPr>
            </a:pPr>
            <a:r>
              <a:t>70%的免疫 </a:t>
            </a:r>
            <a:r>
              <a:rPr>
                <a:solidFill>
                  <a:srgbClr val="595959"/>
                </a:solidFill>
              </a:rPr>
              <a:t>在腸道</a:t>
            </a:r>
          </a:p>
        </p:txBody>
      </p:sp>
      <p:sp>
        <p:nvSpPr>
          <p:cNvPr id="489" name="矩形 7"/>
          <p:cNvSpPr/>
          <p:nvPr/>
        </p:nvSpPr>
        <p:spPr>
          <a:xfrm>
            <a:off x="5159895" y="3789040"/>
            <a:ext cx="2088234" cy="360042"/>
          </a:xfrm>
          <a:prstGeom prst="rect">
            <a:avLst/>
          </a:prstGeom>
          <a:ln w="12700">
            <a:solidFill>
              <a:srgbClr val="FF0000"/>
            </a:solidFill>
            <a:miter/>
          </a:ln>
        </p:spPr>
        <p:txBody>
          <a:bodyPr lIns="45718" tIns="45718" rIns="45718" bIns="45718" anchor="ctr"/>
          <a:lstStyle/>
          <a:p>
            <a:pPr algn="ctr">
              <a:defRPr>
                <a:solidFill>
                  <a:srgbClr val="FFFFFF"/>
                </a:solidFill>
                <a:latin typeface="Arial"/>
                <a:ea typeface="Arial"/>
                <a:cs typeface="Arial"/>
                <a:sym typeface="Arial"/>
              </a:defRPr>
            </a:pPr>
          </a:p>
        </p:txBody>
      </p:sp>
      <p:grpSp>
        <p:nvGrpSpPr>
          <p:cNvPr id="492" name="圓角矩形圖說文字 8"/>
          <p:cNvGrpSpPr/>
          <p:nvPr/>
        </p:nvGrpSpPr>
        <p:grpSpPr>
          <a:xfrm>
            <a:off x="5447927" y="4169260"/>
            <a:ext cx="2520283" cy="2068054"/>
            <a:chOff x="0" y="0"/>
            <a:chExt cx="2520282" cy="2068052"/>
          </a:xfrm>
        </p:grpSpPr>
        <p:sp>
          <p:nvSpPr>
            <p:cNvPr id="490" name="形狀"/>
            <p:cNvSpPr/>
            <p:nvPr/>
          </p:nvSpPr>
          <p:spPr>
            <a:xfrm>
              <a:off x="0" y="-1"/>
              <a:ext cx="2520283" cy="206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52"/>
                  </a:moveTo>
                  <a:cubicBezTo>
                    <a:pt x="0" y="12552"/>
                    <a:pt x="599" y="11823"/>
                    <a:pt x="1337" y="11823"/>
                  </a:cubicBezTo>
                  <a:lnTo>
                    <a:pt x="3600" y="11823"/>
                  </a:lnTo>
                  <a:lnTo>
                    <a:pt x="7525" y="0"/>
                  </a:lnTo>
                  <a:lnTo>
                    <a:pt x="9000" y="11823"/>
                  </a:lnTo>
                  <a:lnTo>
                    <a:pt x="20263" y="11823"/>
                  </a:lnTo>
                  <a:cubicBezTo>
                    <a:pt x="21001" y="11823"/>
                    <a:pt x="21600" y="12552"/>
                    <a:pt x="21600" y="13452"/>
                  </a:cubicBezTo>
                  <a:lnTo>
                    <a:pt x="21600" y="19970"/>
                  </a:lnTo>
                  <a:cubicBezTo>
                    <a:pt x="21600" y="20870"/>
                    <a:pt x="21001" y="21600"/>
                    <a:pt x="20263" y="21600"/>
                  </a:cubicBezTo>
                  <a:lnTo>
                    <a:pt x="1337" y="21600"/>
                  </a:lnTo>
                  <a:cubicBezTo>
                    <a:pt x="599" y="21600"/>
                    <a:pt x="0" y="20870"/>
                    <a:pt x="0" y="19970"/>
                  </a:cubicBezTo>
                  <a:lnTo>
                    <a:pt x="0" y="13452"/>
                  </a:lnTo>
                  <a:close/>
                </a:path>
              </a:pathLst>
            </a:custGeom>
            <a:solidFill>
              <a:srgbClr val="00B0F0"/>
            </a:solidFill>
            <a:ln w="12700" cap="flat">
              <a:noFill/>
              <a:miter lim="400000"/>
            </a:ln>
            <a:effectLst/>
          </p:spPr>
          <p:txBody>
            <a:bodyPr wrap="square" lIns="45718" tIns="45718" rIns="45718" bIns="45718" numCol="1" anchor="ctr">
              <a:noAutofit/>
            </a:bodyPr>
            <a:lstStyle/>
            <a:p>
              <a:pPr algn="ctr">
                <a:defRPr b="1" sz="2000">
                  <a:solidFill>
                    <a:srgbClr val="FFFFFF"/>
                  </a:solidFill>
                  <a:latin typeface="微軟正黑體"/>
                  <a:ea typeface="微軟正黑體"/>
                  <a:cs typeface="微軟正黑體"/>
                  <a:sym typeface="微軟正黑體"/>
                </a:defRPr>
              </a:pPr>
            </a:p>
          </p:txBody>
        </p:sp>
        <p:sp>
          <p:nvSpPr>
            <p:cNvPr id="491" name="益生菌擋住病源菌與毒素的附著"/>
            <p:cNvSpPr txBox="1"/>
            <p:nvPr/>
          </p:nvSpPr>
          <p:spPr>
            <a:xfrm>
              <a:off x="45697" y="1198678"/>
              <a:ext cx="2428889" cy="802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defRPr b="1" sz="2000">
                  <a:solidFill>
                    <a:srgbClr val="FFFFFF"/>
                  </a:solidFill>
                  <a:latin typeface="微軟正黑體"/>
                  <a:ea typeface="微軟正黑體"/>
                  <a:cs typeface="微軟正黑體"/>
                  <a:sym typeface="微軟正黑體"/>
                </a:defRPr>
              </a:pPr>
              <a:r>
                <a:t>益生菌</a:t>
              </a:r>
              <a:r>
                <a:rPr>
                  <a:solidFill>
                    <a:srgbClr val="FFFF00"/>
                  </a:solidFill>
                </a:rPr>
                <a:t>擋住病源菌與毒素</a:t>
              </a:r>
              <a:r>
                <a:t>的附著</a:t>
              </a:r>
            </a:p>
          </p:txBody>
        </p:sp>
      </p:grpSp>
      <p:sp>
        <p:nvSpPr>
          <p:cNvPr id="493" name="矩形 11"/>
          <p:cNvSpPr/>
          <p:nvPr/>
        </p:nvSpPr>
        <p:spPr>
          <a:xfrm>
            <a:off x="191342" y="1988839"/>
            <a:ext cx="4248476" cy="3901438"/>
          </a:xfrm>
          <a:prstGeom prst="rect">
            <a:avLst/>
          </a:prstGeom>
          <a:solidFill>
            <a:srgbClr val="2E8EA8"/>
          </a:solidFill>
          <a:ln w="12700">
            <a:miter lim="400000"/>
          </a:ln>
          <a:effectLst>
            <a:outerShdw sx="100000" sy="100000" kx="0" ky="0" algn="b" rotWithShape="0" blurRad="63500" dist="0" dir="0">
              <a:srgbClr val="000000">
                <a:alpha val="40000"/>
              </a:srgbClr>
            </a:outerShdw>
          </a:effectLst>
          <a:extLst>
            <a:ext uri="{C572A759-6A51-4108-AA02-DFA0A04FC94B}">
              <ma14:wrappingTextBoxFlag xmlns:ma14="http://schemas.microsoft.com/office/mac/drawingml/2011/main" val="1"/>
            </a:ext>
          </a:extLst>
        </p:spPr>
        <p:txBody>
          <a:bodyPr lIns="45718" tIns="45718" rIns="45718" bIns="45718">
            <a:spAutoFit/>
          </a:bodyPr>
          <a:lstStyle/>
          <a:p>
            <a:pPr>
              <a:lnSpc>
                <a:spcPct val="130000"/>
              </a:lnSpc>
              <a:defRPr b="1" sz="2800">
                <a:solidFill>
                  <a:srgbClr val="FFFF00"/>
                </a:solidFill>
                <a:latin typeface="微軟正黑體"/>
                <a:ea typeface="微軟正黑體"/>
                <a:cs typeface="微軟正黑體"/>
                <a:sym typeface="微軟正黑體"/>
              </a:defRPr>
            </a:pPr>
            <a:r>
              <a:t>益生菌調節免疫之功效</a:t>
            </a:r>
          </a:p>
          <a:p>
            <a:pPr>
              <a:lnSpc>
                <a:spcPct val="130000"/>
              </a:lnSpc>
              <a:defRPr b="1" sz="2800">
                <a:solidFill>
                  <a:srgbClr val="FFFFFF"/>
                </a:solidFill>
                <a:latin typeface="微軟正黑體"/>
                <a:ea typeface="微軟正黑體"/>
                <a:cs typeface="微軟正黑體"/>
                <a:sym typeface="微軟正黑體"/>
              </a:defRPr>
            </a:pPr>
            <a:r>
              <a:t>1. 降低過敏反應</a:t>
            </a:r>
          </a:p>
          <a:p>
            <a:pPr>
              <a:lnSpc>
                <a:spcPct val="130000"/>
              </a:lnSpc>
              <a:defRPr b="1" sz="2800">
                <a:solidFill>
                  <a:srgbClr val="FFFFFF"/>
                </a:solidFill>
                <a:latin typeface="微軟正黑體"/>
                <a:ea typeface="微軟正黑體"/>
                <a:cs typeface="微軟正黑體"/>
                <a:sym typeface="微軟正黑體"/>
              </a:defRPr>
            </a:pPr>
            <a:r>
              <a:t>2. 減少感染</a:t>
            </a:r>
          </a:p>
          <a:p>
            <a:pPr>
              <a:lnSpc>
                <a:spcPct val="130000"/>
              </a:lnSpc>
              <a:defRPr b="1" sz="2800">
                <a:solidFill>
                  <a:srgbClr val="FFFFFF"/>
                </a:solidFill>
                <a:latin typeface="微軟正黑體"/>
                <a:ea typeface="微軟正黑體"/>
                <a:cs typeface="微軟正黑體"/>
                <a:sym typeface="微軟正黑體"/>
              </a:defRPr>
            </a:pPr>
            <a:r>
              <a:t>3. 增強免疫 </a:t>
            </a:r>
          </a:p>
          <a:p>
            <a:pPr>
              <a:lnSpc>
                <a:spcPct val="130000"/>
              </a:lnSpc>
              <a:defRPr b="1" sz="2800">
                <a:solidFill>
                  <a:srgbClr val="FFFFFF"/>
                </a:solidFill>
                <a:latin typeface="微軟正黑體"/>
                <a:ea typeface="微軟正黑體"/>
                <a:cs typeface="微軟正黑體"/>
                <a:sym typeface="微軟正黑體"/>
              </a:defRPr>
            </a:pPr>
            <a:r>
              <a:t>5. 改善乳糖不耐</a:t>
            </a:r>
          </a:p>
          <a:p>
            <a:pPr>
              <a:lnSpc>
                <a:spcPct val="130000"/>
              </a:lnSpc>
              <a:defRPr b="1" sz="2800">
                <a:solidFill>
                  <a:srgbClr val="FFFFFF"/>
                </a:solidFill>
                <a:latin typeface="微軟正黑體"/>
                <a:ea typeface="微軟正黑體"/>
                <a:cs typeface="微軟正黑體"/>
                <a:sym typeface="微軟正黑體"/>
              </a:defRPr>
            </a:pPr>
            <a:r>
              <a:t>6. 減少抗生素導致的腹瀉</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矩形 15"/>
          <p:cNvSpPr/>
          <p:nvPr/>
        </p:nvSpPr>
        <p:spPr>
          <a:xfrm>
            <a:off x="-2" y="4840"/>
            <a:ext cx="4715223" cy="6318843"/>
          </a:xfrm>
          <a:prstGeom prst="rect">
            <a:avLst/>
          </a:prstGeom>
          <a:solidFill>
            <a:srgbClr val="2E8EA8"/>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p>
        </p:txBody>
      </p:sp>
      <p:sp>
        <p:nvSpPr>
          <p:cNvPr id="498" name="標題 1"/>
          <p:cNvSpPr txBox="1"/>
          <p:nvPr>
            <p:ph type="title"/>
          </p:nvPr>
        </p:nvSpPr>
        <p:spPr>
          <a:xfrm>
            <a:off x="6156988" y="745928"/>
            <a:ext cx="1872210" cy="1869315"/>
          </a:xfrm>
          <a:prstGeom prst="rect">
            <a:avLst/>
          </a:prstGeom>
        </p:spPr>
        <p:txBody>
          <a:bodyPr/>
          <a:lstStyle/>
          <a:p>
            <a:pPr defTabSz="667876">
              <a:defRPr sz="5192">
                <a:solidFill>
                  <a:srgbClr val="0070C0"/>
                </a:solidFill>
                <a:latin typeface="Microsoft YaHei UI"/>
                <a:ea typeface="Microsoft YaHei UI"/>
                <a:cs typeface="Microsoft YaHei UI"/>
                <a:sym typeface="Microsoft YaHei UI"/>
              </a:defRPr>
            </a:pPr>
            <a:r>
              <a:t>腸</a:t>
            </a:r>
            <a:br/>
            <a:r>
              <a:t>道</a:t>
            </a:r>
          </a:p>
        </p:txBody>
      </p:sp>
      <p:pic>
        <p:nvPicPr>
          <p:cNvPr id="499" name="內容版面配置區 5" descr="內容版面配置區 5"/>
          <p:cNvPicPr>
            <a:picLocks noChangeAspect="1"/>
          </p:cNvPicPr>
          <p:nvPr/>
        </p:nvPicPr>
        <p:blipFill>
          <a:blip r:embed="rId3">
            <a:extLst/>
          </a:blip>
          <a:stretch>
            <a:fillRect/>
          </a:stretch>
        </p:blipFill>
        <p:spPr>
          <a:xfrm>
            <a:off x="360700" y="4839"/>
            <a:ext cx="4622290" cy="6055406"/>
          </a:xfrm>
          <a:prstGeom prst="rect">
            <a:avLst/>
          </a:prstGeom>
          <a:ln w="12700">
            <a:miter lim="400000"/>
          </a:ln>
        </p:spPr>
      </p:pic>
      <p:sp>
        <p:nvSpPr>
          <p:cNvPr id="500" name="文字方塊 7"/>
          <p:cNvSpPr txBox="1"/>
          <p:nvPr/>
        </p:nvSpPr>
        <p:spPr>
          <a:xfrm>
            <a:off x="7093094" y="910532"/>
            <a:ext cx="5904659" cy="176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600"/>
              </a:spcBef>
              <a:defRPr b="1" sz="2800">
                <a:solidFill>
                  <a:srgbClr val="595959"/>
                </a:solidFill>
                <a:latin typeface="微軟正黑體"/>
                <a:ea typeface="微軟正黑體"/>
                <a:cs typeface="微軟正黑體"/>
                <a:sym typeface="微軟正黑體"/>
              </a:defRPr>
            </a:pPr>
            <a:r>
              <a:t>人體最大的</a:t>
            </a:r>
            <a:r>
              <a:rPr>
                <a:solidFill>
                  <a:srgbClr val="0070C0"/>
                </a:solidFill>
              </a:rPr>
              <a:t>吸收</a:t>
            </a:r>
            <a:r>
              <a:t>器官</a:t>
            </a:r>
          </a:p>
          <a:p>
            <a:pPr>
              <a:spcBef>
                <a:spcPts val="600"/>
              </a:spcBef>
              <a:defRPr b="1" sz="2800">
                <a:solidFill>
                  <a:srgbClr val="595959"/>
                </a:solidFill>
                <a:latin typeface="微軟正黑體"/>
                <a:ea typeface="微軟正黑體"/>
                <a:cs typeface="微軟正黑體"/>
                <a:sym typeface="微軟正黑體"/>
              </a:defRPr>
            </a:pPr>
            <a:r>
              <a:t>人體最大的</a:t>
            </a:r>
            <a:r>
              <a:rPr>
                <a:solidFill>
                  <a:srgbClr val="0070C0"/>
                </a:solidFill>
              </a:rPr>
              <a:t>免疫</a:t>
            </a:r>
            <a:r>
              <a:t>器官</a:t>
            </a:r>
          </a:p>
          <a:p>
            <a:pPr>
              <a:spcBef>
                <a:spcPts val="600"/>
              </a:spcBef>
              <a:defRPr b="1" sz="2800">
                <a:solidFill>
                  <a:srgbClr val="0070C0"/>
                </a:solidFill>
                <a:latin typeface="微軟正黑體"/>
                <a:ea typeface="微軟正黑體"/>
                <a:cs typeface="微軟正黑體"/>
                <a:sym typeface="微軟正黑體"/>
              </a:defRPr>
            </a:pPr>
            <a:r>
              <a:t>人體最大的排毒器官</a:t>
            </a:r>
          </a:p>
        </p:txBody>
      </p:sp>
      <p:sp>
        <p:nvSpPr>
          <p:cNvPr id="501" name="矩形 9"/>
          <p:cNvSpPr txBox="1"/>
          <p:nvPr/>
        </p:nvSpPr>
        <p:spPr>
          <a:xfrm>
            <a:off x="5184568" y="3225030"/>
            <a:ext cx="6441604" cy="248919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indent="627062">
              <a:lnSpc>
                <a:spcPct val="120000"/>
              </a:lnSpc>
              <a:defRPr sz="2000">
                <a:solidFill>
                  <a:srgbClr val="404040"/>
                </a:solidFill>
                <a:latin typeface="微軟正黑體"/>
                <a:ea typeface="微軟正黑體"/>
                <a:cs typeface="微軟正黑體"/>
                <a:sym typeface="微軟正黑體"/>
              </a:defRPr>
            </a:pPr>
            <a:r>
              <a:t>「</a:t>
            </a:r>
            <a:r>
              <a:rPr b="1" sz="3600"/>
              <a:t>腸道菌</a:t>
            </a:r>
            <a:r>
              <a:t>是人體的『必要器官』(essential organ)，它們</a:t>
            </a:r>
            <a:r>
              <a:rPr b="1"/>
              <a:t>提供養</a:t>
            </a:r>
            <a:r>
              <a:t>分，調控</a:t>
            </a:r>
            <a:r>
              <a:rPr b="1"/>
              <a:t>腸道細胞的發育</a:t>
            </a:r>
            <a:r>
              <a:t>，以及</a:t>
            </a:r>
            <a:r>
              <a:rPr b="1"/>
              <a:t>誘導免疫系統的發展</a:t>
            </a:r>
            <a:r>
              <a:t>。」</a:t>
            </a:r>
            <a:r>
              <a:rPr b="1">
                <a:solidFill>
                  <a:srgbClr val="FF0000"/>
                </a:solidFill>
              </a:rPr>
              <a:t>腸道中共生的微生物超過百兆，人類的兩萬基因體大上千百倍</a:t>
            </a:r>
            <a:r>
              <a:t>，而菌種更達幾千種，維持腸中菌相平衡，減少有毒代謝產物對大腦的影響。</a:t>
            </a:r>
          </a:p>
        </p:txBody>
      </p:sp>
      <p:sp>
        <p:nvSpPr>
          <p:cNvPr id="502" name="矩形 10"/>
          <p:cNvSpPr txBox="1"/>
          <p:nvPr/>
        </p:nvSpPr>
        <p:spPr>
          <a:xfrm>
            <a:off x="5507313" y="5767263"/>
            <a:ext cx="6600057"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a:defRPr sz="1400">
                <a:solidFill>
                  <a:srgbClr val="595959"/>
                </a:solidFill>
                <a:latin typeface="微軟正黑體"/>
                <a:ea typeface="微軟正黑體"/>
                <a:cs typeface="微軟正黑體"/>
                <a:sym typeface="微軟正黑體"/>
              </a:defRPr>
            </a:lvl1pPr>
          </a:lstStyle>
          <a:p>
            <a:pPr/>
            <a:r>
              <a:t>2005年，美國史丹福大學的大衛雷蒙教授在「科學」(Science) </a:t>
            </a:r>
          </a:p>
        </p:txBody>
      </p:sp>
      <p:pic>
        <p:nvPicPr>
          <p:cNvPr id="503" name="圖片 11" descr="圖片 11"/>
          <p:cNvPicPr>
            <a:picLocks noChangeAspect="1"/>
          </p:cNvPicPr>
          <p:nvPr/>
        </p:nvPicPr>
        <p:blipFill>
          <a:blip r:embed="rId4">
            <a:extLst/>
          </a:blip>
          <a:stretch>
            <a:fillRect/>
          </a:stretch>
        </p:blipFill>
        <p:spPr>
          <a:xfrm>
            <a:off x="12576719" y="101154"/>
            <a:ext cx="6057902" cy="6032845"/>
          </a:xfrm>
          <a:prstGeom prst="rect">
            <a:avLst/>
          </a:prstGeom>
          <a:ln w="12700">
            <a:miter lim="400000"/>
          </a:ln>
        </p:spPr>
      </p:pic>
      <p:sp>
        <p:nvSpPr>
          <p:cNvPr id="504" name="矩形 14"/>
          <p:cNvSpPr/>
          <p:nvPr/>
        </p:nvSpPr>
        <p:spPr>
          <a:xfrm>
            <a:off x="5763233" y="472678"/>
            <a:ext cx="5661360" cy="2592292"/>
          </a:xfrm>
          <a:prstGeom prst="rect">
            <a:avLst/>
          </a:prstGeom>
          <a:ln w="12700">
            <a:solidFill>
              <a:srgbClr val="FFFFFF"/>
            </a:solidFill>
            <a:miter/>
          </a:ln>
          <a:effectLst>
            <a:outerShdw sx="100000" sy="100000" kx="0" ky="0" algn="b" rotWithShape="0" blurRad="50800" dist="38100" dir="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矩形 25"/>
          <p:cNvSpPr/>
          <p:nvPr/>
        </p:nvSpPr>
        <p:spPr>
          <a:xfrm>
            <a:off x="0" y="0"/>
            <a:ext cx="12192000" cy="6858000"/>
          </a:xfrm>
          <a:prstGeom prst="rect">
            <a:avLst/>
          </a:prstGeom>
          <a:solidFill>
            <a:srgbClr val="2E8EA8"/>
          </a:solidFill>
          <a:ln w="12700">
            <a:miter lim="400000"/>
          </a:ln>
        </p:spPr>
        <p:txBody>
          <a:bodyPr lIns="45718" tIns="45718" rIns="45718" bIns="45718" anchor="ctr"/>
          <a:lstStyle/>
          <a:p>
            <a:pPr algn="ctr">
              <a:defRPr>
                <a:solidFill>
                  <a:srgbClr val="FFFFFF"/>
                </a:solidFill>
              </a:defRPr>
            </a:pPr>
          </a:p>
        </p:txBody>
      </p:sp>
      <p:sp>
        <p:nvSpPr>
          <p:cNvPr id="509" name="矩形 48"/>
          <p:cNvSpPr txBox="1"/>
          <p:nvPr/>
        </p:nvSpPr>
        <p:spPr>
          <a:xfrm>
            <a:off x="-1934343" y="-1319111"/>
            <a:ext cx="3096556" cy="817849"/>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nchor="b">
            <a:spAutoFit/>
          </a:bodyPr>
          <a:lstStyle>
            <a:lvl1pPr>
              <a:defRPr b="1" spc="50" sz="3600">
                <a:solidFill>
                  <a:srgbClr val="808080"/>
                </a:solidFill>
                <a:effectLst>
                  <a:outerShdw sx="100000" sy="100000" kx="0" ky="0" algn="b" rotWithShape="0" blurRad="76200" dist="50800" dir="5400000">
                    <a:srgbClr val="000000">
                      <a:alpha val="64999"/>
                    </a:srgbClr>
                  </a:outerShdw>
                </a:effectLst>
                <a:latin typeface="Microsoft YaHei"/>
                <a:ea typeface="Microsoft YaHei"/>
                <a:cs typeface="Microsoft YaHei"/>
                <a:sym typeface="Microsoft YaHei"/>
              </a:defRPr>
            </a:lvl1pPr>
          </a:lstStyle>
          <a:p>
            <a:pPr/>
            <a:r>
              <a:t>芽孢性乳酸菌</a:t>
            </a:r>
          </a:p>
        </p:txBody>
      </p:sp>
      <p:sp>
        <p:nvSpPr>
          <p:cNvPr id="510" name="Rectangle 22"/>
          <p:cNvSpPr txBox="1"/>
          <p:nvPr/>
        </p:nvSpPr>
        <p:spPr>
          <a:xfrm>
            <a:off x="1368032" y="6426730"/>
            <a:ext cx="9144001" cy="447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000">
                <a:solidFill>
                  <a:srgbClr val="95D1E2"/>
                </a:solidFill>
                <a:latin typeface="微軟正黑體"/>
                <a:ea typeface="微軟正黑體"/>
                <a:cs typeface="微軟正黑體"/>
                <a:sym typeface="微軟正黑體"/>
              </a:defRPr>
            </a:lvl1pPr>
          </a:lstStyle>
          <a:p>
            <a:pPr/>
            <a:r>
              <a:t>本資料僅供技術人員評估使用，請勿於未經同意之下進行複製、抄襲、傳閱、或引用內容。資料內所述及產品名稱，皆為設定供辨識品項之用途，終端產品標示敬請貴司遵循食品標示相關法令規章。資料中圖片皆為示意參考圖，為方便理解之用，非供商業用途，如欲使用敬請注意智慧財產權問題。 </a:t>
            </a:r>
          </a:p>
        </p:txBody>
      </p:sp>
      <p:sp>
        <p:nvSpPr>
          <p:cNvPr id="511" name="標題 1"/>
          <p:cNvSpPr txBox="1"/>
          <p:nvPr/>
        </p:nvSpPr>
        <p:spPr>
          <a:xfrm>
            <a:off x="484983" y="1323700"/>
            <a:ext cx="5915817" cy="726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b="1" sz="3600">
                <a:solidFill>
                  <a:srgbClr val="FF6699"/>
                </a:solidFill>
                <a:effectLst>
                  <a:outerShdw sx="100000" sy="100000" kx="0" ky="0" algn="b" rotWithShape="0" blurRad="38100" dist="38100" dir="2700000">
                    <a:srgbClr val="000000">
                      <a:alpha val="43137"/>
                    </a:srgbClr>
                  </a:outerShdw>
                </a:effectLst>
                <a:latin typeface="Microsoft YaHei UI"/>
                <a:ea typeface="Microsoft YaHei UI"/>
                <a:cs typeface="Microsoft YaHei UI"/>
                <a:sym typeface="Microsoft YaHei UI"/>
              </a:defRPr>
            </a:lvl1pPr>
          </a:lstStyle>
          <a:p>
            <a:pPr/>
            <a:r>
              <a:t>   天天打掃腸道，排出毒素</a:t>
            </a:r>
          </a:p>
        </p:txBody>
      </p:sp>
      <p:sp>
        <p:nvSpPr>
          <p:cNvPr id="512" name="文字方塊 21"/>
          <p:cNvSpPr txBox="1"/>
          <p:nvPr/>
        </p:nvSpPr>
        <p:spPr>
          <a:xfrm>
            <a:off x="576546" y="457647"/>
            <a:ext cx="4536507" cy="1043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5400">
                <a:solidFill>
                  <a:srgbClr val="FFFFFF"/>
                </a:solidFill>
                <a:effectLst>
                  <a:outerShdw sx="100000" sy="100000" kx="0" ky="0" algn="b" rotWithShape="0" blurRad="38100" dist="38100" dir="2700000">
                    <a:srgbClr val="000000">
                      <a:alpha val="43137"/>
                    </a:srgbClr>
                  </a:outerShdw>
                </a:effectLst>
                <a:latin typeface="Microsoft YaHei UI"/>
                <a:ea typeface="Microsoft YaHei UI"/>
                <a:cs typeface="Microsoft YaHei UI"/>
                <a:sym typeface="Microsoft YaHei UI"/>
              </a:defRPr>
            </a:lvl1pPr>
          </a:lstStyle>
          <a:p>
            <a:pPr/>
            <a:r>
              <a:t>活性是關鍵</a:t>
            </a:r>
          </a:p>
        </p:txBody>
      </p:sp>
      <p:sp>
        <p:nvSpPr>
          <p:cNvPr id="513" name="矩形 24"/>
          <p:cNvSpPr/>
          <p:nvPr/>
        </p:nvSpPr>
        <p:spPr>
          <a:xfrm>
            <a:off x="6623480" y="114800"/>
            <a:ext cx="3726071" cy="932512"/>
          </a:xfrm>
          <a:prstGeom prst="rect">
            <a:avLst/>
          </a:prstGeom>
          <a:solidFill>
            <a:srgbClr val="2E8EA8"/>
          </a:solidFill>
          <a:ln w="12700">
            <a:miter lim="400000"/>
          </a:ln>
        </p:spPr>
        <p:txBody>
          <a:bodyPr lIns="45718" tIns="45718" rIns="45718" bIns="45718" anchor="ctr"/>
          <a:lstStyle/>
          <a:p>
            <a:pPr algn="ctr">
              <a:defRPr>
                <a:solidFill>
                  <a:srgbClr val="FFFFFF"/>
                </a:solidFill>
              </a:defRPr>
            </a:pPr>
          </a:p>
        </p:txBody>
      </p:sp>
      <p:sp>
        <p:nvSpPr>
          <p:cNvPr id="514" name="文字方塊 22"/>
          <p:cNvSpPr txBox="1"/>
          <p:nvPr/>
        </p:nvSpPr>
        <p:spPr>
          <a:xfrm>
            <a:off x="1153591" y="2058697"/>
            <a:ext cx="9518106" cy="802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000">
                <a:solidFill>
                  <a:srgbClr val="FFFFFF"/>
                </a:solidFill>
                <a:latin typeface="微軟正黑體"/>
                <a:ea typeface="微軟正黑體"/>
                <a:cs typeface="微軟正黑體"/>
                <a:sym typeface="微軟正黑體"/>
              </a:defRPr>
            </a:lvl1pPr>
          </a:lstStyle>
          <a:p>
            <a:pPr/>
            <a:r>
              <a:t>足量的活性菌進入腸道定殖，才能發揮功效益生菌進入人體後要經過複雜的消化環境，在胃酸膽汁蝕下，存活率都很低。</a:t>
            </a:r>
          </a:p>
        </p:txBody>
      </p:sp>
      <p:sp>
        <p:nvSpPr>
          <p:cNvPr id="515" name="投影片編號版面配置區 1"/>
          <p:cNvSpPr txBox="1"/>
          <p:nvPr>
            <p:ph type="sldNum" sz="quarter" idx="4294967295"/>
          </p:nvPr>
        </p:nvSpPr>
        <p:spPr>
          <a:xfrm>
            <a:off x="11443093" y="137372"/>
            <a:ext cx="450462" cy="472438"/>
          </a:xfrm>
          <a:prstGeom prst="rect">
            <a:avLst/>
          </a:prstGeom>
          <a:extLst>
            <a:ext uri="{C572A759-6A51-4108-AA02-DFA0A04FC94B}">
              <ma14:wrappingTextBoxFlag xmlns:ma14="http://schemas.microsoft.com/office/mac/drawingml/2011/main" val="1"/>
            </a:ext>
          </a:extLst>
        </p:spPr>
        <p:txBody>
          <a:bodyPr/>
          <a:lstStyle>
            <a:lvl1pPr>
              <a:defRPr sz="2600">
                <a:latin typeface="+mj-lt"/>
                <a:ea typeface="+mj-ea"/>
                <a:cs typeface="+mj-cs"/>
                <a:sym typeface="Calibri"/>
              </a:defRPr>
            </a:lvl1pPr>
          </a:lstStyle>
          <a:p>
            <a:pPr/>
            <a:fld id="{86CB4B4D-7CA3-9044-876B-883B54F8677D}" type="slidenum"/>
          </a:p>
        </p:txBody>
      </p:sp>
      <p:sp>
        <p:nvSpPr>
          <p:cNvPr id="516" name="文字方塊 27"/>
          <p:cNvSpPr txBox="1"/>
          <p:nvPr/>
        </p:nvSpPr>
        <p:spPr>
          <a:xfrm>
            <a:off x="4963493" y="5318128"/>
            <a:ext cx="5976666" cy="662939"/>
          </a:xfrm>
          <a:prstGeom prst="rect">
            <a:avLst/>
          </a:prstGeom>
          <a:solidFill>
            <a:srgbClr val="2E8EA8"/>
          </a:solidFill>
          <a:ln w="12700">
            <a:miter lim="400000"/>
          </a:ln>
          <a:effectLst>
            <a:outerShdw sx="100000" sy="100000" kx="0" ky="0" algn="b" rotWithShape="0" blurRad="63500" dist="0" dir="0">
              <a:srgbClr val="000000">
                <a:alpha val="40000"/>
              </a:srgbClr>
            </a:outerShdw>
          </a:effectLst>
          <a:extLst>
            <a:ext uri="{C572A759-6A51-4108-AA02-DFA0A04FC94B}">
              <ma14:wrappingTextBoxFlag xmlns:ma14="http://schemas.microsoft.com/office/mac/drawingml/2011/main" val="1"/>
            </a:ext>
          </a:extLst>
        </p:spPr>
        <p:txBody>
          <a:bodyPr lIns="45718" tIns="45718" rIns="45718" bIns="45718">
            <a:spAutoFit/>
          </a:bodyPr>
          <a:lstStyle>
            <a:lvl1pPr algn="ctr">
              <a:spcBef>
                <a:spcPts val="600"/>
              </a:spcBef>
              <a:defRPr b="1" sz="3200">
                <a:solidFill>
                  <a:srgbClr val="FF6699"/>
                </a:solidFill>
                <a:effectLst>
                  <a:outerShdw sx="100000" sy="100000" kx="0" ky="0" algn="b" rotWithShape="0" blurRad="38100" dist="38100" dir="2700000">
                    <a:srgbClr val="000000">
                      <a:alpha val="43137"/>
                    </a:srgbClr>
                  </a:outerShdw>
                </a:effectLst>
                <a:latin typeface="微軟正黑體"/>
                <a:ea typeface="微軟正黑體"/>
                <a:cs typeface="微軟正黑體"/>
                <a:sym typeface="微軟正黑體"/>
              </a:defRPr>
            </a:lvl1pPr>
          </a:lstStyle>
          <a:p>
            <a:pPr/>
            <a:r>
              <a:t>耐運送、耐保存、攜帶方便</a:t>
            </a:r>
          </a:p>
        </p:txBody>
      </p:sp>
      <p:sp>
        <p:nvSpPr>
          <p:cNvPr id="517" name="矩形 28"/>
          <p:cNvSpPr txBox="1"/>
          <p:nvPr/>
        </p:nvSpPr>
        <p:spPr>
          <a:xfrm>
            <a:off x="5303084" y="4730251"/>
            <a:ext cx="1323339" cy="510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2400">
                <a:solidFill>
                  <a:srgbClr val="FFFFFF"/>
                </a:solidFill>
                <a:latin typeface="微軟正黑體"/>
                <a:ea typeface="微軟正黑體"/>
                <a:cs typeface="微軟正黑體"/>
                <a:sym typeface="微軟正黑體"/>
              </a:defRPr>
            </a:lvl1pPr>
          </a:lstStyle>
          <a:p>
            <a:pPr/>
            <a:r>
              <a:t>不需冷藏</a:t>
            </a:r>
          </a:p>
        </p:txBody>
      </p:sp>
      <p:sp>
        <p:nvSpPr>
          <p:cNvPr id="518" name="矩形 29"/>
          <p:cNvSpPr txBox="1"/>
          <p:nvPr/>
        </p:nvSpPr>
        <p:spPr>
          <a:xfrm>
            <a:off x="2575024" y="4739864"/>
            <a:ext cx="1932939" cy="510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2400">
                <a:solidFill>
                  <a:srgbClr val="FFFFFF"/>
                </a:solidFill>
                <a:latin typeface="微軟正黑體"/>
                <a:ea typeface="微軟正黑體"/>
                <a:cs typeface="微軟正黑體"/>
                <a:sym typeface="微軟正黑體"/>
              </a:defRPr>
            </a:lvl1pPr>
          </a:lstStyle>
          <a:p>
            <a:pPr/>
            <a:r>
              <a:t>長途跋涉不怕</a:t>
            </a:r>
          </a:p>
        </p:txBody>
      </p:sp>
      <p:sp>
        <p:nvSpPr>
          <p:cNvPr id="519" name="矩形 30"/>
          <p:cNvSpPr txBox="1"/>
          <p:nvPr/>
        </p:nvSpPr>
        <p:spPr>
          <a:xfrm>
            <a:off x="7438738" y="4724324"/>
            <a:ext cx="1323339" cy="510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2400">
                <a:solidFill>
                  <a:srgbClr val="FFFFFF"/>
                </a:solidFill>
                <a:latin typeface="微軟正黑體"/>
                <a:ea typeface="微軟正黑體"/>
                <a:cs typeface="微軟正黑體"/>
                <a:sym typeface="微軟正黑體"/>
              </a:defRPr>
            </a:lvl1pPr>
          </a:lstStyle>
          <a:p>
            <a:pPr/>
            <a:r>
              <a:t>外出防護</a:t>
            </a:r>
          </a:p>
        </p:txBody>
      </p:sp>
      <p:pic>
        <p:nvPicPr>
          <p:cNvPr id="520" name="Picture 2" descr="Picture 2">
            <a:hlinkClick r:id="rId2" invalidUrl="" action="" tgtFrame="" tooltip="" history="1" highlightClick="0" endSnd="0"/>
          </p:cNvPr>
          <p:cNvPicPr>
            <a:picLocks noChangeAspect="1"/>
          </p:cNvPicPr>
          <p:nvPr/>
        </p:nvPicPr>
        <p:blipFill>
          <a:blip r:embed="rId3">
            <a:extLst/>
          </a:blip>
          <a:srcRect l="27603" t="12600" r="15215" b="11809"/>
          <a:stretch>
            <a:fillRect/>
          </a:stretch>
        </p:blipFill>
        <p:spPr>
          <a:xfrm>
            <a:off x="7150706" y="2924124"/>
            <a:ext cx="1789114" cy="17279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a:effectLst>
            <a:outerShdw sx="100000" sy="100000" kx="0" ky="0" algn="b" rotWithShape="0" blurRad="63500" dist="0" dir="0">
              <a:srgbClr val="000000">
                <a:alpha val="40000"/>
              </a:srgbClr>
            </a:outerShdw>
          </a:effectLst>
        </p:spPr>
      </p:pic>
      <p:pic>
        <p:nvPicPr>
          <p:cNvPr id="521" name="圖片 32" descr="圖片 32"/>
          <p:cNvPicPr>
            <a:picLocks noChangeAspect="1"/>
          </p:cNvPicPr>
          <p:nvPr/>
        </p:nvPicPr>
        <p:blipFill>
          <a:blip r:embed="rId4">
            <a:extLst/>
          </a:blip>
          <a:srcRect l="0" t="0" r="7" b="0"/>
          <a:stretch>
            <a:fillRect/>
          </a:stretch>
        </p:blipFill>
        <p:spPr>
          <a:xfrm>
            <a:off x="2622263" y="2933666"/>
            <a:ext cx="1846661" cy="17108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37" y="0"/>
                  <a:pt x="0" y="4834"/>
                  <a:pt x="0" y="10797"/>
                </a:cubicBezTo>
                <a:cubicBezTo>
                  <a:pt x="0" y="16762"/>
                  <a:pt x="4837" y="21600"/>
                  <a:pt x="10802" y="21600"/>
                </a:cubicBezTo>
                <a:cubicBezTo>
                  <a:pt x="16767" y="21600"/>
                  <a:pt x="21600" y="16762"/>
                  <a:pt x="21600" y="10797"/>
                </a:cubicBezTo>
                <a:cubicBezTo>
                  <a:pt x="21600" y="4834"/>
                  <a:pt x="16767" y="0"/>
                  <a:pt x="10802" y="0"/>
                </a:cubicBezTo>
                <a:close/>
              </a:path>
            </a:pathLst>
          </a:custGeom>
          <a:ln w="12700">
            <a:miter lim="400000"/>
          </a:ln>
          <a:effectLst>
            <a:outerShdw sx="100000" sy="100000" kx="0" ky="0" algn="b" rotWithShape="0" blurRad="63500" dist="0" dir="0">
              <a:srgbClr val="000000">
                <a:alpha val="40000"/>
              </a:srgbClr>
            </a:outerShdw>
          </a:effectLst>
        </p:spPr>
      </p:pic>
      <p:pic>
        <p:nvPicPr>
          <p:cNvPr id="522" name="圖片 33" descr="圖片 33"/>
          <p:cNvPicPr>
            <a:picLocks noChangeAspect="1"/>
          </p:cNvPicPr>
          <p:nvPr/>
        </p:nvPicPr>
        <p:blipFill>
          <a:blip r:embed="rId5">
            <a:extLst/>
          </a:blip>
          <a:srcRect l="14522" t="0" r="6639" b="0"/>
          <a:stretch>
            <a:fillRect/>
          </a:stretch>
        </p:blipFill>
        <p:spPr>
          <a:xfrm>
            <a:off x="4963493" y="2993881"/>
            <a:ext cx="1898254" cy="1692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37" y="0"/>
                  <a:pt x="0" y="4836"/>
                  <a:pt x="0" y="10800"/>
                </a:cubicBezTo>
                <a:cubicBezTo>
                  <a:pt x="0" y="16764"/>
                  <a:pt x="4837" y="21600"/>
                  <a:pt x="10802" y="21600"/>
                </a:cubicBezTo>
                <a:cubicBezTo>
                  <a:pt x="16767" y="21600"/>
                  <a:pt x="21600" y="16764"/>
                  <a:pt x="21600" y="10800"/>
                </a:cubicBezTo>
                <a:cubicBezTo>
                  <a:pt x="21600" y="4836"/>
                  <a:pt x="16767" y="0"/>
                  <a:pt x="10802" y="0"/>
                </a:cubicBezTo>
                <a:close/>
              </a:path>
            </a:pathLst>
          </a:custGeom>
          <a:ln w="12700">
            <a:miter lim="400000"/>
          </a:ln>
          <a:effectLst>
            <a:outerShdw sx="100000" sy="100000" kx="0" ky="0" algn="b" rotWithShape="0" blurRad="63500" dist="0" dir="0">
              <a:srgbClr val="000000">
                <a:alpha val="40000"/>
              </a:srgbClr>
            </a:outerShdw>
          </a:effectLst>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矩形 3"/>
          <p:cNvSpPr/>
          <p:nvPr/>
        </p:nvSpPr>
        <p:spPr>
          <a:xfrm>
            <a:off x="0" y="0"/>
            <a:ext cx="12192000" cy="1628800"/>
          </a:xfrm>
          <a:prstGeom prst="rect">
            <a:avLst/>
          </a:prstGeom>
          <a:solidFill>
            <a:srgbClr val="2E8EA8"/>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p>
        </p:txBody>
      </p:sp>
      <p:sp>
        <p:nvSpPr>
          <p:cNvPr id="525" name="投影片編號版面配置區 1"/>
          <p:cNvSpPr txBox="1"/>
          <p:nvPr>
            <p:ph type="sldNum" sz="quarter" idx="4294967295"/>
          </p:nvPr>
        </p:nvSpPr>
        <p:spPr>
          <a:xfrm>
            <a:off x="11422133" y="136422"/>
            <a:ext cx="471422" cy="474337"/>
          </a:xfrm>
          <a:prstGeom prst="rect">
            <a:avLst/>
          </a:prstGeom>
          <a:extLst>
            <a:ext uri="{C572A759-6A51-4108-AA02-DFA0A04FC94B}">
              <ma14:wrappingTextBoxFlag xmlns:ma14="http://schemas.microsoft.com/office/mac/drawingml/2011/main" val="1"/>
            </a:ext>
          </a:extLst>
        </p:spPr>
        <p:txBody>
          <a:bodyPr/>
          <a:lstStyle>
            <a:lvl1pPr>
              <a:defRPr sz="2600"/>
            </a:lvl1pPr>
          </a:lstStyle>
          <a:p>
            <a:pPr/>
            <a:fld id="{86CB4B4D-7CA3-9044-876B-883B54F8677D}" type="slidenum"/>
          </a:p>
        </p:txBody>
      </p:sp>
      <p:sp>
        <p:nvSpPr>
          <p:cNvPr id="526" name="標題 1"/>
          <p:cNvSpPr txBox="1"/>
          <p:nvPr/>
        </p:nvSpPr>
        <p:spPr>
          <a:xfrm>
            <a:off x="742386" y="133460"/>
            <a:ext cx="5715138" cy="942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b="1" sz="4800">
                <a:solidFill>
                  <a:srgbClr val="00B0F0"/>
                </a:solidFill>
                <a:effectLst>
                  <a:outerShdw sx="100000" sy="100000" kx="0" ky="0" algn="b" rotWithShape="0" blurRad="38100" dist="38100" dir="2700000">
                    <a:srgbClr val="000000">
                      <a:alpha val="43137"/>
                    </a:srgbClr>
                  </a:outerShdw>
                </a:effectLst>
                <a:latin typeface="Microsoft YaHei UI"/>
                <a:ea typeface="Microsoft YaHei UI"/>
                <a:cs typeface="Microsoft YaHei UI"/>
                <a:sym typeface="Microsoft YaHei UI"/>
              </a:defRPr>
            </a:lvl1pPr>
          </a:lstStyle>
          <a:p>
            <a:pPr/>
            <a:r>
              <a:t>芽孢性乳酸菌</a:t>
            </a:r>
          </a:p>
        </p:txBody>
      </p:sp>
      <p:sp>
        <p:nvSpPr>
          <p:cNvPr id="527" name="矩形 5"/>
          <p:cNvSpPr txBox="1"/>
          <p:nvPr/>
        </p:nvSpPr>
        <p:spPr>
          <a:xfrm>
            <a:off x="4439814" y="3140206"/>
            <a:ext cx="3024339" cy="208432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lgn="ctr">
              <a:lnSpc>
                <a:spcPts val="2600"/>
              </a:lnSpc>
              <a:defRPr b="1">
                <a:solidFill>
                  <a:srgbClr val="595959"/>
                </a:solidFill>
                <a:latin typeface="+mn-lt"/>
                <a:ea typeface="+mn-ea"/>
                <a:cs typeface="+mn-cs"/>
                <a:sym typeface="Helvetica"/>
              </a:defRPr>
            </a:pPr>
            <a:r>
              <a:t>芽孢性乳酸菌，會在最適環境中舒醒出芽。</a:t>
            </a:r>
            <a:endParaRPr>
              <a:latin typeface="Arial"/>
              <a:ea typeface="Arial"/>
              <a:cs typeface="Arial"/>
              <a:sym typeface="Arial"/>
            </a:endParaRPr>
          </a:p>
          <a:p>
            <a:pPr marL="457200" indent="-457200" algn="ctr">
              <a:lnSpc>
                <a:spcPts val="2600"/>
              </a:lnSpc>
              <a:defRPr b="1">
                <a:solidFill>
                  <a:srgbClr val="FF6699"/>
                </a:solidFill>
                <a:latin typeface="Arial"/>
                <a:ea typeface="Arial"/>
                <a:cs typeface="Arial"/>
                <a:sym typeface="Arial"/>
              </a:defRPr>
            </a:pPr>
            <a:r>
              <a:t>1. </a:t>
            </a:r>
            <a:r>
              <a:rPr>
                <a:latin typeface="+mn-lt"/>
                <a:ea typeface="+mn-ea"/>
                <a:cs typeface="+mn-cs"/>
                <a:sym typeface="Helvetica"/>
              </a:rPr>
              <a:t>適溫範圍：</a:t>
            </a:r>
            <a:r>
              <a:t>30~55℃</a:t>
            </a:r>
          </a:p>
          <a:p>
            <a:pPr marL="457200" indent="-457200" algn="ctr">
              <a:lnSpc>
                <a:spcPts val="2600"/>
              </a:lnSpc>
              <a:defRPr b="1">
                <a:solidFill>
                  <a:srgbClr val="FF6699"/>
                </a:solidFill>
                <a:latin typeface="Arial"/>
                <a:ea typeface="Arial"/>
                <a:cs typeface="Arial"/>
                <a:sym typeface="Arial"/>
              </a:defRPr>
            </a:pPr>
            <a:r>
              <a:t>2. </a:t>
            </a:r>
            <a:r>
              <a:rPr>
                <a:latin typeface="+mn-lt"/>
                <a:ea typeface="+mn-ea"/>
                <a:cs typeface="+mn-cs"/>
                <a:sym typeface="Helvetica"/>
              </a:rPr>
              <a:t>酸堿值</a:t>
            </a:r>
            <a:r>
              <a:t>:5.5~6.5</a:t>
            </a:r>
          </a:p>
          <a:p>
            <a:pPr marL="457200" indent="-457200" algn="ctr">
              <a:lnSpc>
                <a:spcPts val="2600"/>
              </a:lnSpc>
              <a:defRPr b="1">
                <a:solidFill>
                  <a:srgbClr val="FF6699"/>
                </a:solidFill>
                <a:latin typeface="Arial"/>
                <a:ea typeface="Arial"/>
                <a:cs typeface="Arial"/>
                <a:sym typeface="Arial"/>
              </a:defRPr>
            </a:pPr>
            <a:r>
              <a:t>2. </a:t>
            </a:r>
            <a:r>
              <a:rPr>
                <a:latin typeface="+mn-lt"/>
                <a:ea typeface="+mn-ea"/>
                <a:cs typeface="+mn-cs"/>
                <a:sym typeface="Helvetica"/>
              </a:rPr>
              <a:t>水份</a:t>
            </a:r>
          </a:p>
          <a:p>
            <a:pPr marL="457200" indent="-457200" algn="ctr">
              <a:lnSpc>
                <a:spcPts val="2600"/>
              </a:lnSpc>
              <a:defRPr b="1">
                <a:solidFill>
                  <a:srgbClr val="FF6699"/>
                </a:solidFill>
                <a:latin typeface="Arial"/>
                <a:ea typeface="Arial"/>
                <a:cs typeface="Arial"/>
                <a:sym typeface="Arial"/>
              </a:defRPr>
            </a:pPr>
            <a:r>
              <a:t>3. </a:t>
            </a:r>
            <a:r>
              <a:rPr>
                <a:latin typeface="+mn-lt"/>
                <a:ea typeface="+mn-ea"/>
                <a:cs typeface="+mn-cs"/>
                <a:sym typeface="Helvetica"/>
              </a:rPr>
              <a:t>養份 </a:t>
            </a:r>
            <a:r>
              <a:rPr sz="1400">
                <a:solidFill>
                  <a:srgbClr val="595959"/>
                </a:solidFill>
              </a:rPr>
              <a:t>(</a:t>
            </a:r>
            <a:r>
              <a:rPr sz="1400">
                <a:solidFill>
                  <a:srgbClr val="595959"/>
                </a:solidFill>
                <a:latin typeface="+mn-lt"/>
                <a:ea typeface="+mn-ea"/>
                <a:cs typeface="+mn-cs"/>
                <a:sym typeface="Helvetica"/>
              </a:rPr>
              <a:t>核酸</a:t>
            </a:r>
            <a:r>
              <a:rPr sz="1400">
                <a:solidFill>
                  <a:srgbClr val="595959"/>
                </a:solidFill>
              </a:rPr>
              <a:t>/</a:t>
            </a:r>
            <a:r>
              <a:rPr sz="1400">
                <a:solidFill>
                  <a:srgbClr val="595959"/>
                </a:solidFill>
                <a:latin typeface="+mn-lt"/>
                <a:ea typeface="+mn-ea"/>
                <a:cs typeface="+mn-cs"/>
                <a:sym typeface="Helvetica"/>
              </a:rPr>
              <a:t>胺基酸</a:t>
            </a:r>
            <a:r>
              <a:rPr sz="1400">
                <a:solidFill>
                  <a:srgbClr val="595959"/>
                </a:solidFill>
              </a:rPr>
              <a:t>/</a:t>
            </a:r>
            <a:r>
              <a:rPr sz="1400">
                <a:solidFill>
                  <a:srgbClr val="595959"/>
                </a:solidFill>
                <a:latin typeface="+mn-lt"/>
                <a:ea typeface="+mn-ea"/>
                <a:cs typeface="+mn-cs"/>
                <a:sym typeface="Helvetica"/>
              </a:rPr>
              <a:t>碳水化合物</a:t>
            </a:r>
            <a:r>
              <a:rPr sz="1400">
                <a:solidFill>
                  <a:srgbClr val="595959"/>
                </a:solidFill>
              </a:rPr>
              <a:t>)   </a:t>
            </a:r>
          </a:p>
        </p:txBody>
      </p:sp>
      <p:grpSp>
        <p:nvGrpSpPr>
          <p:cNvPr id="530" name="圓角矩形 8"/>
          <p:cNvGrpSpPr/>
          <p:nvPr/>
        </p:nvGrpSpPr>
        <p:grpSpPr>
          <a:xfrm>
            <a:off x="488950" y="1876425"/>
            <a:ext cx="2952750" cy="928689"/>
            <a:chOff x="0" y="0"/>
            <a:chExt cx="2952750" cy="928688"/>
          </a:xfrm>
        </p:grpSpPr>
        <p:sp>
          <p:nvSpPr>
            <p:cNvPr id="528" name="圓角矩形"/>
            <p:cNvSpPr/>
            <p:nvPr/>
          </p:nvSpPr>
          <p:spPr>
            <a:xfrm>
              <a:off x="0" y="0"/>
              <a:ext cx="2952750" cy="928689"/>
            </a:xfrm>
            <a:prstGeom prst="roundRect">
              <a:avLst>
                <a:gd name="adj" fmla="val 16667"/>
              </a:avLst>
            </a:prstGeom>
            <a:solidFill>
              <a:srgbClr val="2E8EA8"/>
            </a:solidFill>
            <a:ln w="12700" cap="flat">
              <a:solidFill>
                <a:srgbClr val="FFFFFF"/>
              </a:solidFill>
              <a:prstDash val="solid"/>
              <a:miter lim="800000"/>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529" name="休眠"/>
            <p:cNvSpPr txBox="1"/>
            <p:nvPr/>
          </p:nvSpPr>
          <p:spPr>
            <a:xfrm>
              <a:off x="45335" y="101124"/>
              <a:ext cx="2862081" cy="726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600">
                  <a:solidFill>
                    <a:srgbClr val="FFFFFF"/>
                  </a:solidFill>
                  <a:latin typeface="微軟正黑體"/>
                  <a:ea typeface="微軟正黑體"/>
                  <a:cs typeface="微軟正黑體"/>
                  <a:sym typeface="微軟正黑體"/>
                </a:defRPr>
              </a:lvl1pPr>
            </a:lstStyle>
            <a:p>
              <a:pPr/>
              <a:r>
                <a:t>休眠</a:t>
              </a:r>
            </a:p>
          </p:txBody>
        </p:sp>
      </p:grpSp>
      <p:grpSp>
        <p:nvGrpSpPr>
          <p:cNvPr id="533" name="圓角矩形 9"/>
          <p:cNvGrpSpPr/>
          <p:nvPr/>
        </p:nvGrpSpPr>
        <p:grpSpPr>
          <a:xfrm>
            <a:off x="4368800" y="1876425"/>
            <a:ext cx="3238500" cy="928689"/>
            <a:chOff x="0" y="0"/>
            <a:chExt cx="3238500" cy="928688"/>
          </a:xfrm>
        </p:grpSpPr>
        <p:sp>
          <p:nvSpPr>
            <p:cNvPr id="531" name="圓角矩形"/>
            <p:cNvSpPr/>
            <p:nvPr/>
          </p:nvSpPr>
          <p:spPr>
            <a:xfrm>
              <a:off x="0" y="0"/>
              <a:ext cx="3238500" cy="928689"/>
            </a:xfrm>
            <a:prstGeom prst="roundRect">
              <a:avLst>
                <a:gd name="adj" fmla="val 16667"/>
              </a:avLst>
            </a:prstGeom>
            <a:solidFill>
              <a:srgbClr val="2E8EA8"/>
            </a:solidFill>
            <a:ln w="12700" cap="flat">
              <a:solidFill>
                <a:srgbClr val="FFFFFF"/>
              </a:solidFill>
              <a:prstDash val="solid"/>
              <a:miter lim="800000"/>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sz="3600">
                  <a:solidFill>
                    <a:srgbClr val="FFFFFF"/>
                  </a:solidFill>
                  <a:latin typeface="Arial"/>
                  <a:ea typeface="Arial"/>
                  <a:cs typeface="Arial"/>
                  <a:sym typeface="Arial"/>
                </a:defRPr>
              </a:pPr>
            </a:p>
          </p:txBody>
        </p:sp>
        <p:sp>
          <p:nvSpPr>
            <p:cNvPr id="532" name="舒醒萌芽"/>
            <p:cNvSpPr txBox="1"/>
            <p:nvPr/>
          </p:nvSpPr>
          <p:spPr>
            <a:xfrm>
              <a:off x="45335" y="101124"/>
              <a:ext cx="3147831" cy="726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600">
                  <a:solidFill>
                    <a:srgbClr val="FFFFFF"/>
                  </a:solidFill>
                  <a:latin typeface="微軟正黑體"/>
                  <a:ea typeface="微軟正黑體"/>
                  <a:cs typeface="微軟正黑體"/>
                  <a:sym typeface="微軟正黑體"/>
                </a:defRPr>
              </a:lvl1pPr>
            </a:lstStyle>
            <a:p>
              <a:pPr/>
              <a:r>
                <a:t>舒醒萌芽</a:t>
              </a:r>
            </a:p>
          </p:txBody>
        </p:sp>
      </p:grpSp>
      <p:grpSp>
        <p:nvGrpSpPr>
          <p:cNvPr id="536" name="圓角矩形 10"/>
          <p:cNvGrpSpPr/>
          <p:nvPr/>
        </p:nvGrpSpPr>
        <p:grpSpPr>
          <a:xfrm>
            <a:off x="8629650" y="1876425"/>
            <a:ext cx="3143250" cy="928689"/>
            <a:chOff x="0" y="0"/>
            <a:chExt cx="3143250" cy="928688"/>
          </a:xfrm>
        </p:grpSpPr>
        <p:sp>
          <p:nvSpPr>
            <p:cNvPr id="534" name="圓角矩形"/>
            <p:cNvSpPr/>
            <p:nvPr/>
          </p:nvSpPr>
          <p:spPr>
            <a:xfrm>
              <a:off x="0" y="0"/>
              <a:ext cx="3143250" cy="928689"/>
            </a:xfrm>
            <a:prstGeom prst="roundRect">
              <a:avLst>
                <a:gd name="adj" fmla="val 16667"/>
              </a:avLst>
            </a:prstGeom>
            <a:solidFill>
              <a:srgbClr val="2E8EA8"/>
            </a:solidFill>
            <a:ln w="12700" cap="flat">
              <a:solidFill>
                <a:srgbClr val="FFFFFF"/>
              </a:solidFill>
              <a:prstDash val="solid"/>
              <a:miter lim="800000"/>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sz="3600">
                  <a:solidFill>
                    <a:srgbClr val="FFFFFF"/>
                  </a:solidFill>
                  <a:latin typeface="Arial"/>
                  <a:ea typeface="Arial"/>
                  <a:cs typeface="Arial"/>
                  <a:sym typeface="Arial"/>
                </a:defRPr>
              </a:pPr>
            </a:p>
          </p:txBody>
        </p:sp>
        <p:sp>
          <p:nvSpPr>
            <p:cNvPr id="535" name="生長增殖"/>
            <p:cNvSpPr txBox="1"/>
            <p:nvPr/>
          </p:nvSpPr>
          <p:spPr>
            <a:xfrm>
              <a:off x="45335" y="101124"/>
              <a:ext cx="3052581" cy="726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600">
                  <a:solidFill>
                    <a:srgbClr val="FFFFFF"/>
                  </a:solidFill>
                  <a:latin typeface="微軟正黑體"/>
                  <a:ea typeface="微軟正黑體"/>
                  <a:cs typeface="微軟正黑體"/>
                  <a:sym typeface="微軟正黑體"/>
                </a:defRPr>
              </a:lvl1pPr>
            </a:lstStyle>
            <a:p>
              <a:pPr/>
              <a:r>
                <a:t>生長增殖</a:t>
              </a:r>
            </a:p>
          </p:txBody>
        </p:sp>
      </p:grpSp>
      <p:sp>
        <p:nvSpPr>
          <p:cNvPr id="537" name="向右箭號 11"/>
          <p:cNvSpPr/>
          <p:nvPr/>
        </p:nvSpPr>
        <p:spPr>
          <a:xfrm>
            <a:off x="3600450" y="2092325"/>
            <a:ext cx="666750" cy="642938"/>
          </a:xfrm>
          <a:prstGeom prst="rightArrow">
            <a:avLst>
              <a:gd name="adj1" fmla="val 50000"/>
              <a:gd name="adj2" fmla="val 50000"/>
            </a:avLst>
          </a:prstGeom>
          <a:solidFill>
            <a:srgbClr val="328C99"/>
          </a:solidFill>
          <a:ln w="12700">
            <a:miter lim="400000"/>
          </a:ln>
          <a:effectLst>
            <a:outerShdw sx="100000" sy="100000" kx="0" ky="0" algn="b" rotWithShape="0" blurRad="50800" dist="38100" dir="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538" name="向右箭號 12"/>
          <p:cNvSpPr/>
          <p:nvPr/>
        </p:nvSpPr>
        <p:spPr>
          <a:xfrm>
            <a:off x="7823200" y="2019300"/>
            <a:ext cx="666750" cy="642938"/>
          </a:xfrm>
          <a:prstGeom prst="rightArrow">
            <a:avLst>
              <a:gd name="adj1" fmla="val 50000"/>
              <a:gd name="adj2" fmla="val 50000"/>
            </a:avLst>
          </a:prstGeom>
          <a:solidFill>
            <a:srgbClr val="328C99"/>
          </a:solidFill>
          <a:ln w="12700">
            <a:miter lim="400000"/>
          </a:ln>
          <a:effectLst>
            <a:outerShdw sx="100000" sy="100000" kx="0" ky="0" algn="b" rotWithShape="0" blurRad="50800" dist="38100" dir="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pic>
        <p:nvPicPr>
          <p:cNvPr id="539" name="Picture 2" descr="Picture 2"/>
          <p:cNvPicPr>
            <a:picLocks noChangeAspect="1"/>
          </p:cNvPicPr>
          <p:nvPr/>
        </p:nvPicPr>
        <p:blipFill>
          <a:blip r:embed="rId2">
            <a:extLst/>
          </a:blip>
          <a:stretch>
            <a:fillRect/>
          </a:stretch>
        </p:blipFill>
        <p:spPr>
          <a:xfrm>
            <a:off x="1061750" y="4730848"/>
            <a:ext cx="2976567" cy="1428752"/>
          </a:xfrm>
          <a:prstGeom prst="rect">
            <a:avLst/>
          </a:prstGeom>
          <a:ln w="12700">
            <a:miter lim="400000"/>
          </a:ln>
        </p:spPr>
      </p:pic>
      <p:pic>
        <p:nvPicPr>
          <p:cNvPr id="540" name="Picture 3" descr="Picture 3"/>
          <p:cNvPicPr>
            <a:picLocks noChangeAspect="1"/>
          </p:cNvPicPr>
          <p:nvPr/>
        </p:nvPicPr>
        <p:blipFill>
          <a:blip r:embed="rId3">
            <a:extLst/>
          </a:blip>
          <a:stretch>
            <a:fillRect/>
          </a:stretch>
        </p:blipFill>
        <p:spPr>
          <a:xfrm>
            <a:off x="5242817" y="5144999"/>
            <a:ext cx="1381127" cy="1081090"/>
          </a:xfrm>
          <a:prstGeom prst="rect">
            <a:avLst/>
          </a:prstGeom>
          <a:ln w="12700">
            <a:miter lim="400000"/>
          </a:ln>
        </p:spPr>
      </p:pic>
      <p:pic>
        <p:nvPicPr>
          <p:cNvPr id="541" name="Picture 2" descr="Picture 2"/>
          <p:cNvPicPr>
            <a:picLocks noChangeAspect="1"/>
          </p:cNvPicPr>
          <p:nvPr/>
        </p:nvPicPr>
        <p:blipFill>
          <a:blip r:embed="rId4">
            <a:extLst/>
          </a:blip>
          <a:stretch>
            <a:fillRect/>
          </a:stretch>
        </p:blipFill>
        <p:spPr>
          <a:xfrm>
            <a:off x="9973798" y="4970231"/>
            <a:ext cx="1584179" cy="1163565"/>
          </a:xfrm>
          <a:prstGeom prst="rect">
            <a:avLst/>
          </a:prstGeom>
          <a:ln w="12700">
            <a:miter lim="400000"/>
          </a:ln>
        </p:spPr>
      </p:pic>
      <p:grpSp>
        <p:nvGrpSpPr>
          <p:cNvPr id="544" name="Rectangle 18"/>
          <p:cNvGrpSpPr/>
          <p:nvPr/>
        </p:nvGrpSpPr>
        <p:grpSpPr>
          <a:xfrm>
            <a:off x="476281" y="5512823"/>
            <a:ext cx="1170939" cy="345439"/>
            <a:chOff x="0" y="0"/>
            <a:chExt cx="1170938" cy="345437"/>
          </a:xfrm>
        </p:grpSpPr>
        <p:sp>
          <p:nvSpPr>
            <p:cNvPr id="542" name="矩形"/>
            <p:cNvSpPr/>
            <p:nvPr/>
          </p:nvSpPr>
          <p:spPr>
            <a:xfrm>
              <a:off x="1268" y="25876"/>
              <a:ext cx="1168403" cy="293690"/>
            </a:xfrm>
            <a:prstGeom prst="rect">
              <a:avLst/>
            </a:prstGeom>
            <a:noFill/>
            <a:ln w="9525" cap="flat">
              <a:solidFill>
                <a:srgbClr val="076785"/>
              </a:solidFill>
              <a:prstDash val="solid"/>
              <a:round/>
            </a:ln>
            <a:effectLst/>
          </p:spPr>
          <p:txBody>
            <a:bodyPr wrap="square" lIns="45718" tIns="45718" rIns="45718" bIns="45718" numCol="1" anchor="ctr">
              <a:noAutofit/>
            </a:bodyPr>
            <a:lstStyle/>
            <a:p>
              <a:pPr algn="ctr">
                <a:defRPr>
                  <a:latin typeface="Arial"/>
                  <a:ea typeface="Arial"/>
                  <a:cs typeface="Arial"/>
                  <a:sym typeface="Arial"/>
                </a:defRPr>
              </a:pPr>
            </a:p>
          </p:txBody>
        </p:sp>
        <p:sp>
          <p:nvSpPr>
            <p:cNvPr id="543" name="芽孢性乳酸菌"/>
            <p:cNvSpPr txBox="1"/>
            <p:nvPr/>
          </p:nvSpPr>
          <p:spPr>
            <a:xfrm>
              <a:off x="-1" y="-1"/>
              <a:ext cx="1170939" cy="345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ctr">
              <a:spAutoFit/>
            </a:bodyPr>
            <a:lstStyle>
              <a:lvl1pPr algn="ctr">
                <a:defRPr sz="1400">
                  <a:solidFill>
                    <a:srgbClr val="404040"/>
                  </a:solidFill>
                  <a:latin typeface="微軟正黑體"/>
                  <a:ea typeface="微軟正黑體"/>
                  <a:cs typeface="微軟正黑體"/>
                  <a:sym typeface="微軟正黑體"/>
                </a:defRPr>
              </a:lvl1pPr>
            </a:lstStyle>
            <a:p>
              <a:pPr/>
              <a:r>
                <a:t>芽孢性乳酸菌</a:t>
              </a:r>
            </a:p>
          </p:txBody>
        </p:sp>
      </p:grpSp>
      <p:sp>
        <p:nvSpPr>
          <p:cNvPr id="545" name="矩形 21"/>
          <p:cNvSpPr/>
          <p:nvPr/>
        </p:nvSpPr>
        <p:spPr>
          <a:xfrm>
            <a:off x="551382" y="3068958"/>
            <a:ext cx="2880324" cy="2304259"/>
          </a:xfrm>
          <a:prstGeom prst="rect">
            <a:avLst/>
          </a:prstGeom>
          <a:ln w="12700">
            <a:solidFill>
              <a:srgbClr val="076785"/>
            </a:solidFill>
            <a:miter/>
          </a:ln>
        </p:spPr>
        <p:txBody>
          <a:bodyPr lIns="45718" tIns="45718" rIns="45718" bIns="45718" anchor="ctr"/>
          <a:lstStyle/>
          <a:p>
            <a:pPr algn="ctr">
              <a:defRPr>
                <a:solidFill>
                  <a:srgbClr val="FFFFFF"/>
                </a:solidFill>
                <a:latin typeface="Arial"/>
                <a:ea typeface="Arial"/>
                <a:cs typeface="Arial"/>
                <a:sym typeface="Arial"/>
              </a:defRPr>
            </a:pPr>
          </a:p>
        </p:txBody>
      </p:sp>
      <p:sp>
        <p:nvSpPr>
          <p:cNvPr id="546" name="矩形 22"/>
          <p:cNvSpPr txBox="1"/>
          <p:nvPr/>
        </p:nvSpPr>
        <p:spPr>
          <a:xfrm>
            <a:off x="623390" y="3212976"/>
            <a:ext cx="2808316" cy="21450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130000"/>
              </a:lnSpc>
              <a:defRPr b="1" sz="2400">
                <a:solidFill>
                  <a:srgbClr val="595959"/>
                </a:solidFill>
                <a:latin typeface="微軟正黑體"/>
                <a:ea typeface="微軟正黑體"/>
                <a:cs typeface="微軟正黑體"/>
                <a:sym typeface="微軟正黑體"/>
              </a:defRPr>
            </a:pPr>
            <a:r>
              <a:t>在嚴苛的生存環境下產生孢子，為乳酸菌休眠狀態</a:t>
            </a:r>
            <a:r>
              <a:rPr>
                <a:effectLst>
                  <a:outerShdw sx="100000" sy="100000" kx="0" ky="0" algn="b" rotWithShape="0" blurRad="38100" dist="38100" dir="2700000">
                    <a:srgbClr val="C0C0C0"/>
                  </a:outerShdw>
                </a:effectLst>
              </a:rPr>
              <a:t>，</a:t>
            </a:r>
            <a:r>
              <a:t>停止一切生理活動。</a:t>
            </a:r>
          </a:p>
        </p:txBody>
      </p:sp>
      <p:sp>
        <p:nvSpPr>
          <p:cNvPr id="547" name="矩形 23"/>
          <p:cNvSpPr/>
          <p:nvPr/>
        </p:nvSpPr>
        <p:spPr>
          <a:xfrm>
            <a:off x="4367806" y="3068958"/>
            <a:ext cx="3240363" cy="2304259"/>
          </a:xfrm>
          <a:prstGeom prst="rect">
            <a:avLst/>
          </a:prstGeom>
          <a:ln w="12700">
            <a:solidFill>
              <a:srgbClr val="076785"/>
            </a:solidFill>
            <a:miter/>
          </a:ln>
        </p:spPr>
        <p:txBody>
          <a:bodyPr lIns="45718" tIns="45718" rIns="45718" bIns="45718" anchor="ctr"/>
          <a:lstStyle/>
          <a:p>
            <a:pPr algn="ctr">
              <a:defRPr>
                <a:solidFill>
                  <a:srgbClr val="FFFFFF"/>
                </a:solidFill>
                <a:latin typeface="Arial"/>
                <a:ea typeface="Arial"/>
                <a:cs typeface="Arial"/>
                <a:sym typeface="Arial"/>
              </a:defRPr>
            </a:pPr>
          </a:p>
        </p:txBody>
      </p:sp>
      <p:grpSp>
        <p:nvGrpSpPr>
          <p:cNvPr id="550" name="矩形 24"/>
          <p:cNvGrpSpPr/>
          <p:nvPr/>
        </p:nvGrpSpPr>
        <p:grpSpPr>
          <a:xfrm>
            <a:off x="8688287" y="3068958"/>
            <a:ext cx="3096347" cy="2304259"/>
            <a:chOff x="-1" y="0"/>
            <a:chExt cx="3096346" cy="2304258"/>
          </a:xfrm>
        </p:grpSpPr>
        <p:sp>
          <p:nvSpPr>
            <p:cNvPr id="548" name="矩形"/>
            <p:cNvSpPr/>
            <p:nvPr/>
          </p:nvSpPr>
          <p:spPr>
            <a:xfrm>
              <a:off x="-2" y="-1"/>
              <a:ext cx="3096348" cy="2304259"/>
            </a:xfrm>
            <a:prstGeom prst="rect">
              <a:avLst/>
            </a:prstGeom>
            <a:noFill/>
            <a:ln w="12700" cap="flat">
              <a:solidFill>
                <a:srgbClr val="076785"/>
              </a:solidFill>
              <a:prstDash val="solid"/>
              <a:miter lim="800000"/>
            </a:ln>
            <a:effectLst/>
          </p:spPr>
          <p:txBody>
            <a:bodyPr wrap="square" lIns="45718" tIns="45718" rIns="45718" bIns="45718" numCol="1" anchor="ctr">
              <a:noAutofit/>
            </a:bodyPr>
            <a:lstStyle/>
            <a:p>
              <a:pPr>
                <a:lnSpc>
                  <a:spcPct val="130000"/>
                </a:lnSpc>
                <a:defRPr b="1" sz="2000">
                  <a:solidFill>
                    <a:srgbClr val="FF6699"/>
                  </a:solidFill>
                  <a:latin typeface="微軟正黑體"/>
                  <a:ea typeface="微軟正黑體"/>
                  <a:cs typeface="微軟正黑體"/>
                  <a:sym typeface="微軟正黑體"/>
                </a:defRPr>
              </a:pPr>
            </a:p>
          </p:txBody>
        </p:sp>
        <p:sp>
          <p:nvSpPr>
            <p:cNvPr id="549" name="芽孢性乳酸菌於腸道中出芽後，可幫助消化，產生大量L +乳酸，改善腸道環境，減少有害菌生長，調節免疫。"/>
            <p:cNvSpPr txBox="1"/>
            <p:nvPr/>
          </p:nvSpPr>
          <p:spPr>
            <a:xfrm>
              <a:off x="-2" y="4048"/>
              <a:ext cx="3096348" cy="22961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nSpc>
                  <a:spcPct val="130000"/>
                </a:lnSpc>
                <a:defRPr b="1" sz="2000">
                  <a:solidFill>
                    <a:srgbClr val="595959"/>
                  </a:solidFill>
                  <a:latin typeface="微軟正黑體"/>
                  <a:ea typeface="微軟正黑體"/>
                  <a:cs typeface="微軟正黑體"/>
                  <a:sym typeface="微軟正黑體"/>
                </a:defRPr>
              </a:pPr>
              <a:r>
                <a:t>芽孢性乳酸菌</a:t>
              </a:r>
              <a:r>
                <a:rPr>
                  <a:solidFill>
                    <a:srgbClr val="FF6699"/>
                  </a:solidFill>
                </a:rPr>
                <a:t>於腸道中出芽</a:t>
              </a:r>
              <a:r>
                <a:t>後，可幫助消化，產生大量L </a:t>
              </a:r>
              <a:r>
                <a:rPr baseline="30000"/>
                <a:t>+</a:t>
              </a:r>
              <a:r>
                <a:t>乳酸，</a:t>
              </a:r>
              <a:r>
                <a:rPr>
                  <a:solidFill>
                    <a:srgbClr val="FF6699"/>
                  </a:solidFill>
                </a:rPr>
                <a:t>改善腸道環境，減少有害菌生長，調節免疫。   </a:t>
              </a:r>
            </a:p>
          </p:txBody>
        </p:sp>
      </p:grpSp>
      <p:sp>
        <p:nvSpPr>
          <p:cNvPr id="551" name="矩形 20"/>
          <p:cNvSpPr txBox="1"/>
          <p:nvPr/>
        </p:nvSpPr>
        <p:spPr>
          <a:xfrm>
            <a:off x="1010331" y="1068452"/>
            <a:ext cx="10917363" cy="447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2000">
                <a:solidFill>
                  <a:srgbClr val="FFFFFF"/>
                </a:solidFill>
                <a:latin typeface="微軟正黑體"/>
                <a:ea typeface="微軟正黑體"/>
                <a:cs typeface="微軟正黑體"/>
                <a:sym typeface="微軟正黑體"/>
              </a:defRPr>
            </a:pPr>
            <a:r>
              <a:t>芽孢菌在嚴苛環境下產生防護罩孢子，在腸道中出芽生長，確保</a:t>
            </a:r>
            <a:r>
              <a:rPr>
                <a:solidFill>
                  <a:srgbClr val="FFFF00"/>
                </a:solidFill>
                <a:effectLst>
                  <a:outerShdw sx="100000" sy="100000" kx="0" ky="0" algn="b" rotWithShape="0" blurRad="38100" dist="38100" dir="2700000">
                    <a:srgbClr val="000000">
                      <a:alpha val="43137"/>
                    </a:srgbClr>
                  </a:outerShdw>
                </a:effectLst>
              </a:rPr>
              <a:t>每一口都是活菌</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矩形 25"/>
          <p:cNvSpPr/>
          <p:nvPr/>
        </p:nvSpPr>
        <p:spPr>
          <a:xfrm>
            <a:off x="0" y="0"/>
            <a:ext cx="12192000" cy="6858000"/>
          </a:xfrm>
          <a:prstGeom prst="rect">
            <a:avLst/>
          </a:prstGeom>
          <a:solidFill>
            <a:srgbClr val="2E8EA8"/>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p>
        </p:txBody>
      </p:sp>
      <p:grpSp>
        <p:nvGrpSpPr>
          <p:cNvPr id="571" name="群組 58"/>
          <p:cNvGrpSpPr/>
          <p:nvPr/>
        </p:nvGrpSpPr>
        <p:grpSpPr>
          <a:xfrm>
            <a:off x="2844800" y="518265"/>
            <a:ext cx="9194800" cy="5704738"/>
            <a:chOff x="0" y="-1"/>
            <a:chExt cx="9194800" cy="5704736"/>
          </a:xfrm>
        </p:grpSpPr>
        <p:grpSp>
          <p:nvGrpSpPr>
            <p:cNvPr id="556" name="圖表 12"/>
            <p:cNvGrpSpPr/>
            <p:nvPr/>
          </p:nvGrpSpPr>
          <p:grpSpPr>
            <a:xfrm>
              <a:off x="0" y="-2"/>
              <a:ext cx="9194800" cy="5704738"/>
              <a:chOff x="0" y="0"/>
              <a:chExt cx="9194800" cy="5704736"/>
            </a:xfrm>
          </p:grpSpPr>
          <p:sp>
            <p:nvSpPr>
              <p:cNvPr id="554" name="矩形"/>
              <p:cNvSpPr/>
              <p:nvPr/>
            </p:nvSpPr>
            <p:spPr>
              <a:xfrm>
                <a:off x="0" y="0"/>
                <a:ext cx="9194800" cy="5704736"/>
              </a:xfrm>
              <a:prstGeom prst="rect">
                <a:avLst/>
              </a:prstGeom>
              <a:solidFill>
                <a:srgbClr val="2E8EA8"/>
              </a:solidFill>
              <a:ln w="12700" cap="flat">
                <a:noFill/>
                <a:miter lim="400000"/>
              </a:ln>
              <a:effectLst/>
            </p:spPr>
            <p:txBody>
              <a:bodyPr wrap="square" lIns="45718" tIns="45718" rIns="45718" bIns="45718" numCol="1" anchor="ctr">
                <a:noAutofit/>
              </a:bodyPr>
              <a:lstStyle/>
              <a:p>
                <a:pPr>
                  <a:defRPr>
                    <a:latin typeface="Arial"/>
                    <a:ea typeface="Arial"/>
                    <a:cs typeface="Arial"/>
                    <a:sym typeface="Arial"/>
                  </a:defRPr>
                </a:pPr>
              </a:p>
            </p:txBody>
          </p:sp>
          <p:pic>
            <p:nvPicPr>
              <p:cNvPr id="555" name="image41.pdf" descr="image41.pdf"/>
              <p:cNvPicPr>
                <a:picLocks noChangeAspect="1"/>
              </p:cNvPicPr>
              <p:nvPr/>
            </p:nvPicPr>
            <p:blipFill>
              <a:blip r:embed="rId2">
                <a:extLst/>
              </a:blip>
              <a:stretch>
                <a:fillRect/>
              </a:stretch>
            </p:blipFill>
            <p:spPr>
              <a:xfrm>
                <a:off x="0" y="-1"/>
                <a:ext cx="9194800" cy="5704738"/>
              </a:xfrm>
              <a:prstGeom prst="rect">
                <a:avLst/>
              </a:prstGeom>
              <a:ln w="12700" cap="flat">
                <a:noFill/>
                <a:miter lim="400000"/>
              </a:ln>
              <a:effectLst/>
            </p:spPr>
          </p:pic>
        </p:grpSp>
        <p:grpSp>
          <p:nvGrpSpPr>
            <p:cNvPr id="559" name="Rectangle 8"/>
            <p:cNvGrpSpPr/>
            <p:nvPr/>
          </p:nvGrpSpPr>
          <p:grpSpPr>
            <a:xfrm>
              <a:off x="7492720" y="2685067"/>
              <a:ext cx="1680357" cy="345439"/>
              <a:chOff x="0" y="0"/>
              <a:chExt cx="1680355" cy="345437"/>
            </a:xfrm>
          </p:grpSpPr>
          <p:sp>
            <p:nvSpPr>
              <p:cNvPr id="557" name="矩形"/>
              <p:cNvSpPr/>
              <p:nvPr/>
            </p:nvSpPr>
            <p:spPr>
              <a:xfrm>
                <a:off x="0" y="20798"/>
                <a:ext cx="1680356" cy="303846"/>
              </a:xfrm>
              <a:prstGeom prst="rect">
                <a:avLst/>
              </a:prstGeom>
              <a:solidFill>
                <a:srgbClr val="2E8EA8"/>
              </a:solidFill>
              <a:ln w="12700" cap="flat">
                <a:noFill/>
                <a:miter lim="400000"/>
              </a:ln>
              <a:effectLst/>
            </p:spPr>
            <p:txBody>
              <a:bodyPr wrap="square" lIns="45718" tIns="45718" rIns="45718" bIns="45718" numCol="1" anchor="ctr">
                <a:noAutofit/>
              </a:bodyPr>
              <a:lstStyle/>
              <a:p>
                <a:pPr>
                  <a:defRPr>
                    <a:latin typeface="Arial"/>
                    <a:ea typeface="Arial"/>
                    <a:cs typeface="Arial"/>
                    <a:sym typeface="Arial"/>
                  </a:defRPr>
                </a:pPr>
              </a:p>
            </p:txBody>
          </p:sp>
          <p:sp>
            <p:nvSpPr>
              <p:cNvPr id="558" name="嗜酸乳桿菌(A菌)"/>
              <p:cNvSpPr txBox="1"/>
              <p:nvPr/>
            </p:nvSpPr>
            <p:spPr>
              <a:xfrm>
                <a:off x="0" y="-1"/>
                <a:ext cx="1407947" cy="345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ctr">
                <a:spAutoFit/>
              </a:bodyPr>
              <a:lstStyle>
                <a:lvl1pPr>
                  <a:defRPr sz="1400">
                    <a:solidFill>
                      <a:srgbClr val="FFFFFF"/>
                    </a:solidFill>
                    <a:latin typeface="微軟正黑體"/>
                    <a:ea typeface="微軟正黑體"/>
                    <a:cs typeface="微軟正黑體"/>
                    <a:sym typeface="微軟正黑體"/>
                  </a:defRPr>
                </a:lvl1pPr>
              </a:lstStyle>
              <a:p>
                <a:pPr/>
                <a:r>
                  <a:t>嗜酸乳桿菌(A菌)</a:t>
                </a:r>
              </a:p>
            </p:txBody>
          </p:sp>
        </p:grpSp>
        <p:grpSp>
          <p:nvGrpSpPr>
            <p:cNvPr id="562" name="Rectangle 9"/>
            <p:cNvGrpSpPr/>
            <p:nvPr/>
          </p:nvGrpSpPr>
          <p:grpSpPr>
            <a:xfrm>
              <a:off x="7482695" y="3001934"/>
              <a:ext cx="1680357" cy="345439"/>
              <a:chOff x="0" y="0"/>
              <a:chExt cx="1680356" cy="345437"/>
            </a:xfrm>
          </p:grpSpPr>
          <p:sp>
            <p:nvSpPr>
              <p:cNvPr id="560" name="矩形"/>
              <p:cNvSpPr/>
              <p:nvPr/>
            </p:nvSpPr>
            <p:spPr>
              <a:xfrm>
                <a:off x="0" y="20798"/>
                <a:ext cx="1680356" cy="303846"/>
              </a:xfrm>
              <a:prstGeom prst="rect">
                <a:avLst/>
              </a:prstGeom>
              <a:solidFill>
                <a:srgbClr val="2E8EA8"/>
              </a:solidFill>
              <a:ln w="12700" cap="flat">
                <a:noFill/>
                <a:miter lim="400000"/>
              </a:ln>
              <a:effectLst/>
            </p:spPr>
            <p:txBody>
              <a:bodyPr wrap="square" lIns="45718" tIns="45718" rIns="45718" bIns="45718" numCol="1" anchor="ctr">
                <a:noAutofit/>
              </a:bodyPr>
              <a:lstStyle/>
              <a:p>
                <a:pPr>
                  <a:defRPr>
                    <a:latin typeface="Arial"/>
                    <a:ea typeface="Arial"/>
                    <a:cs typeface="Arial"/>
                    <a:sym typeface="Arial"/>
                  </a:defRPr>
                </a:pPr>
              </a:p>
            </p:txBody>
          </p:sp>
          <p:sp>
            <p:nvSpPr>
              <p:cNvPr id="561" name="比菲德氏菌 (B菌)"/>
              <p:cNvSpPr txBox="1"/>
              <p:nvPr/>
            </p:nvSpPr>
            <p:spPr>
              <a:xfrm>
                <a:off x="-1" y="-1"/>
                <a:ext cx="1457347" cy="345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ctr">
                <a:spAutoFit/>
              </a:bodyPr>
              <a:lstStyle>
                <a:lvl1pPr>
                  <a:defRPr sz="1400">
                    <a:solidFill>
                      <a:srgbClr val="FFFFFF"/>
                    </a:solidFill>
                    <a:latin typeface="微軟正黑體"/>
                    <a:ea typeface="微軟正黑體"/>
                    <a:cs typeface="微軟正黑體"/>
                    <a:sym typeface="微軟正黑體"/>
                  </a:defRPr>
                </a:lvl1pPr>
              </a:lstStyle>
              <a:p>
                <a:pPr/>
                <a:r>
                  <a:t>比菲德氏菌 (B菌)</a:t>
                </a:r>
              </a:p>
            </p:txBody>
          </p:sp>
        </p:grpSp>
        <p:grpSp>
          <p:nvGrpSpPr>
            <p:cNvPr id="565" name="Rectangle 10"/>
            <p:cNvGrpSpPr/>
            <p:nvPr/>
          </p:nvGrpSpPr>
          <p:grpSpPr>
            <a:xfrm>
              <a:off x="7504751" y="3286499"/>
              <a:ext cx="1492641" cy="345439"/>
              <a:chOff x="0" y="0"/>
              <a:chExt cx="1492640" cy="345437"/>
            </a:xfrm>
          </p:grpSpPr>
          <p:sp>
            <p:nvSpPr>
              <p:cNvPr id="563" name="矩形"/>
              <p:cNvSpPr/>
              <p:nvPr/>
            </p:nvSpPr>
            <p:spPr>
              <a:xfrm>
                <a:off x="0" y="11860"/>
                <a:ext cx="1492641" cy="321722"/>
              </a:xfrm>
              <a:prstGeom prst="rect">
                <a:avLst/>
              </a:prstGeom>
              <a:solidFill>
                <a:srgbClr val="2E8EA8"/>
              </a:solidFill>
              <a:ln w="12700" cap="flat">
                <a:noFill/>
                <a:miter lim="400000"/>
              </a:ln>
              <a:effectLst/>
            </p:spPr>
            <p:txBody>
              <a:bodyPr wrap="square" lIns="45718" tIns="45718" rIns="45718" bIns="45718" numCol="1" anchor="ctr">
                <a:noAutofit/>
              </a:bodyPr>
              <a:lstStyle/>
              <a:p>
                <a:pPr>
                  <a:defRPr sz="1400">
                    <a:solidFill>
                      <a:srgbClr val="FFFFFF"/>
                    </a:solidFill>
                    <a:latin typeface="微軟正黑體"/>
                    <a:ea typeface="微軟正黑體"/>
                    <a:cs typeface="微軟正黑體"/>
                    <a:sym typeface="微軟正黑體"/>
                  </a:defRPr>
                </a:pPr>
              </a:p>
            </p:txBody>
          </p:sp>
          <p:sp>
            <p:nvSpPr>
              <p:cNvPr id="564" name="芽孢性乳酸菌"/>
              <p:cNvSpPr txBox="1"/>
              <p:nvPr/>
            </p:nvSpPr>
            <p:spPr>
              <a:xfrm>
                <a:off x="0" y="-1"/>
                <a:ext cx="1170939" cy="345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ctr">
                <a:spAutoFit/>
              </a:bodyPr>
              <a:lstStyle>
                <a:lvl1pPr>
                  <a:defRPr sz="1400">
                    <a:solidFill>
                      <a:srgbClr val="FFFFFF"/>
                    </a:solidFill>
                    <a:latin typeface="微軟正黑體"/>
                    <a:ea typeface="微軟正黑體"/>
                    <a:cs typeface="微軟正黑體"/>
                    <a:sym typeface="微軟正黑體"/>
                  </a:defRPr>
                </a:lvl1pPr>
              </a:lstStyle>
              <a:p>
                <a:pPr/>
                <a:r>
                  <a:t>芽孢性乳酸菌</a:t>
                </a:r>
              </a:p>
            </p:txBody>
          </p:sp>
        </p:grpSp>
        <p:sp>
          <p:nvSpPr>
            <p:cNvPr id="566" name="Line 12"/>
            <p:cNvSpPr/>
            <p:nvPr/>
          </p:nvSpPr>
          <p:spPr>
            <a:xfrm flipV="1">
              <a:off x="4149707" y="1070270"/>
              <a:ext cx="2021408" cy="3242734"/>
            </a:xfrm>
            <a:prstGeom prst="line">
              <a:avLst/>
            </a:prstGeom>
            <a:solidFill>
              <a:srgbClr val="2F5597"/>
            </a:solidFill>
            <a:ln w="28575" cap="flat">
              <a:solidFill>
                <a:srgbClr val="FF0000"/>
              </a:solidFill>
              <a:prstDash val="solid"/>
              <a:round/>
              <a:tailEnd type="triangle" w="med" len="med"/>
            </a:ln>
            <a:effectLst/>
          </p:spPr>
          <p:txBody>
            <a:bodyPr wrap="square" lIns="45718" tIns="45718" rIns="45718" bIns="45718" numCol="1" anchor="t">
              <a:noAutofit/>
            </a:bodyPr>
            <a:lstStyle/>
            <a:p>
              <a:pPr/>
            </a:p>
          </p:txBody>
        </p:sp>
        <p:sp>
          <p:nvSpPr>
            <p:cNvPr id="567" name="Line 14"/>
            <p:cNvSpPr/>
            <p:nvPr/>
          </p:nvSpPr>
          <p:spPr>
            <a:xfrm flipV="1">
              <a:off x="5101307" y="1133979"/>
              <a:ext cx="1090105" cy="2660928"/>
            </a:xfrm>
            <a:prstGeom prst="line">
              <a:avLst/>
            </a:prstGeom>
            <a:solidFill>
              <a:srgbClr val="2F5597"/>
            </a:solidFill>
            <a:ln w="28575" cap="flat">
              <a:solidFill>
                <a:srgbClr val="FF0000"/>
              </a:solidFill>
              <a:prstDash val="solid"/>
              <a:round/>
              <a:tailEnd type="triangle" w="med" len="med"/>
            </a:ln>
            <a:effectLst/>
          </p:spPr>
          <p:txBody>
            <a:bodyPr wrap="square" lIns="45718" tIns="45718" rIns="45718" bIns="45718" numCol="1" anchor="t">
              <a:noAutofit/>
            </a:bodyPr>
            <a:lstStyle/>
            <a:p>
              <a:pPr/>
            </a:p>
          </p:txBody>
        </p:sp>
        <p:sp>
          <p:nvSpPr>
            <p:cNvPr id="568" name="Text Box 16"/>
            <p:cNvSpPr txBox="1"/>
            <p:nvPr/>
          </p:nvSpPr>
          <p:spPr>
            <a:xfrm>
              <a:off x="6110529" y="2753883"/>
              <a:ext cx="868445" cy="4370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400"/>
                </a:spcBef>
                <a:defRPr sz="2400">
                  <a:solidFill>
                    <a:srgbClr val="FFFF00"/>
                  </a:solidFill>
                  <a:latin typeface="Arial"/>
                  <a:ea typeface="Arial"/>
                  <a:cs typeface="Arial"/>
                  <a:sym typeface="Arial"/>
                </a:defRPr>
              </a:lvl1pPr>
            </a:lstStyle>
            <a:p>
              <a:pPr/>
              <a:r>
                <a:t>85%</a:t>
              </a:r>
            </a:p>
          </p:txBody>
        </p:sp>
        <p:sp>
          <p:nvSpPr>
            <p:cNvPr id="569" name="Text Box 17"/>
            <p:cNvSpPr txBox="1"/>
            <p:nvPr/>
          </p:nvSpPr>
          <p:spPr>
            <a:xfrm>
              <a:off x="4890145" y="4269942"/>
              <a:ext cx="868445"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sz="2000">
                  <a:latin typeface="Arial"/>
                  <a:ea typeface="Arial"/>
                  <a:cs typeface="Arial"/>
                  <a:sym typeface="Arial"/>
                </a:defRPr>
              </a:lvl1pPr>
            </a:lstStyle>
            <a:p>
              <a:pPr/>
              <a:r>
                <a:t>25%</a:t>
              </a:r>
            </a:p>
          </p:txBody>
        </p:sp>
        <p:sp>
          <p:nvSpPr>
            <p:cNvPr id="570" name="Text Box 18"/>
            <p:cNvSpPr txBox="1"/>
            <p:nvPr/>
          </p:nvSpPr>
          <p:spPr>
            <a:xfrm>
              <a:off x="3760088" y="4612215"/>
              <a:ext cx="868444"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sz="2000">
                  <a:latin typeface="Arial"/>
                  <a:ea typeface="Arial"/>
                  <a:cs typeface="Arial"/>
                  <a:sym typeface="Arial"/>
                </a:defRPr>
              </a:lvl1pPr>
            </a:lstStyle>
            <a:p>
              <a:pPr/>
              <a:r>
                <a:t>10%</a:t>
              </a:r>
            </a:p>
          </p:txBody>
        </p:sp>
      </p:grpSp>
      <p:grpSp>
        <p:nvGrpSpPr>
          <p:cNvPr id="574" name="Oval 13"/>
          <p:cNvGrpSpPr/>
          <p:nvPr/>
        </p:nvGrpSpPr>
        <p:grpSpPr>
          <a:xfrm>
            <a:off x="6608742" y="2889060"/>
            <a:ext cx="886085" cy="856801"/>
            <a:chOff x="0" y="-1"/>
            <a:chExt cx="886083" cy="856800"/>
          </a:xfrm>
        </p:grpSpPr>
        <p:sp>
          <p:nvSpPr>
            <p:cNvPr id="572" name="橢圓形"/>
            <p:cNvSpPr/>
            <p:nvPr/>
          </p:nvSpPr>
          <p:spPr>
            <a:xfrm>
              <a:off x="-1" y="-2"/>
              <a:ext cx="886085" cy="856801"/>
            </a:xfrm>
            <a:prstGeom prst="ellipse">
              <a:avLst/>
            </a:prstGeom>
            <a:solidFill>
              <a:schemeClr val="accent5"/>
            </a:solidFill>
            <a:ln w="28575" cap="flat">
              <a:solidFill>
                <a:srgbClr val="FFFFFF"/>
              </a:solidFill>
              <a:prstDash val="solid"/>
              <a:round/>
            </a:ln>
            <a:effectLst/>
          </p:spPr>
          <p:txBody>
            <a:bodyPr wrap="square" lIns="45718" tIns="45718" rIns="45718" bIns="45718" numCol="1" anchor="ctr">
              <a:noAutofit/>
            </a:bodyPr>
            <a:lstStyle/>
            <a:p>
              <a:pPr algn="ctr">
                <a:defRPr>
                  <a:latin typeface="Arial"/>
                  <a:ea typeface="Arial"/>
                  <a:cs typeface="Arial"/>
                  <a:sym typeface="Arial"/>
                </a:defRPr>
              </a:pPr>
            </a:p>
          </p:txBody>
        </p:sp>
        <p:sp>
          <p:nvSpPr>
            <p:cNvPr id="573" name="+8.5倍"/>
            <p:cNvSpPr txBox="1"/>
            <p:nvPr/>
          </p:nvSpPr>
          <p:spPr>
            <a:xfrm>
              <a:off x="13257" y="204877"/>
              <a:ext cx="859565" cy="447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ctr">
              <a:spAutoFit/>
            </a:bodyPr>
            <a:lstStyle>
              <a:lvl1pPr algn="ctr">
                <a:defRPr sz="2000">
                  <a:solidFill>
                    <a:srgbClr val="FF0000"/>
                  </a:solidFill>
                  <a:latin typeface="Microsoft YaHei UI"/>
                  <a:ea typeface="Microsoft YaHei UI"/>
                  <a:cs typeface="Microsoft YaHei UI"/>
                  <a:sym typeface="Microsoft YaHei UI"/>
                </a:defRPr>
              </a:lvl1pPr>
            </a:lstStyle>
            <a:p>
              <a:pPr/>
              <a:r>
                <a:t>+8.5倍</a:t>
              </a:r>
            </a:p>
          </p:txBody>
        </p:sp>
      </p:grpSp>
      <p:grpSp>
        <p:nvGrpSpPr>
          <p:cNvPr id="577" name="Oval 15"/>
          <p:cNvGrpSpPr/>
          <p:nvPr/>
        </p:nvGrpSpPr>
        <p:grpSpPr>
          <a:xfrm>
            <a:off x="7466059" y="2105454"/>
            <a:ext cx="859566" cy="775704"/>
            <a:chOff x="0" y="0"/>
            <a:chExt cx="859564" cy="775702"/>
          </a:xfrm>
        </p:grpSpPr>
        <p:sp>
          <p:nvSpPr>
            <p:cNvPr id="575" name="橢圓形"/>
            <p:cNvSpPr/>
            <p:nvPr/>
          </p:nvSpPr>
          <p:spPr>
            <a:xfrm>
              <a:off x="14910" y="-1"/>
              <a:ext cx="829749" cy="775704"/>
            </a:xfrm>
            <a:prstGeom prst="ellipse">
              <a:avLst/>
            </a:prstGeom>
            <a:solidFill>
              <a:schemeClr val="accent5"/>
            </a:solidFill>
            <a:ln w="28575" cap="flat">
              <a:solidFill>
                <a:srgbClr val="FFFFFF"/>
              </a:solidFill>
              <a:prstDash val="solid"/>
              <a:round/>
            </a:ln>
            <a:effectLst/>
          </p:spPr>
          <p:txBody>
            <a:bodyPr wrap="square" lIns="45718" tIns="45718" rIns="45718" bIns="45718" numCol="1" anchor="ctr">
              <a:noAutofit/>
            </a:bodyPr>
            <a:lstStyle/>
            <a:p>
              <a:pPr algn="ctr">
                <a:defRPr>
                  <a:latin typeface="Arial"/>
                  <a:ea typeface="Arial"/>
                  <a:cs typeface="Arial"/>
                  <a:sym typeface="Arial"/>
                </a:defRPr>
              </a:pPr>
            </a:p>
          </p:txBody>
        </p:sp>
        <p:sp>
          <p:nvSpPr>
            <p:cNvPr id="576" name="+3.2倍"/>
            <p:cNvSpPr txBox="1"/>
            <p:nvPr/>
          </p:nvSpPr>
          <p:spPr>
            <a:xfrm>
              <a:off x="-1" y="164329"/>
              <a:ext cx="859566" cy="447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ctr">
              <a:spAutoFit/>
            </a:bodyPr>
            <a:lstStyle>
              <a:lvl1pPr algn="ctr">
                <a:defRPr sz="2000">
                  <a:solidFill>
                    <a:srgbClr val="FF0000"/>
                  </a:solidFill>
                  <a:latin typeface="Microsoft YaHei UI"/>
                  <a:ea typeface="Microsoft YaHei UI"/>
                  <a:cs typeface="Microsoft YaHei UI"/>
                  <a:sym typeface="Microsoft YaHei UI"/>
                </a:defRPr>
              </a:lvl1pPr>
            </a:lstStyle>
            <a:p>
              <a:pPr/>
              <a:r>
                <a:t>+3.2倍</a:t>
              </a:r>
            </a:p>
          </p:txBody>
        </p:sp>
      </p:grpSp>
      <p:sp>
        <p:nvSpPr>
          <p:cNvPr id="578" name="矩形 7"/>
          <p:cNvSpPr txBox="1"/>
          <p:nvPr/>
        </p:nvSpPr>
        <p:spPr>
          <a:xfrm>
            <a:off x="8339662" y="5589239"/>
            <a:ext cx="3624235" cy="243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i="1" sz="1000">
                <a:solidFill>
                  <a:srgbClr val="FFFFFF"/>
                </a:solidFill>
                <a:latin typeface="微軟正黑體"/>
                <a:ea typeface="微軟正黑體"/>
                <a:cs typeface="微軟正黑體"/>
                <a:sym typeface="微軟正黑體"/>
              </a:defRPr>
            </a:lvl1pPr>
          </a:lstStyle>
          <a:p>
            <a:pPr/>
            <a:r>
              <a:t>1997, P. Marteau, M, Minekus. Survival of Lactic Acid Bacteria.</a:t>
            </a:r>
          </a:p>
        </p:txBody>
      </p:sp>
      <p:sp>
        <p:nvSpPr>
          <p:cNvPr id="579" name="矩形 48"/>
          <p:cNvSpPr txBox="1"/>
          <p:nvPr/>
        </p:nvSpPr>
        <p:spPr>
          <a:xfrm>
            <a:off x="-1934343" y="-1319111"/>
            <a:ext cx="3096556" cy="817849"/>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nchor="b">
            <a:spAutoFit/>
          </a:bodyPr>
          <a:lstStyle>
            <a:lvl1pPr>
              <a:defRPr b="1" spc="50" sz="3600">
                <a:solidFill>
                  <a:srgbClr val="808080"/>
                </a:solidFill>
                <a:effectLst>
                  <a:outerShdw sx="100000" sy="100000" kx="0" ky="0" algn="b" rotWithShape="0" blurRad="76200" dist="50800" dir="5400000">
                    <a:srgbClr val="000000">
                      <a:alpha val="64999"/>
                    </a:srgbClr>
                  </a:outerShdw>
                </a:effectLst>
                <a:latin typeface="Microsoft YaHei"/>
                <a:ea typeface="Microsoft YaHei"/>
                <a:cs typeface="Microsoft YaHei"/>
                <a:sym typeface="Microsoft YaHei"/>
              </a:defRPr>
            </a:lvl1pPr>
          </a:lstStyle>
          <a:p>
            <a:pPr/>
            <a:r>
              <a:t>芽孢性乳酸菌</a:t>
            </a:r>
          </a:p>
        </p:txBody>
      </p:sp>
      <p:sp>
        <p:nvSpPr>
          <p:cNvPr id="580" name="Rectangle 22"/>
          <p:cNvSpPr txBox="1"/>
          <p:nvPr/>
        </p:nvSpPr>
        <p:spPr>
          <a:xfrm>
            <a:off x="1368032" y="6426730"/>
            <a:ext cx="9144001" cy="447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000">
                <a:solidFill>
                  <a:srgbClr val="8FAADC"/>
                </a:solidFill>
                <a:latin typeface="微軟正黑體"/>
                <a:ea typeface="微軟正黑體"/>
                <a:cs typeface="微軟正黑體"/>
                <a:sym typeface="微軟正黑體"/>
              </a:defRPr>
            </a:lvl1pPr>
          </a:lstStyle>
          <a:p>
            <a:pPr/>
            <a:r>
              <a:t>本資料僅供技術人員評估使用，請勿於未經同意之下進行複製、抄襲、傳閱、或引用內容。資料內所述及產品名稱，皆為設定供辨識品項之用途，終端產品標示敬請貴司遵循食品標示相關法令規章。資料中圖片皆為示意參考圖，為方便理解之用，非供商業用途，如欲使用敬請注意智慧財產權問題。 </a:t>
            </a:r>
          </a:p>
        </p:txBody>
      </p:sp>
      <p:sp>
        <p:nvSpPr>
          <p:cNvPr id="581" name="文字方塊 20"/>
          <p:cNvSpPr txBox="1"/>
          <p:nvPr/>
        </p:nvSpPr>
        <p:spPr>
          <a:xfrm>
            <a:off x="3271068" y="3922583"/>
            <a:ext cx="3461828" cy="1945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600"/>
              </a:spcBef>
              <a:defRPr b="1" sz="3200">
                <a:solidFill>
                  <a:srgbClr val="FF6699"/>
                </a:solidFill>
                <a:effectLst>
                  <a:outerShdw sx="100000" sy="100000" kx="0" ky="0" algn="b" rotWithShape="0" blurRad="38100" dist="38100" dir="2700000">
                    <a:srgbClr val="000000">
                      <a:alpha val="43137"/>
                    </a:srgbClr>
                  </a:outerShdw>
                </a:effectLst>
                <a:latin typeface="微軟正黑體"/>
                <a:ea typeface="微軟正黑體"/>
                <a:cs typeface="微軟正黑體"/>
                <a:sym typeface="微軟正黑體"/>
              </a:defRPr>
            </a:pPr>
            <a:r>
              <a:t>腸道存活率</a:t>
            </a:r>
            <a:r>
              <a:rPr b="0" sz="7200">
                <a:latin typeface="Arial Black"/>
                <a:ea typeface="Arial Black"/>
                <a:cs typeface="Arial Black"/>
                <a:sym typeface="Arial Black"/>
              </a:rPr>
              <a:t>8.5</a:t>
            </a:r>
            <a:r>
              <a:rPr sz="4000"/>
              <a:t>倍</a:t>
            </a:r>
          </a:p>
        </p:txBody>
      </p:sp>
      <p:sp>
        <p:nvSpPr>
          <p:cNvPr id="582" name="文字方塊 23"/>
          <p:cNvSpPr txBox="1"/>
          <p:nvPr/>
        </p:nvSpPr>
        <p:spPr>
          <a:xfrm>
            <a:off x="6816080" y="1340766"/>
            <a:ext cx="3024338" cy="408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solidFill>
                  <a:srgbClr val="FFFFFF"/>
                </a:solidFill>
                <a:latin typeface="微軟正黑體"/>
                <a:ea typeface="微軟正黑體"/>
                <a:cs typeface="微軟正黑體"/>
                <a:sym typeface="微軟正黑體"/>
              </a:defRPr>
            </a:lvl1pPr>
          </a:lstStyle>
          <a:p>
            <a:pPr/>
            <a:r>
              <a:t>腸胃道存活度模擬</a:t>
            </a:r>
          </a:p>
        </p:txBody>
      </p:sp>
      <p:sp>
        <p:nvSpPr>
          <p:cNvPr id="583" name="矩形 24"/>
          <p:cNvSpPr/>
          <p:nvPr/>
        </p:nvSpPr>
        <p:spPr>
          <a:xfrm>
            <a:off x="6623480" y="114800"/>
            <a:ext cx="3726071" cy="932512"/>
          </a:xfrm>
          <a:prstGeom prst="rect">
            <a:avLst/>
          </a:prstGeom>
          <a:solidFill>
            <a:srgbClr val="2E8EA8"/>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p>
        </p:txBody>
      </p:sp>
      <p:sp>
        <p:nvSpPr>
          <p:cNvPr id="584" name="文字方塊 22"/>
          <p:cNvSpPr txBox="1"/>
          <p:nvPr/>
        </p:nvSpPr>
        <p:spPr>
          <a:xfrm>
            <a:off x="1207828" y="1504706"/>
            <a:ext cx="4320482" cy="726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a:solidFill>
                  <a:srgbClr val="FFFF00"/>
                </a:solidFill>
                <a:effectLst>
                  <a:outerShdw sx="100000" sy="100000" kx="0" ky="0" algn="b" rotWithShape="0" blurRad="38100" dist="38100" dir="2700000">
                    <a:srgbClr val="000000">
                      <a:alpha val="43137"/>
                    </a:srgbClr>
                  </a:outerShdw>
                </a:effectLst>
                <a:latin typeface="微軟正黑體"/>
                <a:ea typeface="微軟正黑體"/>
                <a:cs typeface="微軟正黑體"/>
                <a:sym typeface="微軟正黑體"/>
              </a:defRPr>
            </a:lvl1pPr>
          </a:lstStyle>
          <a:p>
            <a:pPr/>
            <a:r>
              <a:t>專利芽孢菌在嚴苛環境下產生防護罩孢子，在腸道中出芽生長，大量增殖。</a:t>
            </a:r>
          </a:p>
        </p:txBody>
      </p:sp>
      <p:pic>
        <p:nvPicPr>
          <p:cNvPr id="585" name="圖片 26" descr="圖片 26"/>
          <p:cNvPicPr>
            <a:picLocks noChangeAspect="1"/>
          </p:cNvPicPr>
          <p:nvPr/>
        </p:nvPicPr>
        <p:blipFill>
          <a:blip r:embed="rId3">
            <a:extLst/>
          </a:blip>
          <a:stretch>
            <a:fillRect/>
          </a:stretch>
        </p:blipFill>
        <p:spPr>
          <a:xfrm>
            <a:off x="917649" y="2352107"/>
            <a:ext cx="2754392" cy="2436104"/>
          </a:xfrm>
          <a:prstGeom prst="rect">
            <a:avLst/>
          </a:prstGeom>
          <a:ln w="12700">
            <a:miter lim="400000"/>
          </a:ln>
          <a:effectLst>
            <a:outerShdw sx="100000" sy="100000" kx="0" ky="0" algn="b" rotWithShape="0" blurRad="292100" dist="139700" dir="2700000">
              <a:srgbClr val="333333">
                <a:alpha val="64999"/>
              </a:srgbClr>
            </a:outerShdw>
          </a:effectLst>
        </p:spPr>
      </p:pic>
      <p:sp>
        <p:nvSpPr>
          <p:cNvPr id="586" name="投影片編號版面配置區 1"/>
          <p:cNvSpPr txBox="1"/>
          <p:nvPr>
            <p:ph type="sldNum" sz="quarter" idx="4294967295"/>
          </p:nvPr>
        </p:nvSpPr>
        <p:spPr>
          <a:xfrm>
            <a:off x="11422133" y="136422"/>
            <a:ext cx="471422" cy="474337"/>
          </a:xfrm>
          <a:prstGeom prst="rect">
            <a:avLst/>
          </a:prstGeom>
          <a:extLst>
            <a:ext uri="{C572A759-6A51-4108-AA02-DFA0A04FC94B}">
              <ma14:wrappingTextBoxFlag xmlns:ma14="http://schemas.microsoft.com/office/mac/drawingml/2011/main" val="1"/>
            </a:ext>
          </a:extLst>
        </p:spPr>
        <p:txBody>
          <a:bodyPr/>
          <a:lstStyle>
            <a:lvl1pPr>
              <a:defRPr sz="2600"/>
            </a:lvl1pPr>
          </a:lstStyle>
          <a:p>
            <a:pPr/>
            <a:fld id="{86CB4B4D-7CA3-9044-876B-883B54F8677D}" type="slidenum"/>
          </a:p>
        </p:txBody>
      </p:sp>
      <p:sp>
        <p:nvSpPr>
          <p:cNvPr id="587" name="標題 1"/>
          <p:cNvSpPr txBox="1"/>
          <p:nvPr/>
        </p:nvSpPr>
        <p:spPr>
          <a:xfrm>
            <a:off x="917650" y="487618"/>
            <a:ext cx="8323654" cy="942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b="1" sz="4800">
                <a:solidFill>
                  <a:srgbClr val="00B0F0"/>
                </a:solidFill>
                <a:effectLst>
                  <a:outerShdw sx="100000" sy="100000" kx="0" ky="0" algn="b" rotWithShape="0" blurRad="38100" dist="38100" dir="2700000">
                    <a:srgbClr val="000000">
                      <a:alpha val="43137"/>
                    </a:srgbClr>
                  </a:outerShdw>
                </a:effectLst>
                <a:latin typeface="Microsoft YaHei UI"/>
                <a:ea typeface="Microsoft YaHei UI"/>
                <a:cs typeface="Microsoft YaHei UI"/>
                <a:sym typeface="Microsoft YaHei UI"/>
              </a:defRPr>
            </a:lvl1pPr>
          </a:lstStyle>
          <a:p>
            <a:pPr/>
            <a:r>
              <a:t>芽孢性乳酸菌 耐205度高溫</a:t>
            </a:r>
          </a:p>
        </p:txBody>
      </p:sp>
      <p:sp>
        <p:nvSpPr>
          <p:cNvPr id="588" name="矩形 28"/>
          <p:cNvSpPr txBox="1"/>
          <p:nvPr/>
        </p:nvSpPr>
        <p:spPr>
          <a:xfrm>
            <a:off x="1187534" y="2171900"/>
            <a:ext cx="4270619" cy="408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b="1">
                <a:solidFill>
                  <a:srgbClr val="FFFFFF"/>
                </a:solidFill>
                <a:effectLst>
                  <a:outerShdw sx="100000" sy="100000" kx="0" ky="0" algn="b" rotWithShape="0" blurRad="38100" dist="38100" dir="2700000">
                    <a:srgbClr val="000000">
                      <a:alpha val="43137"/>
                    </a:srgbClr>
                  </a:outerShdw>
                </a:effectLst>
                <a:latin typeface="+mn-lt"/>
                <a:ea typeface="+mn-ea"/>
                <a:cs typeface="+mn-cs"/>
                <a:sym typeface="Helvetica"/>
              </a:defRPr>
            </a:pPr>
            <a:r>
              <a:t>可在</a:t>
            </a:r>
            <a:r>
              <a:rPr>
                <a:latin typeface="Arial"/>
                <a:ea typeface="Arial"/>
                <a:cs typeface="Arial"/>
                <a:sym typeface="Arial"/>
              </a:rPr>
              <a:t>205</a:t>
            </a:r>
            <a:r>
              <a:t>度高溫烘培下保持穩定</a:t>
            </a:r>
            <a:r>
              <a:rPr>
                <a:latin typeface="Arial"/>
                <a:ea typeface="Arial"/>
                <a:cs typeface="Arial"/>
                <a:sym typeface="Arial"/>
              </a:rPr>
              <a:t>20-25</a:t>
            </a:r>
            <a:r>
              <a:t>分鐘</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標題 1"/>
          <p:cNvSpPr txBox="1"/>
          <p:nvPr>
            <p:ph type="title"/>
          </p:nvPr>
        </p:nvSpPr>
        <p:spPr>
          <a:xfrm>
            <a:off x="5422603" y="562269"/>
            <a:ext cx="5378303" cy="1325564"/>
          </a:xfrm>
          <a:prstGeom prst="rect">
            <a:avLst/>
          </a:prstGeom>
        </p:spPr>
        <p:txBody>
          <a:bodyPr/>
          <a:lstStyle>
            <a:lvl1pPr>
              <a:defRPr>
                <a:latin typeface="Microsoft YaHei"/>
                <a:ea typeface="Microsoft YaHei"/>
                <a:cs typeface="Microsoft YaHei"/>
                <a:sym typeface="Microsoft YaHei"/>
              </a:defRPr>
            </a:lvl1pPr>
          </a:lstStyle>
          <a:p>
            <a:pPr/>
            <a:r>
              <a:t>基因透露出訊息</a:t>
            </a:r>
          </a:p>
        </p:txBody>
      </p:sp>
      <p:sp>
        <p:nvSpPr>
          <p:cNvPr id="591" name="內容版面配置區 2"/>
          <p:cNvSpPr txBox="1"/>
          <p:nvPr>
            <p:ph type="body" sz="half" idx="1"/>
          </p:nvPr>
        </p:nvSpPr>
        <p:spPr>
          <a:xfrm>
            <a:off x="5539561" y="1738651"/>
            <a:ext cx="6335015" cy="4694049"/>
          </a:xfrm>
          <a:prstGeom prst="rect">
            <a:avLst/>
          </a:prstGeom>
        </p:spPr>
        <p:txBody>
          <a:bodyPr/>
          <a:lstStyle/>
          <a:p>
            <a:pPr>
              <a:lnSpc>
                <a:spcPct val="120000"/>
              </a:lnSpc>
              <a:spcBef>
                <a:spcPts val="1200"/>
              </a:spcBef>
              <a:defRPr>
                <a:latin typeface="+mn-lt"/>
                <a:ea typeface="+mn-ea"/>
                <a:cs typeface="+mn-cs"/>
                <a:sym typeface="Helvetica"/>
              </a:defRPr>
            </a:pPr>
            <a:r>
              <a:t>肺癌、前列腺癌</a:t>
            </a:r>
          </a:p>
          <a:p>
            <a:pPr marL="0" indent="0">
              <a:lnSpc>
                <a:spcPct val="120000"/>
              </a:lnSpc>
              <a:spcBef>
                <a:spcPts val="1200"/>
              </a:spcBef>
              <a:buSzTx/>
              <a:buNone/>
              <a:defRPr>
                <a:latin typeface="+mn-lt"/>
                <a:ea typeface="+mn-ea"/>
                <a:cs typeface="+mn-cs"/>
                <a:sym typeface="Helvetica"/>
              </a:defRPr>
            </a:pPr>
            <a:r>
              <a:t>       肝臟解毒功能</a:t>
            </a:r>
          </a:p>
          <a:p>
            <a:pPr>
              <a:lnSpc>
                <a:spcPct val="120000"/>
              </a:lnSpc>
              <a:spcBef>
                <a:spcPts val="1200"/>
              </a:spcBef>
              <a:defRPr>
                <a:latin typeface="+mn-lt"/>
                <a:ea typeface="+mn-ea"/>
                <a:cs typeface="+mn-cs"/>
                <a:sym typeface="Helvetica"/>
              </a:defRPr>
            </a:pPr>
            <a:r>
              <a:t>肝癌、大腸癌、口腔癌、普遍性癌症</a:t>
            </a:r>
            <a:r>
              <a:rPr>
                <a:latin typeface="Arial"/>
                <a:ea typeface="Arial"/>
                <a:cs typeface="Arial"/>
                <a:sym typeface="Arial"/>
              </a:rPr>
              <a:t>            </a:t>
            </a:r>
            <a:endParaRPr>
              <a:latin typeface="Arial"/>
              <a:ea typeface="Arial"/>
              <a:cs typeface="Arial"/>
              <a:sym typeface="Arial"/>
            </a:endParaRPr>
          </a:p>
          <a:p>
            <a:pPr marL="0" indent="0">
              <a:lnSpc>
                <a:spcPct val="120000"/>
              </a:lnSpc>
              <a:spcBef>
                <a:spcPts val="1200"/>
              </a:spcBef>
              <a:buSzTx/>
              <a:buNone/>
            </a:pPr>
            <a:r>
              <a:t>       </a:t>
            </a:r>
            <a:r>
              <a:rPr>
                <a:latin typeface="+mn-lt"/>
                <a:ea typeface="+mn-ea"/>
                <a:cs typeface="+mn-cs"/>
                <a:sym typeface="Helvetica"/>
              </a:rPr>
              <a:t>免疫調節能力</a:t>
            </a:r>
            <a:endParaRPr>
              <a:latin typeface="+mn-lt"/>
              <a:ea typeface="+mn-ea"/>
              <a:cs typeface="+mn-cs"/>
              <a:sym typeface="Helvetica"/>
            </a:endParaRPr>
          </a:p>
          <a:p>
            <a:pPr>
              <a:lnSpc>
                <a:spcPct val="120000"/>
              </a:lnSpc>
              <a:spcBef>
                <a:spcPts val="1200"/>
              </a:spcBef>
              <a:defRPr>
                <a:latin typeface="+mn-lt"/>
                <a:ea typeface="+mn-ea"/>
                <a:cs typeface="+mn-cs"/>
                <a:sym typeface="Helvetica"/>
              </a:defRPr>
            </a:pPr>
            <a:r>
              <a:t>心血管系統、蛋白質代謝能力</a:t>
            </a:r>
          </a:p>
          <a:p>
            <a:pPr marL="0" indent="712787">
              <a:lnSpc>
                <a:spcPct val="120000"/>
              </a:lnSpc>
              <a:spcBef>
                <a:spcPts val="1200"/>
              </a:spcBef>
              <a:buSzTx/>
              <a:buNone/>
              <a:defRPr>
                <a:latin typeface="+mn-lt"/>
                <a:ea typeface="+mn-ea"/>
                <a:cs typeface="+mn-cs"/>
                <a:sym typeface="Helvetica"/>
              </a:defRPr>
            </a:pPr>
            <a:r>
              <a:t>細胞抗氧化力   </a:t>
            </a:r>
          </a:p>
        </p:txBody>
      </p:sp>
      <p:sp>
        <p:nvSpPr>
          <p:cNvPr id="592" name="投影片編號版面配置區 3"/>
          <p:cNvSpPr txBox="1"/>
          <p:nvPr>
            <p:ph type="sldNum" sz="quarter" idx="4294967295"/>
          </p:nvPr>
        </p:nvSpPr>
        <p:spPr>
          <a:xfrm>
            <a:off x="11882655" y="6406786"/>
            <a:ext cx="273654" cy="26425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3" name="圖片 4" descr="圖片 4"/>
          <p:cNvPicPr>
            <a:picLocks noChangeAspect="1"/>
          </p:cNvPicPr>
          <p:nvPr/>
        </p:nvPicPr>
        <p:blipFill>
          <a:blip r:embed="rId2">
            <a:extLst/>
          </a:blip>
          <a:stretch>
            <a:fillRect/>
          </a:stretch>
        </p:blipFill>
        <p:spPr>
          <a:xfrm>
            <a:off x="0" y="0"/>
            <a:ext cx="5422604" cy="6268019"/>
          </a:xfrm>
          <a:prstGeom prst="rect">
            <a:avLst/>
          </a:prstGeom>
          <a:ln w="12700">
            <a:miter lim="400000"/>
          </a:ln>
        </p:spPr>
      </p:pic>
      <p:sp>
        <p:nvSpPr>
          <p:cNvPr id="594" name="向右箭號 12"/>
          <p:cNvSpPr/>
          <p:nvPr/>
        </p:nvSpPr>
        <p:spPr>
          <a:xfrm>
            <a:off x="5883099" y="2487185"/>
            <a:ext cx="316988" cy="382774"/>
          </a:xfrm>
          <a:prstGeom prst="rightArrow">
            <a:avLst>
              <a:gd name="adj1" fmla="val 50000"/>
              <a:gd name="adj2" fmla="val 50000"/>
            </a:avLst>
          </a:prstGeom>
          <a:solidFill>
            <a:srgbClr val="A6A6A6"/>
          </a:solidFill>
          <a:ln w="12700">
            <a:miter lim="400000"/>
          </a:ln>
          <a:effectLst>
            <a:outerShdw sx="100000" sy="100000" kx="0" ky="0" algn="b" rotWithShape="0" blurRad="50800" dist="38100" dir="27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595" name="向右箭號 13"/>
          <p:cNvSpPr/>
          <p:nvPr/>
        </p:nvSpPr>
        <p:spPr>
          <a:xfrm>
            <a:off x="5911701" y="3853134"/>
            <a:ext cx="316988" cy="382774"/>
          </a:xfrm>
          <a:prstGeom prst="rightArrow">
            <a:avLst>
              <a:gd name="adj1" fmla="val 50000"/>
              <a:gd name="adj2" fmla="val 50000"/>
            </a:avLst>
          </a:prstGeom>
          <a:solidFill>
            <a:srgbClr val="A6A6A6"/>
          </a:solidFill>
          <a:ln w="12700">
            <a:miter lim="400000"/>
          </a:ln>
          <a:effectLst>
            <a:outerShdw sx="100000" sy="100000" kx="0" ky="0" algn="b" rotWithShape="0" blurRad="50800" dist="38100" dir="27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596" name="向右箭號 14"/>
          <p:cNvSpPr/>
          <p:nvPr/>
        </p:nvSpPr>
        <p:spPr>
          <a:xfrm>
            <a:off x="5946895" y="5184304"/>
            <a:ext cx="316988" cy="382774"/>
          </a:xfrm>
          <a:prstGeom prst="rightArrow">
            <a:avLst>
              <a:gd name="adj1" fmla="val 50000"/>
              <a:gd name="adj2" fmla="val 50000"/>
            </a:avLst>
          </a:prstGeom>
          <a:solidFill>
            <a:srgbClr val="A6A6A6"/>
          </a:solidFill>
          <a:ln w="12700">
            <a:miter lim="400000"/>
          </a:ln>
          <a:effectLst>
            <a:outerShdw sx="100000" sy="100000" kx="0" ky="0" algn="b" rotWithShape="0" blurRad="50800" dist="38100" dir="27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597" name="直線接點 17"/>
          <p:cNvSpPr/>
          <p:nvPr/>
        </p:nvSpPr>
        <p:spPr>
          <a:xfrm>
            <a:off x="5741580" y="2999471"/>
            <a:ext cx="4325462" cy="10634"/>
          </a:xfrm>
          <a:prstGeom prst="line">
            <a:avLst/>
          </a:prstGeom>
          <a:ln w="6350">
            <a:solidFill>
              <a:srgbClr val="808080"/>
            </a:solidFill>
            <a:prstDash val="dash"/>
            <a:miter/>
          </a:ln>
        </p:spPr>
        <p:txBody>
          <a:bodyPr lIns="45718" tIns="45718" rIns="45718" bIns="45718"/>
          <a:lstStyle/>
          <a:p>
            <a:pPr/>
          </a:p>
        </p:txBody>
      </p:sp>
      <p:sp>
        <p:nvSpPr>
          <p:cNvPr id="598" name="直線接點 19"/>
          <p:cNvSpPr/>
          <p:nvPr/>
        </p:nvSpPr>
        <p:spPr>
          <a:xfrm>
            <a:off x="5883099" y="4341274"/>
            <a:ext cx="4325463" cy="10634"/>
          </a:xfrm>
          <a:prstGeom prst="line">
            <a:avLst/>
          </a:prstGeom>
          <a:ln w="6350">
            <a:solidFill>
              <a:srgbClr val="808080"/>
            </a:solidFill>
            <a:prstDash val="dash"/>
            <a:miter/>
          </a:ln>
        </p:spPr>
        <p:txBody>
          <a:bodyPr lIns="45718" tIns="45718" rIns="45718" bIns="45718"/>
          <a:lstStyle/>
          <a:p>
            <a:pPr/>
          </a:p>
        </p:txBody>
      </p:sp>
      <p:sp>
        <p:nvSpPr>
          <p:cNvPr id="599" name="矩形 23"/>
          <p:cNvSpPr/>
          <p:nvPr/>
        </p:nvSpPr>
        <p:spPr>
          <a:xfrm>
            <a:off x="5539562" y="4457272"/>
            <a:ext cx="5261343" cy="1224064"/>
          </a:xfrm>
          <a:prstGeom prst="rect">
            <a:avLst/>
          </a:prstGeom>
          <a:ln w="28575">
            <a:solidFill>
              <a:schemeClr val="accent4"/>
            </a:solidFill>
            <a:miter/>
          </a:ln>
        </p:spPr>
        <p:txBody>
          <a:bodyPr lIns="45718" tIns="45718" rIns="45718" bIns="45718" anchor="ctr"/>
          <a:lstStyle/>
          <a:p>
            <a:pPr algn="ctr">
              <a:defRPr>
                <a:solidFill>
                  <a:srgbClr val="FFFFFF"/>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1" name="圖片 34" descr="圖片 34"/>
          <p:cNvPicPr>
            <a:picLocks noChangeAspect="1"/>
          </p:cNvPicPr>
          <p:nvPr/>
        </p:nvPicPr>
        <p:blipFill>
          <a:blip r:embed="rId3">
            <a:extLst/>
          </a:blip>
          <a:srcRect l="17019" t="13968" r="14646" b="12380"/>
          <a:stretch>
            <a:fillRect/>
          </a:stretch>
        </p:blipFill>
        <p:spPr>
          <a:xfrm>
            <a:off x="2741876" y="2639402"/>
            <a:ext cx="2319678" cy="1875142"/>
          </a:xfrm>
          <a:prstGeom prst="rect">
            <a:avLst/>
          </a:prstGeom>
          <a:ln w="12700">
            <a:miter lim="400000"/>
          </a:ln>
        </p:spPr>
      </p:pic>
      <p:grpSp>
        <p:nvGrpSpPr>
          <p:cNvPr id="621" name="群組 30"/>
          <p:cNvGrpSpPr/>
          <p:nvPr/>
        </p:nvGrpSpPr>
        <p:grpSpPr>
          <a:xfrm>
            <a:off x="474397" y="815195"/>
            <a:ext cx="6906120" cy="5433208"/>
            <a:chOff x="0" y="0"/>
            <a:chExt cx="6906119" cy="5433207"/>
          </a:xfrm>
        </p:grpSpPr>
        <p:pic>
          <p:nvPicPr>
            <p:cNvPr id="602" name="Picture 4" descr="Picture 4"/>
            <p:cNvPicPr>
              <a:picLocks noChangeAspect="1"/>
            </p:cNvPicPr>
            <p:nvPr/>
          </p:nvPicPr>
          <p:blipFill>
            <a:blip r:embed="rId4">
              <a:extLst/>
            </a:blip>
            <a:stretch>
              <a:fillRect/>
            </a:stretch>
          </p:blipFill>
          <p:spPr>
            <a:xfrm>
              <a:off x="2540340" y="0"/>
              <a:ext cx="1995221" cy="1498619"/>
            </a:xfrm>
            <a:prstGeom prst="rect">
              <a:avLst/>
            </a:prstGeom>
            <a:ln w="12700" cap="flat">
              <a:noFill/>
              <a:miter lim="400000"/>
            </a:ln>
            <a:effectLst/>
          </p:spPr>
        </p:pic>
        <p:pic>
          <p:nvPicPr>
            <p:cNvPr id="603" name="Picture 20" descr="Picture 20"/>
            <p:cNvPicPr>
              <a:picLocks noChangeAspect="1"/>
            </p:cNvPicPr>
            <p:nvPr/>
          </p:nvPicPr>
          <p:blipFill>
            <a:blip r:embed="rId5">
              <a:extLst/>
            </a:blip>
            <a:stretch>
              <a:fillRect/>
            </a:stretch>
          </p:blipFill>
          <p:spPr>
            <a:xfrm>
              <a:off x="4344280" y="470017"/>
              <a:ext cx="2029040" cy="1562197"/>
            </a:xfrm>
            <a:prstGeom prst="rect">
              <a:avLst/>
            </a:prstGeom>
            <a:ln w="12700" cap="flat">
              <a:noFill/>
              <a:miter lim="400000"/>
            </a:ln>
            <a:effectLst/>
          </p:spPr>
        </p:pic>
        <p:pic>
          <p:nvPicPr>
            <p:cNvPr id="604" name="Picture 22" descr="Picture 22"/>
            <p:cNvPicPr>
              <a:picLocks noChangeAspect="1"/>
            </p:cNvPicPr>
            <p:nvPr/>
          </p:nvPicPr>
          <p:blipFill>
            <a:blip r:embed="rId6">
              <a:extLst/>
            </a:blip>
            <a:stretch>
              <a:fillRect/>
            </a:stretch>
          </p:blipFill>
          <p:spPr>
            <a:xfrm>
              <a:off x="329718" y="3344223"/>
              <a:ext cx="2054402" cy="1489537"/>
            </a:xfrm>
            <a:prstGeom prst="rect">
              <a:avLst/>
            </a:prstGeom>
            <a:ln w="12700" cap="flat">
              <a:noFill/>
              <a:miter lim="400000"/>
            </a:ln>
            <a:effectLst/>
          </p:spPr>
        </p:pic>
        <p:pic>
          <p:nvPicPr>
            <p:cNvPr id="605" name="圖片 25" descr="圖片 25"/>
            <p:cNvPicPr>
              <a:picLocks noChangeAspect="1"/>
            </p:cNvPicPr>
            <p:nvPr/>
          </p:nvPicPr>
          <p:blipFill>
            <a:blip r:embed="rId7">
              <a:extLst/>
            </a:blip>
            <a:stretch>
              <a:fillRect/>
            </a:stretch>
          </p:blipFill>
          <p:spPr>
            <a:xfrm>
              <a:off x="0" y="1863769"/>
              <a:ext cx="2045948" cy="1498621"/>
            </a:xfrm>
            <a:prstGeom prst="rect">
              <a:avLst/>
            </a:prstGeom>
            <a:ln w="12700" cap="flat">
              <a:noFill/>
              <a:miter lim="400000"/>
            </a:ln>
            <a:effectLst/>
          </p:spPr>
        </p:pic>
        <p:sp>
          <p:nvSpPr>
            <p:cNvPr id="606" name="矩形 27"/>
            <p:cNvSpPr txBox="1"/>
            <p:nvPr/>
          </p:nvSpPr>
          <p:spPr>
            <a:xfrm>
              <a:off x="966053" y="2826719"/>
              <a:ext cx="970281" cy="5410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55" tIns="60955" rIns="60955" bIns="60955" numCol="1" anchor="t">
              <a:spAutoFit/>
            </a:bodyPr>
            <a:lstStyle>
              <a:lvl1pPr defTabSz="1087939">
                <a:defRPr b="1" sz="2400">
                  <a:solidFill>
                    <a:srgbClr val="FFFFFF"/>
                  </a:solidFill>
                  <a:effectLst>
                    <a:outerShdw sx="100000" sy="100000" kx="0" ky="0" algn="b" rotWithShape="0" blurRad="38100" dist="38100" dir="2700000">
                      <a:srgbClr val="000000">
                        <a:alpha val="43137"/>
                      </a:srgbClr>
                    </a:outerShdw>
                  </a:effectLst>
                  <a:latin typeface="微軟正黑體"/>
                  <a:ea typeface="微軟正黑體"/>
                  <a:cs typeface="微軟正黑體"/>
                  <a:sym typeface="微軟正黑體"/>
                </a:defRPr>
              </a:lvl1pPr>
            </a:lstStyle>
            <a:p>
              <a:pPr/>
              <a:r>
                <a:t>應酬</a:t>
              </a:r>
            </a:p>
          </p:txBody>
        </p:sp>
        <p:sp>
          <p:nvSpPr>
            <p:cNvPr id="607" name="矩形 28"/>
            <p:cNvSpPr txBox="1"/>
            <p:nvPr/>
          </p:nvSpPr>
          <p:spPr>
            <a:xfrm>
              <a:off x="3111662" y="59031"/>
              <a:ext cx="970283" cy="5410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55" tIns="60955" rIns="60955" bIns="60955" numCol="1" anchor="t">
              <a:spAutoFit/>
            </a:bodyPr>
            <a:lstStyle>
              <a:lvl1pPr defTabSz="1087939">
                <a:defRPr b="1" sz="2400">
                  <a:solidFill>
                    <a:srgbClr val="FFFFFF"/>
                  </a:solidFill>
                  <a:effectLst>
                    <a:outerShdw sx="100000" sy="100000" kx="0" ky="0" algn="b" rotWithShape="0" blurRad="38100" dist="38100" dir="2700000">
                      <a:srgbClr val="C0C0C0"/>
                    </a:outerShdw>
                  </a:effectLst>
                  <a:latin typeface="微軟正黑體"/>
                  <a:ea typeface="微軟正黑體"/>
                  <a:cs typeface="微軟正黑體"/>
                  <a:sym typeface="微軟正黑體"/>
                </a:defRPr>
              </a:lvl1pPr>
            </a:lstStyle>
            <a:p>
              <a:pPr/>
              <a:r>
                <a:t>空汙</a:t>
              </a:r>
            </a:p>
          </p:txBody>
        </p:sp>
        <p:sp>
          <p:nvSpPr>
            <p:cNvPr id="608" name="矩形 29"/>
            <p:cNvSpPr txBox="1"/>
            <p:nvPr/>
          </p:nvSpPr>
          <p:spPr>
            <a:xfrm>
              <a:off x="4527977" y="1305513"/>
              <a:ext cx="968170" cy="5410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55" tIns="60955" rIns="60955" bIns="60955" numCol="1" anchor="t">
              <a:spAutoFit/>
            </a:bodyPr>
            <a:lstStyle>
              <a:lvl1pPr defTabSz="1087939">
                <a:defRPr b="1" sz="2400">
                  <a:solidFill>
                    <a:srgbClr val="FFFFFF"/>
                  </a:solidFill>
                  <a:effectLst>
                    <a:outerShdw sx="100000" sy="100000" kx="0" ky="0" algn="b" rotWithShape="0" blurRad="38100" dist="38100" dir="2700000">
                      <a:srgbClr val="000000">
                        <a:alpha val="43137"/>
                      </a:srgbClr>
                    </a:outerShdw>
                  </a:effectLst>
                  <a:latin typeface="微軟正黑體"/>
                  <a:ea typeface="微軟正黑體"/>
                  <a:cs typeface="微軟正黑體"/>
                  <a:sym typeface="微軟正黑體"/>
                </a:defRPr>
              </a:lvl1pPr>
            </a:lstStyle>
            <a:p>
              <a:pPr/>
              <a:r>
                <a:t>抽煙</a:t>
              </a:r>
            </a:p>
          </p:txBody>
        </p:sp>
        <p:grpSp>
          <p:nvGrpSpPr>
            <p:cNvPr id="611" name="群組 40"/>
            <p:cNvGrpSpPr/>
            <p:nvPr/>
          </p:nvGrpSpPr>
          <p:grpSpPr>
            <a:xfrm>
              <a:off x="4724902" y="1871052"/>
              <a:ext cx="2181218" cy="1653025"/>
              <a:chOff x="0" y="0"/>
              <a:chExt cx="2181217" cy="1653023"/>
            </a:xfrm>
          </p:grpSpPr>
          <p:pic>
            <p:nvPicPr>
              <p:cNvPr id="609" name="Picture 18" descr="Picture 18"/>
              <p:cNvPicPr>
                <a:picLocks noChangeAspect="1"/>
              </p:cNvPicPr>
              <p:nvPr/>
            </p:nvPicPr>
            <p:blipFill>
              <a:blip r:embed="rId8">
                <a:extLst/>
              </a:blip>
              <a:stretch>
                <a:fillRect/>
              </a:stretch>
            </p:blipFill>
            <p:spPr>
              <a:xfrm>
                <a:off x="0" y="-1"/>
                <a:ext cx="2181218" cy="1653025"/>
              </a:xfrm>
              <a:prstGeom prst="rect">
                <a:avLst/>
              </a:prstGeom>
              <a:ln w="12700" cap="flat">
                <a:noFill/>
                <a:miter lim="400000"/>
              </a:ln>
              <a:effectLst/>
            </p:spPr>
          </p:pic>
          <p:sp>
            <p:nvSpPr>
              <p:cNvPr id="610" name="矩形 32"/>
              <p:cNvSpPr txBox="1"/>
              <p:nvPr/>
            </p:nvSpPr>
            <p:spPr>
              <a:xfrm>
                <a:off x="589446" y="113327"/>
                <a:ext cx="968169" cy="510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defTabSz="1087939">
                  <a:defRPr b="1" sz="2400">
                    <a:solidFill>
                      <a:srgbClr val="FFFFFF"/>
                    </a:solidFill>
                    <a:effectLst>
                      <a:outerShdw sx="100000" sy="100000" kx="0" ky="0" algn="b" rotWithShape="0" blurRad="38100" dist="38100" dir="2700000">
                        <a:srgbClr val="000000">
                          <a:alpha val="43137"/>
                        </a:srgbClr>
                      </a:outerShdw>
                    </a:effectLst>
                    <a:latin typeface="微軟正黑體"/>
                    <a:ea typeface="微軟正黑體"/>
                    <a:cs typeface="微軟正黑體"/>
                    <a:sym typeface="微軟正黑體"/>
                  </a:defRPr>
                </a:lvl1pPr>
              </a:lstStyle>
              <a:p>
                <a:pPr/>
                <a:r>
                  <a:t>情緒</a:t>
                </a:r>
              </a:p>
            </p:txBody>
          </p:sp>
        </p:grpSp>
        <p:grpSp>
          <p:nvGrpSpPr>
            <p:cNvPr id="614" name="群組 41"/>
            <p:cNvGrpSpPr/>
            <p:nvPr/>
          </p:nvGrpSpPr>
          <p:grpSpPr>
            <a:xfrm>
              <a:off x="4333896" y="3367458"/>
              <a:ext cx="2122038" cy="1671190"/>
              <a:chOff x="0" y="0"/>
              <a:chExt cx="2122037" cy="1671188"/>
            </a:xfrm>
          </p:grpSpPr>
          <p:pic>
            <p:nvPicPr>
              <p:cNvPr id="612" name="圖片 34" descr="圖片 34"/>
              <p:cNvPicPr>
                <a:picLocks noChangeAspect="1"/>
              </p:cNvPicPr>
              <p:nvPr/>
            </p:nvPicPr>
            <p:blipFill>
              <a:blip r:embed="rId9">
                <a:extLst/>
              </a:blip>
              <a:stretch>
                <a:fillRect/>
              </a:stretch>
            </p:blipFill>
            <p:spPr>
              <a:xfrm>
                <a:off x="0" y="0"/>
                <a:ext cx="2122038" cy="1671189"/>
              </a:xfrm>
              <a:prstGeom prst="rect">
                <a:avLst/>
              </a:prstGeom>
              <a:ln w="12700" cap="flat">
                <a:noFill/>
                <a:miter lim="400000"/>
              </a:ln>
              <a:effectLst/>
            </p:spPr>
          </p:pic>
          <p:sp>
            <p:nvSpPr>
              <p:cNvPr id="613" name="矩形 35"/>
              <p:cNvSpPr txBox="1"/>
              <p:nvPr/>
            </p:nvSpPr>
            <p:spPr>
              <a:xfrm>
                <a:off x="678164" y="955493"/>
                <a:ext cx="970282" cy="510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defTabSz="1087939">
                  <a:defRPr b="1" sz="2400">
                    <a:solidFill>
                      <a:srgbClr val="262626"/>
                    </a:solidFill>
                    <a:effectLst>
                      <a:outerShdw sx="100000" sy="100000" kx="0" ky="0" algn="b" rotWithShape="0" blurRad="38100" dist="38100" dir="2700000">
                        <a:srgbClr val="000000">
                          <a:alpha val="43137"/>
                        </a:srgbClr>
                      </a:outerShdw>
                    </a:effectLst>
                    <a:latin typeface="微軟正黑體"/>
                    <a:ea typeface="微軟正黑體"/>
                    <a:cs typeface="微軟正黑體"/>
                    <a:sym typeface="微軟正黑體"/>
                  </a:defRPr>
                </a:lvl1pPr>
              </a:lstStyle>
              <a:p>
                <a:pPr/>
                <a:r>
                  <a:t>壓力</a:t>
                </a:r>
              </a:p>
            </p:txBody>
          </p:sp>
        </p:grpSp>
        <p:sp>
          <p:nvSpPr>
            <p:cNvPr id="615" name="矩形 36"/>
            <p:cNvSpPr txBox="1"/>
            <p:nvPr/>
          </p:nvSpPr>
          <p:spPr>
            <a:xfrm>
              <a:off x="402560" y="4227592"/>
              <a:ext cx="1628903" cy="5410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55" tIns="60955" rIns="60955" bIns="60955" numCol="1" anchor="t">
              <a:spAutoFit/>
            </a:bodyPr>
            <a:lstStyle>
              <a:lvl1pPr defTabSz="1087939">
                <a:defRPr b="1" sz="2400">
                  <a:solidFill>
                    <a:srgbClr val="FFFF00"/>
                  </a:solidFill>
                  <a:effectLst>
                    <a:outerShdw sx="100000" sy="100000" kx="0" ky="0" algn="b" rotWithShape="0" blurRad="38100" dist="38100" dir="2700000">
                      <a:srgbClr val="000000">
                        <a:alpha val="43137"/>
                      </a:srgbClr>
                    </a:outerShdw>
                  </a:effectLst>
                  <a:latin typeface="微軟正黑體"/>
                  <a:ea typeface="微軟正黑體"/>
                  <a:cs typeface="微軟正黑體"/>
                  <a:sym typeface="微軟正黑體"/>
                </a:defRPr>
              </a:lvl1pPr>
            </a:lstStyle>
            <a:p>
              <a:pPr/>
              <a:r>
                <a:t>暴飲暴食</a:t>
              </a:r>
            </a:p>
          </p:txBody>
        </p:sp>
        <p:grpSp>
          <p:nvGrpSpPr>
            <p:cNvPr id="618" name="群組 38"/>
            <p:cNvGrpSpPr/>
            <p:nvPr/>
          </p:nvGrpSpPr>
          <p:grpSpPr>
            <a:xfrm>
              <a:off x="650981" y="486470"/>
              <a:ext cx="2003677" cy="1471374"/>
              <a:chOff x="0" y="0"/>
              <a:chExt cx="2003676" cy="1471373"/>
            </a:xfrm>
          </p:grpSpPr>
          <p:pic>
            <p:nvPicPr>
              <p:cNvPr id="616" name="圖片 38" descr="圖片 38"/>
              <p:cNvPicPr>
                <a:picLocks noChangeAspect="1"/>
              </p:cNvPicPr>
              <p:nvPr/>
            </p:nvPicPr>
            <p:blipFill>
              <a:blip r:embed="rId10">
                <a:extLst/>
              </a:blip>
              <a:stretch>
                <a:fillRect/>
              </a:stretch>
            </p:blipFill>
            <p:spPr>
              <a:xfrm>
                <a:off x="0" y="0"/>
                <a:ext cx="2003677" cy="1471374"/>
              </a:xfrm>
              <a:prstGeom prst="rect">
                <a:avLst/>
              </a:prstGeom>
              <a:ln w="12700" cap="flat">
                <a:noFill/>
                <a:miter lim="400000"/>
              </a:ln>
              <a:effectLst/>
            </p:spPr>
          </p:pic>
          <p:sp>
            <p:nvSpPr>
              <p:cNvPr id="617" name="矩形 39"/>
              <p:cNvSpPr txBox="1"/>
              <p:nvPr/>
            </p:nvSpPr>
            <p:spPr>
              <a:xfrm>
                <a:off x="522234" y="251427"/>
                <a:ext cx="1281026" cy="510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defTabSz="1087939">
                  <a:defRPr b="1" sz="2400">
                    <a:solidFill>
                      <a:srgbClr val="FFFF00"/>
                    </a:solidFill>
                    <a:effectLst>
                      <a:outerShdw sx="100000" sy="100000" kx="0" ky="0" algn="b" rotWithShape="0" blurRad="38100" dist="38100" dir="2700000">
                        <a:srgbClr val="000000">
                          <a:alpha val="43137"/>
                        </a:srgbClr>
                      </a:outerShdw>
                    </a:effectLst>
                    <a:latin typeface="微軟正黑體"/>
                    <a:ea typeface="微軟正黑體"/>
                    <a:cs typeface="微軟正黑體"/>
                    <a:sym typeface="微軟正黑體"/>
                  </a:defRPr>
                </a:lvl1pPr>
              </a:lstStyle>
              <a:p>
                <a:pPr/>
                <a:r>
                  <a:t>甜食</a:t>
                </a:r>
              </a:p>
            </p:txBody>
          </p:sp>
        </p:grpSp>
        <p:pic>
          <p:nvPicPr>
            <p:cNvPr id="619" name="圖片 40" descr="圖片 40"/>
            <p:cNvPicPr>
              <a:picLocks noChangeAspect="1"/>
            </p:cNvPicPr>
            <p:nvPr/>
          </p:nvPicPr>
          <p:blipFill>
            <a:blip r:embed="rId11">
              <a:extLst/>
            </a:blip>
            <a:stretch>
              <a:fillRect/>
            </a:stretch>
          </p:blipFill>
          <p:spPr>
            <a:xfrm>
              <a:off x="2299575" y="3680276"/>
              <a:ext cx="2054402" cy="1752932"/>
            </a:xfrm>
            <a:prstGeom prst="rect">
              <a:avLst/>
            </a:prstGeom>
            <a:ln w="12700" cap="flat">
              <a:noFill/>
              <a:miter lim="400000"/>
            </a:ln>
            <a:effectLst/>
          </p:spPr>
        </p:pic>
        <p:sp>
          <p:nvSpPr>
            <p:cNvPr id="620" name="矩形 41"/>
            <p:cNvSpPr txBox="1"/>
            <p:nvPr/>
          </p:nvSpPr>
          <p:spPr>
            <a:xfrm>
              <a:off x="3365329" y="4384253"/>
              <a:ext cx="968171" cy="5410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55" tIns="60955" rIns="60955" bIns="60955" numCol="1" anchor="t">
              <a:spAutoFit/>
            </a:bodyPr>
            <a:lstStyle>
              <a:lvl1pPr defTabSz="1087939">
                <a:defRPr b="1" sz="2400">
                  <a:solidFill>
                    <a:srgbClr val="FFFFFF"/>
                  </a:solidFill>
                  <a:effectLst>
                    <a:outerShdw sx="100000" sy="100000" kx="0" ky="0" algn="b" rotWithShape="0" blurRad="38100" dist="38100" dir="2700000">
                      <a:srgbClr val="000000">
                        <a:alpha val="43137"/>
                      </a:srgbClr>
                    </a:outerShdw>
                  </a:effectLst>
                  <a:latin typeface="微軟正黑體"/>
                  <a:ea typeface="微軟正黑體"/>
                  <a:cs typeface="微軟正黑體"/>
                  <a:sym typeface="微軟正黑體"/>
                </a:defRPr>
              </a:lvl1pPr>
            </a:lstStyle>
            <a:p>
              <a:pPr/>
              <a:r>
                <a:t>熬夜</a:t>
              </a:r>
            </a:p>
          </p:txBody>
        </p:sp>
      </p:grpSp>
      <p:sp>
        <p:nvSpPr>
          <p:cNvPr id="622" name="圓角矩形 30"/>
          <p:cNvSpPr/>
          <p:nvPr/>
        </p:nvSpPr>
        <p:spPr>
          <a:xfrm>
            <a:off x="7890912" y="0"/>
            <a:ext cx="4301088" cy="6326372"/>
          </a:xfrm>
          <a:prstGeom prst="roundRect">
            <a:avLst>
              <a:gd name="adj" fmla="val 0"/>
            </a:avLst>
          </a:prstGeom>
          <a:solidFill>
            <a:srgbClr val="2E75B6"/>
          </a:solidFill>
          <a:ln>
            <a:solidFill>
              <a:schemeClr val="accent1"/>
            </a:solidFill>
          </a:ln>
          <a:effectLst>
            <a:outerShdw sx="100000" sy="100000" kx="0" ky="0" algn="b" rotWithShape="0" blurRad="63500" dist="19050" dir="5400000">
              <a:srgbClr val="000000">
                <a:alpha val="63000"/>
              </a:srgbClr>
            </a:outerShdw>
          </a:effectLst>
        </p:spPr>
        <p:txBody>
          <a:bodyPr lIns="45718" tIns="45718" rIns="45718" bIns="45718" anchor="ctr"/>
          <a:lstStyle/>
          <a:p>
            <a:pPr>
              <a:lnSpc>
                <a:spcPct val="130000"/>
              </a:lnSpc>
              <a:defRPr b="1" sz="2400">
                <a:solidFill>
                  <a:srgbClr val="FFFFFF"/>
                </a:solidFill>
                <a:latin typeface="微軟正黑體"/>
                <a:ea typeface="微軟正黑體"/>
                <a:cs typeface="微軟正黑體"/>
                <a:sym typeface="微軟正黑體"/>
              </a:defRPr>
            </a:pPr>
          </a:p>
        </p:txBody>
      </p:sp>
      <p:sp>
        <p:nvSpPr>
          <p:cNvPr id="623" name="標題 1"/>
          <p:cNvSpPr txBox="1"/>
          <p:nvPr/>
        </p:nvSpPr>
        <p:spPr>
          <a:xfrm>
            <a:off x="5970542" y="750874"/>
            <a:ext cx="9676564" cy="1793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spcBef>
                <a:spcPts val="600"/>
              </a:spcBef>
              <a:defRPr b="1" spc="50" sz="4800">
                <a:solidFill>
                  <a:srgbClr val="00B0F0"/>
                </a:solidFill>
                <a:effectLst>
                  <a:outerShdw sx="100000" sy="100000" kx="0" ky="0" algn="b" rotWithShape="0" blurRad="76200" dist="50800" dir="5400000">
                    <a:srgbClr val="000000">
                      <a:alpha val="64999"/>
                    </a:srgbClr>
                  </a:outerShdw>
                </a:effectLst>
                <a:latin typeface="Microsoft YaHei UI"/>
                <a:ea typeface="Microsoft YaHei UI"/>
                <a:cs typeface="Microsoft YaHei UI"/>
                <a:sym typeface="Microsoft YaHei UI"/>
              </a:defRPr>
            </a:pPr>
            <a:r>
              <a:t>錯誤生活飲食 </a:t>
            </a:r>
          </a:p>
          <a:p>
            <a:pPr>
              <a:defRPr b="1" spc="50" sz="4800">
                <a:solidFill>
                  <a:srgbClr val="00B0F0"/>
                </a:solidFill>
                <a:effectLst>
                  <a:outerShdw sx="100000" sy="100000" kx="0" ky="0" algn="b" rotWithShape="0" blurRad="76200" dist="50800" dir="5400000">
                    <a:srgbClr val="000000">
                      <a:alpha val="64999"/>
                    </a:srgbClr>
                  </a:outerShdw>
                </a:effectLst>
                <a:latin typeface="Microsoft YaHei UI"/>
                <a:ea typeface="Microsoft YaHei UI"/>
                <a:cs typeface="Microsoft YaHei UI"/>
                <a:sym typeface="Microsoft YaHei UI"/>
              </a:defRPr>
            </a:pPr>
            <a:r>
              <a:t>     增加身體氧化壓力</a:t>
            </a:r>
          </a:p>
        </p:txBody>
      </p:sp>
      <p:sp>
        <p:nvSpPr>
          <p:cNvPr id="624" name="矩形 7"/>
          <p:cNvSpPr txBox="1"/>
          <p:nvPr/>
        </p:nvSpPr>
        <p:spPr>
          <a:xfrm>
            <a:off x="8099875" y="2765943"/>
            <a:ext cx="3883162" cy="26898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130000"/>
              </a:lnSpc>
              <a:defRPr b="1" sz="2400">
                <a:solidFill>
                  <a:srgbClr val="FFFFFF"/>
                </a:solidFill>
                <a:latin typeface="微軟正黑體"/>
                <a:ea typeface="微軟正黑體"/>
                <a:cs typeface="微軟正黑體"/>
                <a:sym typeface="微軟正黑體"/>
              </a:defRPr>
            </a:pPr>
            <a:r>
              <a:t>氧化壓力造成</a:t>
            </a:r>
            <a:r>
              <a:rPr>
                <a:solidFill>
                  <a:srgbClr val="FFFF00"/>
                </a:solidFill>
              </a:rPr>
              <a:t>細胞損傷</a:t>
            </a:r>
            <a:r>
              <a:t>，使體內呈現</a:t>
            </a:r>
            <a:r>
              <a:rPr>
                <a:solidFill>
                  <a:srgbClr val="FFFF00"/>
                </a:solidFill>
              </a:rPr>
              <a:t>發炎狀態</a:t>
            </a:r>
            <a:r>
              <a:t>，反覆發炎引發慢性疾病：</a:t>
            </a:r>
          </a:p>
          <a:p>
            <a:pPr>
              <a:lnSpc>
                <a:spcPct val="130000"/>
              </a:lnSpc>
              <a:defRPr b="1" sz="2400">
                <a:solidFill>
                  <a:srgbClr val="FFFFFF"/>
                </a:solidFill>
                <a:latin typeface="微軟正黑體"/>
                <a:ea typeface="微軟正黑體"/>
                <a:cs typeface="微軟正黑體"/>
                <a:sym typeface="微軟正黑體"/>
              </a:defRPr>
            </a:pPr>
            <a:r>
              <a:t>如</a:t>
            </a:r>
            <a:r>
              <a:rPr>
                <a:solidFill>
                  <a:srgbClr val="FFFF00"/>
                </a:solidFill>
              </a:rPr>
              <a:t>心臟病、肺病、心血管疾病、糖尿病、關節炎、癌症。</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標題 1"/>
          <p:cNvSpPr txBox="1"/>
          <p:nvPr/>
        </p:nvSpPr>
        <p:spPr>
          <a:xfrm>
            <a:off x="-1050038" y="1567555"/>
            <a:ext cx="9720510" cy="1043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indent="265113" algn="ctr">
              <a:lnSpc>
                <a:spcPct val="120000"/>
              </a:lnSpc>
              <a:spcBef>
                <a:spcPts val="600"/>
              </a:spcBef>
              <a:defRPr b="1" sz="5400">
                <a:effectLst>
                  <a:outerShdw sx="100000" sy="100000" kx="0" ky="0" algn="b" rotWithShape="0" blurRad="38100" dist="38100" dir="2700000">
                    <a:srgbClr val="000000">
                      <a:alpha val="43137"/>
                    </a:srgbClr>
                  </a:outerShdw>
                </a:effectLst>
                <a:latin typeface="Microsoft YaHei"/>
                <a:ea typeface="Microsoft YaHei"/>
                <a:cs typeface="Microsoft YaHei"/>
                <a:sym typeface="Microsoft YaHei"/>
              </a:defRPr>
            </a:lvl1pPr>
          </a:lstStyle>
          <a:p>
            <a:pPr/>
            <a:r>
              <a:t> 大自然抗氧化成份</a:t>
            </a:r>
          </a:p>
        </p:txBody>
      </p:sp>
      <p:sp>
        <p:nvSpPr>
          <p:cNvPr id="629" name="矩形 4"/>
          <p:cNvSpPr txBox="1"/>
          <p:nvPr/>
        </p:nvSpPr>
        <p:spPr>
          <a:xfrm>
            <a:off x="1289586" y="2781715"/>
            <a:ext cx="6094436" cy="239648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150000"/>
              </a:lnSpc>
              <a:defRPr sz="2400">
                <a:solidFill>
                  <a:srgbClr val="595959"/>
                </a:solidFill>
                <a:latin typeface="Microsoft YaHei"/>
                <a:ea typeface="Microsoft YaHei"/>
                <a:cs typeface="Microsoft YaHei"/>
                <a:sym typeface="Microsoft YaHei"/>
              </a:defRPr>
            </a:pPr>
            <a:r>
              <a:t>抗氧化原是生物為了</a:t>
            </a:r>
            <a:r>
              <a:rPr>
                <a:solidFill>
                  <a:srgbClr val="BF9000"/>
                </a:solidFill>
              </a:rPr>
              <a:t>抵抗太陽輻射</a:t>
            </a:r>
            <a:r>
              <a:t>而演化出來的自我防禦機制，由於植物無法自由移動躲避曝曬。以幫助</a:t>
            </a:r>
            <a:r>
              <a:rPr>
                <a:solidFill>
                  <a:srgbClr val="BF9000"/>
                </a:solidFill>
              </a:rPr>
              <a:t>植物健康、長壽及繁殖</a:t>
            </a:r>
            <a:r>
              <a:t>能力。自然界多存於</a:t>
            </a:r>
            <a:r>
              <a:rPr>
                <a:solidFill>
                  <a:srgbClr val="BF9000"/>
                </a:solidFill>
              </a:rPr>
              <a:t>果皮、種子、樹皮</a:t>
            </a:r>
          </a:p>
        </p:txBody>
      </p:sp>
      <p:pic>
        <p:nvPicPr>
          <p:cNvPr id="630" name="圖片 6" descr="圖片 6"/>
          <p:cNvPicPr>
            <a:picLocks noChangeAspect="1"/>
          </p:cNvPicPr>
          <p:nvPr/>
        </p:nvPicPr>
        <p:blipFill>
          <a:blip r:embed="rId2">
            <a:extLst/>
          </a:blip>
          <a:srcRect l="58071" t="0" r="0" b="0"/>
          <a:stretch>
            <a:fillRect/>
          </a:stretch>
        </p:blipFill>
        <p:spPr>
          <a:xfrm>
            <a:off x="7719237" y="1"/>
            <a:ext cx="4472765" cy="6315741"/>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2" name="內容版面配置區 4" descr="內容版面配置區 4"/>
          <p:cNvPicPr>
            <a:picLocks noChangeAspect="1"/>
          </p:cNvPicPr>
          <p:nvPr/>
        </p:nvPicPr>
        <p:blipFill>
          <a:blip r:embed="rId3">
            <a:extLst/>
          </a:blip>
          <a:stretch>
            <a:fillRect/>
          </a:stretch>
        </p:blipFill>
        <p:spPr>
          <a:xfrm>
            <a:off x="315117" y="646181"/>
            <a:ext cx="7967969" cy="5834132"/>
          </a:xfrm>
          <a:prstGeom prst="rect">
            <a:avLst/>
          </a:prstGeom>
          <a:ln w="12700">
            <a:miter lim="400000"/>
          </a:ln>
        </p:spPr>
      </p:pic>
      <p:sp>
        <p:nvSpPr>
          <p:cNvPr id="633" name="矩形 6"/>
          <p:cNvSpPr/>
          <p:nvPr/>
        </p:nvSpPr>
        <p:spPr>
          <a:xfrm>
            <a:off x="3710763" y="4678326"/>
            <a:ext cx="531630" cy="202020"/>
          </a:xfrm>
          <a:prstGeom prst="rect">
            <a:avLst/>
          </a:prstGeom>
          <a:ln w="28575">
            <a:solidFill>
              <a:srgbClr val="FF0000"/>
            </a:solidFill>
            <a:miter/>
          </a:ln>
        </p:spPr>
        <p:txBody>
          <a:bodyPr lIns="45718" tIns="45718" rIns="45718" bIns="45718" anchor="ctr"/>
          <a:lstStyle/>
          <a:p>
            <a:pPr algn="ctr">
              <a:defRPr>
                <a:solidFill>
                  <a:srgbClr val="FFFFFF"/>
                </a:solidFill>
                <a:latin typeface="Arial"/>
                <a:ea typeface="Arial"/>
                <a:cs typeface="Arial"/>
                <a:sym typeface="Arial"/>
              </a:defRPr>
            </a:pPr>
          </a:p>
        </p:txBody>
      </p:sp>
      <p:sp>
        <p:nvSpPr>
          <p:cNvPr id="634" name="矩形 7"/>
          <p:cNvSpPr/>
          <p:nvPr/>
        </p:nvSpPr>
        <p:spPr>
          <a:xfrm rot="2659559">
            <a:off x="1828799" y="4779335"/>
            <a:ext cx="531631" cy="202020"/>
          </a:xfrm>
          <a:prstGeom prst="rect">
            <a:avLst/>
          </a:prstGeom>
          <a:ln w="28575">
            <a:solidFill>
              <a:srgbClr val="FF0000"/>
            </a:solidFill>
            <a:miter/>
          </a:ln>
        </p:spPr>
        <p:txBody>
          <a:bodyPr lIns="45718" tIns="45718" rIns="45718" bIns="45718" anchor="ctr"/>
          <a:lstStyle/>
          <a:p>
            <a:pPr algn="ctr">
              <a:defRPr>
                <a:solidFill>
                  <a:srgbClr val="FFFFFF"/>
                </a:solidFill>
                <a:latin typeface="Arial"/>
                <a:ea typeface="Arial"/>
                <a:cs typeface="Arial"/>
                <a:sym typeface="Arial"/>
              </a:defRPr>
            </a:pPr>
          </a:p>
        </p:txBody>
      </p:sp>
      <p:sp>
        <p:nvSpPr>
          <p:cNvPr id="635" name="矩形 8"/>
          <p:cNvSpPr/>
          <p:nvPr/>
        </p:nvSpPr>
        <p:spPr>
          <a:xfrm rot="18861531">
            <a:off x="5613503" y="4542146"/>
            <a:ext cx="435663" cy="197600"/>
          </a:xfrm>
          <a:prstGeom prst="rect">
            <a:avLst/>
          </a:prstGeom>
          <a:ln w="28575">
            <a:solidFill>
              <a:srgbClr val="FF0000"/>
            </a:solidFill>
            <a:miter/>
          </a:ln>
        </p:spPr>
        <p:txBody>
          <a:bodyPr lIns="45718" tIns="45718" rIns="45718" bIns="45718" anchor="ctr"/>
          <a:lstStyle/>
          <a:p>
            <a:pPr algn="ctr">
              <a:defRPr>
                <a:solidFill>
                  <a:srgbClr val="FFFFFF"/>
                </a:solidFill>
                <a:latin typeface="Arial"/>
                <a:ea typeface="Arial"/>
                <a:cs typeface="Arial"/>
                <a:sym typeface="Arial"/>
              </a:defRPr>
            </a:pPr>
          </a:p>
        </p:txBody>
      </p:sp>
      <p:sp>
        <p:nvSpPr>
          <p:cNvPr id="636" name="矩形 9"/>
          <p:cNvSpPr/>
          <p:nvPr/>
        </p:nvSpPr>
        <p:spPr>
          <a:xfrm>
            <a:off x="3452648" y="5344509"/>
            <a:ext cx="1682877" cy="402367"/>
          </a:xfrm>
          <a:prstGeom prst="rect">
            <a:avLst/>
          </a:prstGeom>
          <a:ln w="28575">
            <a:solidFill>
              <a:srgbClr val="FF0000"/>
            </a:solidFill>
            <a:miter/>
          </a:ln>
        </p:spPr>
        <p:txBody>
          <a:bodyPr lIns="45718" tIns="45718" rIns="45718" bIns="45718" anchor="ctr"/>
          <a:lstStyle/>
          <a:p>
            <a:pPr algn="ctr">
              <a:defRPr>
                <a:solidFill>
                  <a:srgbClr val="FFFFFF"/>
                </a:solidFill>
                <a:latin typeface="Arial"/>
                <a:ea typeface="Arial"/>
                <a:cs typeface="Arial"/>
                <a:sym typeface="Arial"/>
              </a:defRPr>
            </a:pPr>
          </a:p>
        </p:txBody>
      </p:sp>
      <p:grpSp>
        <p:nvGrpSpPr>
          <p:cNvPr id="642" name="群組 18"/>
          <p:cNvGrpSpPr/>
          <p:nvPr/>
        </p:nvGrpSpPr>
        <p:grpSpPr>
          <a:xfrm>
            <a:off x="7412025" y="-5"/>
            <a:ext cx="4779975" cy="6881647"/>
            <a:chOff x="0" y="966784"/>
            <a:chExt cx="4779973" cy="6881645"/>
          </a:xfrm>
        </p:grpSpPr>
        <p:sp>
          <p:nvSpPr>
            <p:cNvPr id="637" name="等腰三角形 17"/>
            <p:cNvSpPr/>
            <p:nvPr/>
          </p:nvSpPr>
          <p:spPr>
            <a:xfrm>
              <a:off x="1029348" y="5589138"/>
              <a:ext cx="1380753" cy="2249056"/>
            </a:xfrm>
            <a:prstGeom prst="triangle">
              <a:avLst/>
            </a:prstGeom>
            <a:solidFill>
              <a:srgbClr val="2E75B6"/>
            </a:solid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638" name="等腰三角形 16"/>
            <p:cNvSpPr/>
            <p:nvPr/>
          </p:nvSpPr>
          <p:spPr>
            <a:xfrm flipH="1" rot="10800000">
              <a:off x="1140911" y="966788"/>
              <a:ext cx="1090618" cy="2900366"/>
            </a:xfrm>
            <a:prstGeom prst="triangle">
              <a:avLst/>
            </a:prstGeom>
            <a:solidFill>
              <a:srgbClr val="2E75B6"/>
            </a:solid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639" name="矩形 11"/>
            <p:cNvSpPr/>
            <p:nvPr/>
          </p:nvSpPr>
          <p:spPr>
            <a:xfrm>
              <a:off x="1808074" y="966789"/>
              <a:ext cx="2971900" cy="6871408"/>
            </a:xfrm>
            <a:prstGeom prst="rect">
              <a:avLst/>
            </a:prstGeom>
            <a:solidFill>
              <a:srgbClr val="2E75B6"/>
            </a:solidFill>
            <a:ln w="12700" cap="flat">
              <a:noFill/>
              <a:miter lim="400000"/>
            </a:ln>
            <a:effectLst/>
          </p:spPr>
          <p:txBody>
            <a:bodyPr wrap="square" lIns="45718" tIns="45718" rIns="45718" bIns="45718" numCol="1" anchor="ctr">
              <a:noAutofit/>
            </a:bodyPr>
            <a:lstStyle/>
            <a:p>
              <a:pPr algn="ctr">
                <a:defRPr>
                  <a:solidFill>
                    <a:srgbClr val="CC9900"/>
                  </a:solidFill>
                  <a:latin typeface="Arial"/>
                  <a:ea typeface="Arial"/>
                  <a:cs typeface="Arial"/>
                  <a:sym typeface="Arial"/>
                </a:defRPr>
              </a:pPr>
            </a:p>
          </p:txBody>
        </p:sp>
        <p:sp>
          <p:nvSpPr>
            <p:cNvPr id="640" name="＞形箭號 28"/>
            <p:cNvSpPr/>
            <p:nvPr/>
          </p:nvSpPr>
          <p:spPr>
            <a:xfrm flipH="1" rot="10800000">
              <a:off x="0" y="977022"/>
              <a:ext cx="2296370" cy="6871409"/>
            </a:xfrm>
            <a:prstGeom prst="chevron">
              <a:avLst>
                <a:gd name="adj" fmla="val 74301"/>
              </a:avLst>
            </a:prstGeom>
            <a:solidFill>
              <a:srgbClr val="8FAADC">
                <a:alpha val="80000"/>
              </a:srgbClr>
            </a:solidFill>
            <a:ln w="12700" cap="flat">
              <a:noFill/>
              <a:miter lim="400000"/>
            </a:ln>
            <a:effectLst/>
          </p:spPr>
          <p:txBody>
            <a:bodyPr wrap="square" lIns="45718" tIns="45718" rIns="45718" bIns="45718" numCol="1" anchor="ctr">
              <a:noAutofit/>
            </a:bodyPr>
            <a:lstStyle/>
            <a:p>
              <a:pPr algn="ctr">
                <a:defRPr>
                  <a:latin typeface="Arial"/>
                  <a:ea typeface="Arial"/>
                  <a:cs typeface="Arial"/>
                  <a:sym typeface="Arial"/>
                </a:defRPr>
              </a:pPr>
            </a:p>
          </p:txBody>
        </p:sp>
        <p:sp>
          <p:nvSpPr>
            <p:cNvPr id="641" name="＞形箭號 27"/>
            <p:cNvSpPr/>
            <p:nvPr/>
          </p:nvSpPr>
          <p:spPr>
            <a:xfrm flipH="1" rot="10800000">
              <a:off x="547859" y="966784"/>
              <a:ext cx="1841961" cy="6881647"/>
            </a:xfrm>
            <a:prstGeom prst="chevron">
              <a:avLst>
                <a:gd name="adj" fmla="val 67064"/>
              </a:avLst>
            </a:prstGeom>
            <a:solidFill>
              <a:srgbClr val="1F4E79"/>
            </a:solidFill>
            <a:ln w="12700" cap="flat">
              <a:noFill/>
              <a:miter lim="400000"/>
            </a:ln>
            <a:effectLst/>
          </p:spPr>
          <p:txBody>
            <a:bodyPr wrap="square" lIns="45718" tIns="45718" rIns="45718" bIns="45718" numCol="1" anchor="ctr">
              <a:noAutofit/>
            </a:bodyPr>
            <a:lstStyle/>
            <a:p>
              <a:pPr algn="ctr">
                <a:defRPr>
                  <a:latin typeface="Arial"/>
                  <a:ea typeface="Arial"/>
                  <a:cs typeface="Arial"/>
                  <a:sym typeface="Arial"/>
                </a:defRPr>
              </a:pPr>
            </a:p>
          </p:txBody>
        </p:sp>
      </p:grpSp>
      <p:sp>
        <p:nvSpPr>
          <p:cNvPr id="643" name="矩形 5"/>
          <p:cNvSpPr txBox="1"/>
          <p:nvPr/>
        </p:nvSpPr>
        <p:spPr>
          <a:xfrm>
            <a:off x="624277" y="683298"/>
            <a:ext cx="12192003" cy="878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lgn="ctr">
              <a:defRPr b="1" sz="4400">
                <a:effectLst>
                  <a:outerShdw sx="100000" sy="100000" kx="0" ky="0" algn="b" rotWithShape="0" blurRad="38100" dist="38100" dir="2700000">
                    <a:srgbClr val="000000">
                      <a:alpha val="43137"/>
                    </a:srgbClr>
                  </a:outerShdw>
                </a:effectLst>
                <a:latin typeface="Microsoft YaHei"/>
                <a:ea typeface="Microsoft YaHei"/>
                <a:cs typeface="Microsoft YaHei"/>
                <a:sym typeface="Microsoft YaHei"/>
              </a:defRPr>
            </a:pPr>
            <a:r>
              <a:t>蔬果中的多酚類具</a:t>
            </a:r>
            <a:r>
              <a:rPr>
                <a:solidFill>
                  <a:srgbClr val="00B0F0"/>
                </a:solidFill>
              </a:rPr>
              <a:t>抗炎症、抗氧化壓力</a:t>
            </a:r>
          </a:p>
        </p:txBody>
      </p:sp>
      <p:sp>
        <p:nvSpPr>
          <p:cNvPr id="644" name="矩形 10"/>
          <p:cNvSpPr txBox="1"/>
          <p:nvPr/>
        </p:nvSpPr>
        <p:spPr>
          <a:xfrm>
            <a:off x="3976575" y="6594402"/>
            <a:ext cx="4650476" cy="44205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200">
                <a:latin typeface="Arial"/>
                <a:ea typeface="Arial"/>
                <a:cs typeface="Arial"/>
                <a:sym typeface="Arial"/>
              </a:defRPr>
            </a:lvl1pPr>
          </a:lstStyle>
          <a:p>
            <a:pPr/>
            <a:r>
              <a:t>2015 Inflammaging and Cancer: A Challenge for the Mediterranean Diet</a:t>
            </a:r>
          </a:p>
        </p:txBody>
      </p:sp>
      <p:sp>
        <p:nvSpPr>
          <p:cNvPr id="645" name="矩形 20"/>
          <p:cNvSpPr txBox="1"/>
          <p:nvPr/>
        </p:nvSpPr>
        <p:spPr>
          <a:xfrm>
            <a:off x="7082110" y="1568642"/>
            <a:ext cx="4922381" cy="1158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2000">
                <a:effectLst>
                  <a:outerShdw sx="100000" sy="100000" kx="0" ky="0" algn="b" rotWithShape="0" blurRad="38100" dist="38100" dir="2700000">
                    <a:srgbClr val="000000">
                      <a:alpha val="43137"/>
                    </a:srgbClr>
                  </a:outerShdw>
                </a:effectLst>
                <a:latin typeface="微軟正黑體"/>
                <a:ea typeface="微軟正黑體"/>
                <a:cs typeface="微軟正黑體"/>
                <a:sym typeface="微軟正黑體"/>
              </a:defRPr>
            </a:pPr>
            <a:r>
              <a:t>植物中鑒定出超過8000種酚類化合物</a:t>
            </a:r>
          </a:p>
          <a:p>
            <a:pPr>
              <a:defRPr b="1" sz="2000">
                <a:effectLst>
                  <a:outerShdw sx="100000" sy="100000" kx="0" ky="0" algn="b" rotWithShape="0" blurRad="38100" dist="38100" dir="2700000">
                    <a:srgbClr val="000000">
                      <a:alpha val="43137"/>
                    </a:srgbClr>
                  </a:outerShdw>
                </a:effectLst>
                <a:latin typeface="微軟正黑體"/>
                <a:ea typeface="微軟正黑體"/>
                <a:cs typeface="微軟正黑體"/>
                <a:sym typeface="微軟正黑體"/>
              </a:defRPr>
            </a:pPr>
            <a:r>
              <a:t>黃酮醇，黃酮，異黃酮，花青素，</a:t>
            </a:r>
          </a:p>
          <a:p>
            <a:pPr>
              <a:defRPr b="1" sz="2000">
                <a:effectLst>
                  <a:outerShdw sx="100000" sy="100000" kx="0" ky="0" algn="b" rotWithShape="0" blurRad="38100" dist="38100" dir="2700000">
                    <a:srgbClr val="000000">
                      <a:alpha val="43137"/>
                    </a:srgbClr>
                  </a:outerShdw>
                </a:effectLst>
                <a:latin typeface="微軟正黑體"/>
                <a:ea typeface="微軟正黑體"/>
                <a:cs typeface="微軟正黑體"/>
                <a:sym typeface="微軟正黑體"/>
              </a:defRPr>
            </a:pPr>
            <a:r>
              <a:t>白藜蘆醇，薑黃素， 單寧，木脂素和酚酸</a:t>
            </a:r>
          </a:p>
        </p:txBody>
      </p:sp>
      <p:sp>
        <p:nvSpPr>
          <p:cNvPr id="646" name="文字方塊 21"/>
          <p:cNvSpPr txBox="1"/>
          <p:nvPr/>
        </p:nvSpPr>
        <p:spPr>
          <a:xfrm>
            <a:off x="9131750" y="3802655"/>
            <a:ext cx="3165844" cy="2606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2400">
                <a:solidFill>
                  <a:srgbClr val="FFFFFF"/>
                </a:solidFill>
                <a:latin typeface="微軟正黑體"/>
                <a:ea typeface="微軟正黑體"/>
                <a:cs typeface="微軟正黑體"/>
                <a:sym typeface="微軟正黑體"/>
              </a:defRPr>
            </a:pPr>
            <a:r>
              <a:t>植物中的多酚類透過一連串的機制</a:t>
            </a:r>
            <a:r>
              <a:rPr>
                <a:solidFill>
                  <a:srgbClr val="FFFF00"/>
                </a:solidFill>
              </a:rPr>
              <a:t>降低炎症反應、抗氧化壓力預防</a:t>
            </a:r>
            <a:r>
              <a:t>與年齡相關之發炎性疾病，如</a:t>
            </a:r>
            <a:r>
              <a:rPr>
                <a:solidFill>
                  <a:srgbClr val="FFFF00"/>
                </a:solidFill>
              </a:rPr>
              <a:t>心血管疾病、糖尿病及其之併發症</a:t>
            </a:r>
            <a:r>
              <a: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圖片 7" descr="圖片 7"/>
          <p:cNvPicPr>
            <a:picLocks noChangeAspect="1"/>
          </p:cNvPicPr>
          <p:nvPr/>
        </p:nvPicPr>
        <p:blipFill>
          <a:blip r:embed="rId3">
            <a:extLst/>
          </a:blip>
          <a:srcRect l="11005" t="0" r="0" b="0"/>
          <a:stretch>
            <a:fillRect/>
          </a:stretch>
        </p:blipFill>
        <p:spPr>
          <a:xfrm>
            <a:off x="5699049" y="1159558"/>
            <a:ext cx="6492950" cy="3657013"/>
          </a:xfrm>
          <a:prstGeom prst="rect">
            <a:avLst/>
          </a:prstGeom>
          <a:ln w="12700">
            <a:miter lim="400000"/>
          </a:ln>
        </p:spPr>
      </p:pic>
      <p:sp>
        <p:nvSpPr>
          <p:cNvPr id="275" name="標題 1"/>
          <p:cNvSpPr txBox="1"/>
          <p:nvPr>
            <p:ph type="title"/>
          </p:nvPr>
        </p:nvSpPr>
        <p:spPr>
          <a:xfrm>
            <a:off x="1244009" y="1448282"/>
            <a:ext cx="7163925" cy="1325564"/>
          </a:xfrm>
          <a:prstGeom prst="rect">
            <a:avLst/>
          </a:prstGeom>
        </p:spPr>
        <p:txBody>
          <a:bodyPr/>
          <a:lstStyle>
            <a:lvl1pPr>
              <a:defRPr sz="5400">
                <a:latin typeface="Microsoft YaHei"/>
                <a:ea typeface="Microsoft YaHei"/>
                <a:cs typeface="Microsoft YaHei"/>
                <a:sym typeface="Microsoft YaHei"/>
              </a:defRPr>
            </a:lvl1pPr>
          </a:lstStyle>
          <a:p>
            <a:pPr/>
            <a:r>
              <a:t>營養基因學</a:t>
            </a:r>
          </a:p>
        </p:txBody>
      </p:sp>
      <p:sp>
        <p:nvSpPr>
          <p:cNvPr id="276" name="投影片編號版面配置區 3"/>
          <p:cNvSpPr txBox="1"/>
          <p:nvPr>
            <p:ph type="sldNum" sz="quarter" idx="4294967295"/>
          </p:nvPr>
        </p:nvSpPr>
        <p:spPr>
          <a:xfrm>
            <a:off x="11967412" y="6406786"/>
            <a:ext cx="188897" cy="26425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7" name="圖片 8" descr="圖片 8"/>
          <p:cNvPicPr>
            <a:picLocks noChangeAspect="1"/>
          </p:cNvPicPr>
          <p:nvPr/>
        </p:nvPicPr>
        <p:blipFill>
          <a:blip r:embed="rId4">
            <a:extLst/>
          </a:blip>
          <a:stretch>
            <a:fillRect/>
          </a:stretch>
        </p:blipFill>
        <p:spPr>
          <a:xfrm>
            <a:off x="5346963" y="3776207"/>
            <a:ext cx="2425236" cy="1810255"/>
          </a:xfrm>
          <a:prstGeom prst="rect">
            <a:avLst/>
          </a:prstGeom>
          <a:ln w="12700">
            <a:miter lim="400000"/>
          </a:ln>
        </p:spPr>
      </p:pic>
      <p:sp>
        <p:nvSpPr>
          <p:cNvPr id="278" name="文字方塊 9"/>
          <p:cNvSpPr txBox="1"/>
          <p:nvPr/>
        </p:nvSpPr>
        <p:spPr>
          <a:xfrm>
            <a:off x="927159" y="2988062"/>
            <a:ext cx="4499123" cy="160019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130000"/>
              </a:lnSpc>
              <a:spcBef>
                <a:spcPts val="600"/>
              </a:spcBef>
              <a:defRPr sz="2400">
                <a:solidFill>
                  <a:srgbClr val="595959"/>
                </a:solidFill>
                <a:latin typeface="Microsoft YaHei"/>
                <a:ea typeface="Microsoft YaHei"/>
                <a:cs typeface="Microsoft YaHei"/>
                <a:sym typeface="Microsoft YaHei"/>
              </a:defRPr>
            </a:pPr>
            <a:r>
              <a:t>研究</a:t>
            </a:r>
            <a:r>
              <a:rPr>
                <a:solidFill>
                  <a:srgbClr val="BF9000"/>
                </a:solidFill>
              </a:rPr>
              <a:t>營養與基因</a:t>
            </a:r>
            <a:r>
              <a:t>之間的交互作用，並找出如何介由</a:t>
            </a:r>
            <a:r>
              <a:rPr>
                <a:solidFill>
                  <a:srgbClr val="BF9000"/>
                </a:solidFill>
              </a:rPr>
              <a:t>營養素影響基因的表現</a:t>
            </a:r>
            <a:r>
              <a:t>的一門科學。</a:t>
            </a:r>
          </a:p>
        </p:txBody>
      </p:sp>
      <p:sp>
        <p:nvSpPr>
          <p:cNvPr id="279" name="文字方塊 2"/>
          <p:cNvSpPr txBox="1"/>
          <p:nvPr/>
        </p:nvSpPr>
        <p:spPr>
          <a:xfrm>
            <a:off x="1456657" y="2404511"/>
            <a:ext cx="3147242" cy="3506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a:defRPr>
                <a:latin typeface="Arial"/>
                <a:ea typeface="Arial"/>
                <a:cs typeface="Arial"/>
                <a:sym typeface="Arial"/>
              </a:defRPr>
            </a:lvl1pPr>
          </a:lstStyle>
          <a:p>
            <a:pPr/>
            <a:r>
              <a:t>Nutritional genomics</a:t>
            </a:r>
          </a:p>
        </p:txBody>
      </p:sp>
      <p:sp>
        <p:nvSpPr>
          <p:cNvPr id="280" name="文字方塊 4"/>
          <p:cNvSpPr txBox="1"/>
          <p:nvPr/>
        </p:nvSpPr>
        <p:spPr>
          <a:xfrm>
            <a:off x="2096451" y="4647293"/>
            <a:ext cx="3466217"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a:defRPr sz="1600">
                <a:solidFill>
                  <a:srgbClr val="595959"/>
                </a:solidFill>
                <a:latin typeface="微軟正黑體"/>
                <a:ea typeface="微軟正黑體"/>
                <a:cs typeface="微軟正黑體"/>
                <a:sym typeface="微軟正黑體"/>
              </a:defRPr>
            </a:lvl1pPr>
          </a:lstStyle>
          <a:p>
            <a:pPr/>
            <a:r>
              <a:t>營養醫學博士 呂應鐘教授</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0" name="圖片 8" descr="圖片 8"/>
          <p:cNvPicPr>
            <a:picLocks noChangeAspect="1"/>
          </p:cNvPicPr>
          <p:nvPr/>
        </p:nvPicPr>
        <p:blipFill>
          <a:blip r:embed="rId3">
            <a:extLst/>
          </a:blip>
          <a:stretch>
            <a:fillRect/>
          </a:stretch>
        </p:blipFill>
        <p:spPr>
          <a:xfrm flipH="1">
            <a:off x="0" y="0"/>
            <a:ext cx="4191000" cy="6861175"/>
          </a:xfrm>
          <a:prstGeom prst="rect">
            <a:avLst/>
          </a:prstGeom>
          <a:ln w="12700">
            <a:miter lim="400000"/>
          </a:ln>
        </p:spPr>
      </p:pic>
      <p:sp>
        <p:nvSpPr>
          <p:cNvPr id="651" name="投影片編號預留位置 1"/>
          <p:cNvSpPr txBox="1"/>
          <p:nvPr>
            <p:ph type="sldNum" sz="quarter" idx="4294967295"/>
          </p:nvPr>
        </p:nvSpPr>
        <p:spPr>
          <a:xfrm>
            <a:off x="11089820" y="6404295"/>
            <a:ext cx="263981" cy="269239"/>
          </a:xfrm>
          <a:prstGeom prst="rect">
            <a:avLst/>
          </a:prstGeom>
          <a:extLst>
            <a:ext uri="{C572A759-6A51-4108-AA02-DFA0A04FC94B}">
              <ma14:wrappingTextBoxFlag xmlns:ma14="http://schemas.microsoft.com/office/mac/drawingml/2011/main" val="1"/>
            </a:ext>
          </a:extLst>
        </p:spPr>
        <p:txBody>
          <a:bodyPr/>
          <a:lstStyle>
            <a:lvl1pPr>
              <a:defRPr>
                <a:solidFill>
                  <a:srgbClr val="898989"/>
                </a:solidFill>
                <a:latin typeface="+mj-lt"/>
                <a:ea typeface="+mj-ea"/>
                <a:cs typeface="+mj-cs"/>
                <a:sym typeface="Calibri"/>
              </a:defRPr>
            </a:lvl1pPr>
          </a:lstStyle>
          <a:p>
            <a:pPr/>
            <a:fld id="{86CB4B4D-7CA3-9044-876B-883B54F8677D}" type="slidenum"/>
          </a:p>
        </p:txBody>
      </p:sp>
      <p:pic>
        <p:nvPicPr>
          <p:cNvPr id="652" name="矩形 2" descr="矩形 2"/>
          <p:cNvPicPr>
            <a:picLocks noChangeAspect="1"/>
          </p:cNvPicPr>
          <p:nvPr/>
        </p:nvPicPr>
        <p:blipFill>
          <a:blip r:embed="rId4">
            <a:extLst/>
          </a:blip>
          <a:stretch>
            <a:fillRect/>
          </a:stretch>
        </p:blipFill>
        <p:spPr>
          <a:xfrm>
            <a:off x="-101600" y="-3305825"/>
            <a:ext cx="12293600" cy="3305825"/>
          </a:xfrm>
          <a:prstGeom prst="rect">
            <a:avLst/>
          </a:prstGeom>
          <a:ln w="12700">
            <a:miter lim="400000"/>
          </a:ln>
        </p:spPr>
      </p:pic>
      <p:sp>
        <p:nvSpPr>
          <p:cNvPr id="653" name="文字方塊 10"/>
          <p:cNvSpPr txBox="1"/>
          <p:nvPr/>
        </p:nvSpPr>
        <p:spPr>
          <a:xfrm>
            <a:off x="0" y="6672263"/>
            <a:ext cx="12192000" cy="205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28600" indent="-228600" algn="ctr">
              <a:lnSpc>
                <a:spcPct val="90000"/>
              </a:lnSpc>
              <a:spcBef>
                <a:spcPts val="1000"/>
              </a:spcBef>
              <a:defRPr sz="700">
                <a:latin typeface="新細明體"/>
                <a:ea typeface="新細明體"/>
                <a:cs typeface="新細明體"/>
                <a:sym typeface="新細明體"/>
              </a:defRPr>
            </a:lvl1pPr>
          </a:lstStyle>
          <a:p>
            <a:pPr>
              <a:defRPr>
                <a:latin typeface="+mj-lt"/>
                <a:ea typeface="+mj-ea"/>
                <a:cs typeface="+mj-cs"/>
                <a:sym typeface="Calibri"/>
              </a:defRPr>
            </a:pPr>
            <a:r>
              <a:rPr>
                <a:latin typeface="新細明體"/>
                <a:ea typeface="新細明體"/>
                <a:cs typeface="新細明體"/>
                <a:sym typeface="新細明體"/>
              </a:rPr>
              <a:t>本数据仅供技术人员评估使用，请勿于未经同意之下进行复制、抄袭、传阅、或引用内容。数据内所述及产品名称，皆为设定供辨识品项之用途，终端产品标示敬请贵司遵循食品标示相关法令规章。数据中图片皆为示意参考图，为方便理解之用，非供商业用途，如欲使用敬请注意知识产权问题。</a:t>
            </a:r>
          </a:p>
        </p:txBody>
      </p:sp>
      <p:pic>
        <p:nvPicPr>
          <p:cNvPr id="654" name="圖片 8" descr="圖片 8"/>
          <p:cNvPicPr>
            <a:picLocks noChangeAspect="1"/>
          </p:cNvPicPr>
          <p:nvPr/>
        </p:nvPicPr>
        <p:blipFill>
          <a:blip r:embed="rId5">
            <a:extLst/>
          </a:blip>
          <a:stretch>
            <a:fillRect/>
          </a:stretch>
        </p:blipFill>
        <p:spPr>
          <a:xfrm flipH="1">
            <a:off x="0" y="0"/>
            <a:ext cx="5219700" cy="68611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19" y="0"/>
                </a:moveTo>
                <a:lnTo>
                  <a:pt x="0" y="21600"/>
                </a:lnTo>
                <a:lnTo>
                  <a:pt x="17281" y="21600"/>
                </a:lnTo>
                <a:lnTo>
                  <a:pt x="21600" y="0"/>
                </a:lnTo>
                <a:lnTo>
                  <a:pt x="4319" y="0"/>
                </a:lnTo>
                <a:close/>
              </a:path>
            </a:pathLst>
          </a:custGeom>
          <a:ln w="12700">
            <a:miter lim="400000"/>
          </a:ln>
        </p:spPr>
      </p:pic>
      <p:sp>
        <p:nvSpPr>
          <p:cNvPr id="655" name="矩形 8"/>
          <p:cNvSpPr txBox="1"/>
          <p:nvPr/>
        </p:nvSpPr>
        <p:spPr>
          <a:xfrm>
            <a:off x="1436687" y="1399554"/>
            <a:ext cx="12820651" cy="942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4800">
                <a:effectLst>
                  <a:outerShdw sx="100000" sy="100000" kx="0" ky="0" algn="b" rotWithShape="0" blurRad="38100" dist="38100" dir="2700000">
                    <a:srgbClr val="000000">
                      <a:alpha val="43137"/>
                    </a:srgbClr>
                  </a:outerShdw>
                </a:effectLst>
                <a:latin typeface="Microsoft YaHei UI"/>
                <a:ea typeface="Microsoft YaHei UI"/>
                <a:cs typeface="Microsoft YaHei UI"/>
                <a:sym typeface="Microsoft YaHei UI"/>
              </a:defRPr>
            </a:lvl1pPr>
          </a:lstStyle>
          <a:p>
            <a:pPr/>
            <a:r>
              <a:t>抗氧化成份在五色蔬果中</a:t>
            </a:r>
          </a:p>
        </p:txBody>
      </p:sp>
      <p:sp>
        <p:nvSpPr>
          <p:cNvPr id="656" name="矩形 10"/>
          <p:cNvSpPr txBox="1"/>
          <p:nvPr/>
        </p:nvSpPr>
        <p:spPr>
          <a:xfrm>
            <a:off x="4288291" y="888382"/>
            <a:ext cx="8835119" cy="4470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b="1" sz="2000">
                <a:solidFill>
                  <a:srgbClr val="2E8EA8"/>
                </a:solidFill>
                <a:latin typeface="微軟正黑體"/>
                <a:ea typeface="微軟正黑體"/>
                <a:cs typeface="微軟正黑體"/>
                <a:sym typeface="微軟正黑體"/>
              </a:defRPr>
            </a:pPr>
            <a:r>
              <a:t>衛福部建議成人 每天</a:t>
            </a:r>
            <a:r>
              <a:t>3-5</a:t>
            </a:r>
            <a:r>
              <a:t>份蔬菜、</a:t>
            </a:r>
            <a:r>
              <a:t>2-4</a:t>
            </a:r>
            <a:r>
              <a:t>份水果、來自</a:t>
            </a:r>
            <a:r>
              <a:t>5</a:t>
            </a:r>
            <a:r>
              <a:t>種顏色</a:t>
            </a:r>
          </a:p>
        </p:txBody>
      </p:sp>
      <p:graphicFrame>
        <p:nvGraphicFramePr>
          <p:cNvPr id="657" name="圖表 11"/>
          <p:cNvGraphicFramePr/>
          <p:nvPr/>
        </p:nvGraphicFramePr>
        <p:xfrm>
          <a:off x="4612601" y="3795723"/>
          <a:ext cx="2930481" cy="2479143"/>
        </p:xfrm>
        <a:graphic xmlns:a="http://schemas.openxmlformats.org/drawingml/2006/main">
          <a:graphicData uri="http://schemas.openxmlformats.org/drawingml/2006/chart">
            <c:chart xmlns:c="http://schemas.openxmlformats.org/drawingml/2006/chart" r:id="rId6"/>
          </a:graphicData>
        </a:graphic>
      </p:graphicFrame>
      <p:sp>
        <p:nvSpPr>
          <p:cNvPr id="658" name="矩形 12"/>
          <p:cNvSpPr txBox="1"/>
          <p:nvPr/>
        </p:nvSpPr>
        <p:spPr>
          <a:xfrm>
            <a:off x="4909227" y="2397404"/>
            <a:ext cx="2373546" cy="1437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spcBef>
                <a:spcPts val="600"/>
              </a:spcBef>
              <a:defRPr b="1" sz="2400">
                <a:solidFill>
                  <a:srgbClr val="2E8EA8"/>
                </a:solidFill>
                <a:effectLst>
                  <a:outerShdw sx="100000" sy="100000" kx="0" ky="0" algn="b" rotWithShape="0" blurRad="38100" dist="38100" dir="2700000">
                    <a:srgbClr val="000000">
                      <a:alpha val="43137"/>
                    </a:srgbClr>
                  </a:outerShdw>
                </a:effectLst>
                <a:latin typeface="Microsoft YaHei UI"/>
                <a:ea typeface="Microsoft YaHei UI"/>
                <a:cs typeface="Microsoft YaHei UI"/>
                <a:sym typeface="Microsoft YaHei UI"/>
              </a:defRPr>
            </a:pPr>
            <a:r>
              <a:t>蔬菜不足</a:t>
            </a:r>
            <a:r>
              <a:rPr sz="3600"/>
              <a:t>3</a:t>
            </a:r>
            <a:r>
              <a:rPr sz="3600"/>
              <a:t>份</a:t>
            </a:r>
          </a:p>
          <a:p>
            <a:pPr algn="ctr">
              <a:defRPr b="1" sz="2400">
                <a:solidFill>
                  <a:srgbClr val="2E8EA8"/>
                </a:solidFill>
                <a:effectLst>
                  <a:outerShdw sx="100000" sy="100000" kx="0" ky="0" algn="b" rotWithShape="0" blurRad="38100" dist="38100" dir="2700000">
                    <a:srgbClr val="000000">
                      <a:alpha val="43137"/>
                    </a:srgbClr>
                  </a:outerShdw>
                </a:effectLst>
                <a:latin typeface="Microsoft YaHei UI"/>
                <a:ea typeface="Microsoft YaHei UI"/>
                <a:cs typeface="Microsoft YaHei UI"/>
                <a:sym typeface="Microsoft YaHei UI"/>
              </a:defRPr>
            </a:pPr>
            <a:r>
              <a:t>    水果不足</a:t>
            </a:r>
            <a:r>
              <a:rPr sz="3600"/>
              <a:t>2</a:t>
            </a:r>
            <a:r>
              <a:rPr sz="3600"/>
              <a:t>份</a:t>
            </a:r>
          </a:p>
        </p:txBody>
      </p:sp>
      <p:sp>
        <p:nvSpPr>
          <p:cNvPr id="659" name="矩形 13"/>
          <p:cNvSpPr txBox="1"/>
          <p:nvPr/>
        </p:nvSpPr>
        <p:spPr>
          <a:xfrm>
            <a:off x="12992783" y="5549384"/>
            <a:ext cx="561341" cy="408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0000"/>
                </a:solidFill>
                <a:effectLst>
                  <a:outerShdw sx="100000" sy="100000" kx="0" ky="0" algn="b" rotWithShape="0" blurRad="38100" dist="38100" dir="2700000">
                    <a:srgbClr val="000000">
                      <a:alpha val="43137"/>
                    </a:srgbClr>
                  </a:outerShdw>
                </a:effectLst>
                <a:latin typeface="Microsoft YaHei UI"/>
                <a:ea typeface="Microsoft YaHei UI"/>
                <a:cs typeface="Microsoft YaHei UI"/>
                <a:sym typeface="Microsoft YaHei UI"/>
              </a:defRPr>
            </a:lvl1pPr>
          </a:lstStyle>
          <a:p>
            <a:pPr/>
            <a:r>
              <a:t>每日</a:t>
            </a:r>
          </a:p>
        </p:txBody>
      </p:sp>
      <p:graphicFrame>
        <p:nvGraphicFramePr>
          <p:cNvPr id="660" name="國人一天吃進的蔬果顏色調查"/>
          <p:cNvGraphicFramePr/>
          <p:nvPr/>
        </p:nvGraphicFramePr>
        <p:xfrm>
          <a:off x="7251991" y="223692"/>
          <a:ext cx="4679070" cy="5644665"/>
        </p:xfrm>
        <a:graphic xmlns:a="http://schemas.openxmlformats.org/drawingml/2006/main">
          <a:graphicData uri="http://schemas.openxmlformats.org/drawingml/2006/chart">
            <c:chart xmlns:c="http://schemas.openxmlformats.org/drawingml/2006/chart" r:id="rId7"/>
          </a:graphicData>
        </a:graphic>
      </p:graphicFrame>
      <p:sp>
        <p:nvSpPr>
          <p:cNvPr id="661" name="圓角矩形 15"/>
          <p:cNvSpPr/>
          <p:nvPr/>
        </p:nvSpPr>
        <p:spPr>
          <a:xfrm>
            <a:off x="7923447" y="2510950"/>
            <a:ext cx="3966359" cy="3372098"/>
          </a:xfrm>
          <a:prstGeom prst="roundRect">
            <a:avLst>
              <a:gd name="adj" fmla="val 16667"/>
            </a:avLst>
          </a:prstGeom>
          <a:ln w="38100">
            <a:solidFill>
              <a:srgbClr val="808080"/>
            </a:solidFill>
          </a:ln>
        </p:spPr>
        <p:txBody>
          <a:bodyPr lIns="45718" tIns="45718" rIns="45718" bIns="45718" anchor="ctr"/>
          <a:lstStyle/>
          <a:p>
            <a:pPr algn="ctr">
              <a:defRPr>
                <a:solidFill>
                  <a:srgbClr val="FFFFFF"/>
                </a:solidFill>
                <a:latin typeface="微軟正黑體"/>
                <a:ea typeface="微軟正黑體"/>
                <a:cs typeface="微軟正黑體"/>
                <a:sym typeface="微軟正黑體"/>
              </a:defRPr>
            </a:pPr>
          </a:p>
        </p:txBody>
      </p:sp>
      <p:sp>
        <p:nvSpPr>
          <p:cNvPr id="662" name="文字方塊 16"/>
          <p:cNvSpPr txBox="1"/>
          <p:nvPr/>
        </p:nvSpPr>
        <p:spPr>
          <a:xfrm>
            <a:off x="5700155" y="4868883"/>
            <a:ext cx="2006931" cy="408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pc="50">
                <a:solidFill>
                  <a:srgbClr val="C55A11"/>
                </a:solidFill>
                <a:effectLst>
                  <a:outerShdw sx="100000" sy="100000" kx="0" ky="0" algn="b" rotWithShape="0" blurRad="76200" dist="50800" dir="5400000">
                    <a:srgbClr val="000000">
                      <a:alpha val="64999"/>
                    </a:srgbClr>
                  </a:outerShdw>
                </a:effectLst>
                <a:latin typeface="微軟正黑體"/>
                <a:ea typeface="微軟正黑體"/>
                <a:cs typeface="微軟正黑體"/>
                <a:sym typeface="微軟正黑體"/>
              </a:defRPr>
            </a:lvl1pPr>
          </a:lstStyle>
          <a:p>
            <a:pPr/>
            <a:r>
              <a:t>蔬果攝取未達標</a:t>
            </a:r>
          </a:p>
        </p:txBody>
      </p:sp>
      <p:sp>
        <p:nvSpPr>
          <p:cNvPr id="663" name="文字方塊 17"/>
          <p:cNvSpPr txBox="1"/>
          <p:nvPr/>
        </p:nvSpPr>
        <p:spPr>
          <a:xfrm>
            <a:off x="10180953" y="3552900"/>
            <a:ext cx="1978026" cy="726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a:solidFill>
                  <a:srgbClr val="7030A0"/>
                </a:solidFill>
                <a:latin typeface="Microsoft YaHei UI"/>
                <a:ea typeface="Microsoft YaHei UI"/>
                <a:cs typeface="Microsoft YaHei UI"/>
                <a:sym typeface="Microsoft YaHei UI"/>
              </a:defRPr>
            </a:pPr>
            <a:r>
              <a:t>藍紫色</a:t>
            </a:r>
            <a:r>
              <a:rPr>
                <a:solidFill>
                  <a:srgbClr val="BFBFBF"/>
                </a:solidFill>
              </a:rPr>
              <a:t>蔬果</a:t>
            </a:r>
            <a:endParaRPr>
              <a:solidFill>
                <a:srgbClr val="BFBFBF"/>
              </a:solidFill>
            </a:endParaRPr>
          </a:p>
          <a:p>
            <a:pPr algn="ctr">
              <a:defRPr b="1">
                <a:solidFill>
                  <a:srgbClr val="BFBFBF"/>
                </a:solidFill>
                <a:latin typeface="Microsoft YaHei UI"/>
                <a:ea typeface="Microsoft YaHei UI"/>
                <a:cs typeface="Microsoft YaHei UI"/>
                <a:sym typeface="Microsoft YaHei UI"/>
              </a:defRPr>
            </a:pPr>
            <a:r>
              <a:t>攝取</a:t>
            </a:r>
            <a:r>
              <a:rPr>
                <a:solidFill>
                  <a:srgbClr val="808080"/>
                </a:solidFill>
              </a:rPr>
              <a:t>量</a:t>
            </a:r>
            <a:r>
              <a:rPr>
                <a:solidFill>
                  <a:srgbClr val="7030A0"/>
                </a:solidFill>
              </a:rPr>
              <a:t>最低</a:t>
            </a:r>
          </a:p>
        </p:txBody>
      </p:sp>
      <p:sp>
        <p:nvSpPr>
          <p:cNvPr id="664" name="向下箭號 19"/>
          <p:cNvSpPr/>
          <p:nvPr/>
        </p:nvSpPr>
        <p:spPr>
          <a:xfrm>
            <a:off x="11046656" y="4184877"/>
            <a:ext cx="356261" cy="475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500"/>
                </a:moveTo>
                <a:lnTo>
                  <a:pt x="5400" y="13500"/>
                </a:lnTo>
                <a:lnTo>
                  <a:pt x="5400" y="0"/>
                </a:lnTo>
                <a:lnTo>
                  <a:pt x="16200" y="0"/>
                </a:lnTo>
                <a:lnTo>
                  <a:pt x="16200" y="13500"/>
                </a:lnTo>
                <a:lnTo>
                  <a:pt x="21600" y="13500"/>
                </a:lnTo>
                <a:lnTo>
                  <a:pt x="10800" y="21600"/>
                </a:lnTo>
                <a:close/>
              </a:path>
            </a:pathLst>
          </a:custGeom>
          <a:gradFill>
            <a:gsLst>
              <a:gs pos="0">
                <a:srgbClr val="B094D2"/>
              </a:gs>
              <a:gs pos="50000">
                <a:srgbClr val="CDBEE1"/>
              </a:gs>
              <a:gs pos="100000">
                <a:srgbClr val="E6E0F0"/>
              </a:gs>
            </a:gsLst>
            <a:lin ang="16200000"/>
          </a:gradFill>
          <a:ln w="12700">
            <a:miter lim="400000"/>
          </a:ln>
        </p:spPr>
        <p:txBody>
          <a:bodyPr lIns="45718" tIns="45718" rIns="45718" bIns="45718" anchor="ctr"/>
          <a:lstStyle/>
          <a:p>
            <a:pPr algn="ctr">
              <a:defRPr>
                <a:solidFill>
                  <a:srgbClr val="FFFFFF"/>
                </a:solidFill>
              </a:defRPr>
            </a:pPr>
          </a:p>
        </p:txBody>
      </p:sp>
      <p:sp>
        <p:nvSpPr>
          <p:cNvPr id="665" name="文字方塊 20"/>
          <p:cNvSpPr txBox="1"/>
          <p:nvPr/>
        </p:nvSpPr>
        <p:spPr>
          <a:xfrm>
            <a:off x="9230141" y="5581253"/>
            <a:ext cx="2371790" cy="408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pc="50">
                <a:solidFill>
                  <a:srgbClr val="FF0000"/>
                </a:solidFill>
                <a:effectLst>
                  <a:outerShdw sx="100000" sy="100000" kx="0" ky="0" algn="b" rotWithShape="0" blurRad="76200" dist="50800" dir="5400000">
                    <a:srgbClr val="000000">
                      <a:alpha val="64999"/>
                    </a:srgbClr>
                  </a:outerShdw>
                </a:effectLst>
                <a:latin typeface="微軟正黑體"/>
                <a:ea typeface="微軟正黑體"/>
                <a:cs typeface="微軟正黑體"/>
                <a:sym typeface="微軟正黑體"/>
              </a:defRPr>
            </a:lvl1pPr>
          </a:lstStyle>
          <a:p>
            <a:pPr/>
            <a:r>
              <a:t>以抗氧化  維持健康</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9" name="Picture 2" descr="Picture 2"/>
          <p:cNvPicPr>
            <a:picLocks noChangeAspect="1"/>
          </p:cNvPicPr>
          <p:nvPr/>
        </p:nvPicPr>
        <p:blipFill>
          <a:blip r:embed="rId2">
            <a:extLst/>
          </a:blip>
          <a:stretch>
            <a:fillRect/>
          </a:stretch>
        </p:blipFill>
        <p:spPr>
          <a:xfrm>
            <a:off x="738942" y="2384506"/>
            <a:ext cx="5037821" cy="3304813"/>
          </a:xfrm>
          <a:prstGeom prst="rect">
            <a:avLst/>
          </a:prstGeom>
          <a:ln w="12700">
            <a:miter lim="400000"/>
          </a:ln>
        </p:spPr>
      </p:pic>
      <p:sp>
        <p:nvSpPr>
          <p:cNvPr id="670" name="Text Box 12"/>
          <p:cNvSpPr txBox="1"/>
          <p:nvPr/>
        </p:nvSpPr>
        <p:spPr>
          <a:xfrm>
            <a:off x="1436385" y="583139"/>
            <a:ext cx="7120244" cy="101295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r">
              <a:lnSpc>
                <a:spcPts val="7200"/>
              </a:lnSpc>
              <a:defRPr b="1" sz="4400">
                <a:latin typeface="Microsoft YaHei"/>
                <a:ea typeface="Microsoft YaHei"/>
                <a:cs typeface="Microsoft YaHei"/>
                <a:sym typeface="Microsoft YaHei"/>
              </a:defRPr>
            </a:lvl1pPr>
          </a:lstStyle>
          <a:p>
            <a:pPr/>
            <a:r>
              <a:t>神奇抗氧化功效  紫紅色寶石</a:t>
            </a:r>
          </a:p>
        </p:txBody>
      </p:sp>
      <p:sp>
        <p:nvSpPr>
          <p:cNvPr id="671" name="Text Box 12"/>
          <p:cNvSpPr txBox="1"/>
          <p:nvPr/>
        </p:nvSpPr>
        <p:spPr>
          <a:xfrm>
            <a:off x="1998485" y="1239076"/>
            <a:ext cx="9771496" cy="97840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nSpc>
                <a:spcPts val="7200"/>
              </a:lnSpc>
              <a:defRPr b="1" sz="3600">
                <a:solidFill>
                  <a:srgbClr val="FF6699"/>
                </a:solidFill>
                <a:latin typeface="Microsoft YaHei"/>
                <a:ea typeface="Microsoft YaHei"/>
                <a:cs typeface="Microsoft YaHei"/>
                <a:sym typeface="Microsoft YaHei"/>
              </a:defRPr>
            </a:lvl1pPr>
          </a:lstStyle>
          <a:p>
            <a:pPr/>
            <a:r>
              <a:t>自然界紫紅色系莓果，保護血管 促進循環</a:t>
            </a:r>
          </a:p>
        </p:txBody>
      </p:sp>
      <p:sp>
        <p:nvSpPr>
          <p:cNvPr id="672" name="矩形 10"/>
          <p:cNvSpPr txBox="1"/>
          <p:nvPr/>
        </p:nvSpPr>
        <p:spPr>
          <a:xfrm>
            <a:off x="5776762" y="2384506"/>
            <a:ext cx="5559741" cy="37795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130000"/>
              </a:lnSpc>
              <a:defRPr b="1" sz="2400">
                <a:solidFill>
                  <a:srgbClr val="595959"/>
                </a:solidFill>
                <a:latin typeface="微軟正黑體"/>
                <a:ea typeface="微軟正黑體"/>
                <a:cs typeface="微軟正黑體"/>
                <a:sym typeface="微軟正黑體"/>
              </a:defRPr>
            </a:pPr>
            <a:r>
              <a:t>葡萄、藍莓、黑醋栗、桑葚、茄子、紫色山藥、接骨木莓…等紫紅色莓果，</a:t>
            </a:r>
            <a:r>
              <a:rPr>
                <a:solidFill>
                  <a:srgbClr val="FF6699"/>
                </a:solidFill>
              </a:rPr>
              <a:t>富含多樣的花青素、多酚類物質；天然界花青素高達250種</a:t>
            </a:r>
            <a:r>
              <a:t>。</a:t>
            </a:r>
          </a:p>
          <a:p>
            <a:pPr>
              <a:lnSpc>
                <a:spcPct val="130000"/>
              </a:lnSpc>
              <a:defRPr b="1" sz="2400">
                <a:solidFill>
                  <a:srgbClr val="595959"/>
                </a:solidFill>
                <a:latin typeface="微軟正黑體"/>
                <a:ea typeface="微軟正黑體"/>
                <a:cs typeface="微軟正黑體"/>
                <a:sym typeface="微軟正黑體"/>
              </a:defRPr>
            </a:pPr>
            <a:r>
              <a:t>花青素在體內的抗氧化及清除自由基的能力為</a:t>
            </a:r>
            <a:r>
              <a:rPr>
                <a:solidFill>
                  <a:srgbClr val="FF6699"/>
                </a:solidFill>
              </a:rPr>
              <a:t>維生素E的50倍、維生素C的20倍</a:t>
            </a:r>
            <a:r>
              <a:t>。</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投影片編號版面配置區 3"/>
          <p:cNvSpPr txBox="1"/>
          <p:nvPr>
            <p:ph type="sldNum" sz="quarter" idx="4294967295"/>
          </p:nvPr>
        </p:nvSpPr>
        <p:spPr>
          <a:xfrm>
            <a:off x="11882655" y="6406786"/>
            <a:ext cx="273654" cy="26425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75" name="標題 1"/>
          <p:cNvSpPr txBox="1"/>
          <p:nvPr/>
        </p:nvSpPr>
        <p:spPr>
          <a:xfrm>
            <a:off x="1339702" y="1203733"/>
            <a:ext cx="7163925" cy="132556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nSpc>
                <a:spcPct val="90000"/>
              </a:lnSpc>
              <a:defRPr b="1" sz="6000">
                <a:effectLst>
                  <a:outerShdw sx="100000" sy="100000" kx="0" ky="0" algn="b" rotWithShape="0" blurRad="38100" dist="38100" dir="2700000">
                    <a:srgbClr val="000000">
                      <a:alpha val="43137"/>
                    </a:srgbClr>
                  </a:outerShdw>
                </a:effectLst>
                <a:latin typeface="Microsoft YaHei"/>
                <a:ea typeface="Microsoft YaHei"/>
                <a:cs typeface="Microsoft YaHei"/>
                <a:sym typeface="Microsoft YaHei"/>
              </a:defRPr>
            </a:lvl1pPr>
          </a:lstStyle>
          <a:p>
            <a:pPr/>
            <a:r>
              <a:t>基因營養 課程總結</a:t>
            </a:r>
          </a:p>
        </p:txBody>
      </p:sp>
      <p:sp>
        <p:nvSpPr>
          <p:cNvPr id="676" name="矩形 1"/>
          <p:cNvSpPr/>
          <p:nvPr/>
        </p:nvSpPr>
        <p:spPr>
          <a:xfrm>
            <a:off x="1689530" y="2649657"/>
            <a:ext cx="7623544" cy="2166749"/>
          </a:xfrm>
          <a:prstGeom prst="rect">
            <a:avLst/>
          </a:prstGeom>
          <a:solidFill>
            <a:srgbClr val="FFFFFF">
              <a:alpha val="69804"/>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p>
        </p:txBody>
      </p:sp>
      <p:sp>
        <p:nvSpPr>
          <p:cNvPr id="677" name="文字方塊 7"/>
          <p:cNvSpPr txBox="1"/>
          <p:nvPr/>
        </p:nvSpPr>
        <p:spPr>
          <a:xfrm>
            <a:off x="1689530" y="2526899"/>
            <a:ext cx="7996729" cy="2301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42900" indent="-342900">
              <a:lnSpc>
                <a:spcPct val="130000"/>
              </a:lnSpc>
              <a:spcBef>
                <a:spcPts val="600"/>
              </a:spcBef>
              <a:buSzPct val="100000"/>
              <a:buChar char="■"/>
              <a:defRPr sz="3200">
                <a:solidFill>
                  <a:srgbClr val="404040"/>
                </a:solidFill>
                <a:latin typeface="Microsoft YaHei"/>
                <a:ea typeface="Microsoft YaHei"/>
                <a:cs typeface="Microsoft YaHei"/>
                <a:sym typeface="Microsoft YaHei"/>
              </a:defRPr>
            </a:pPr>
            <a:r>
              <a:t>強化肝臟解毒功能</a:t>
            </a:r>
            <a:r>
              <a:rPr>
                <a:latin typeface="Wingdings"/>
                <a:ea typeface="Wingdings"/>
                <a:cs typeface="Wingdings"/>
                <a:sym typeface="Wingdings"/>
              </a:rPr>
              <a:t></a:t>
            </a:r>
            <a:r>
              <a:rPr>
                <a:solidFill>
                  <a:srgbClr val="2F5597"/>
                </a:solidFill>
              </a:rPr>
              <a:t>減少細胞傷害</a:t>
            </a:r>
          </a:p>
          <a:p>
            <a:pPr marL="342900" indent="-342900">
              <a:lnSpc>
                <a:spcPct val="130000"/>
              </a:lnSpc>
              <a:spcBef>
                <a:spcPts val="600"/>
              </a:spcBef>
              <a:buSzPct val="100000"/>
              <a:buChar char="■"/>
              <a:defRPr sz="3200">
                <a:solidFill>
                  <a:srgbClr val="404040"/>
                </a:solidFill>
                <a:latin typeface="Microsoft YaHei"/>
                <a:ea typeface="Microsoft YaHei"/>
                <a:cs typeface="Microsoft YaHei"/>
                <a:sym typeface="Microsoft YaHei"/>
              </a:defRPr>
            </a:pPr>
            <a:r>
              <a:t>調節自我免疫力</a:t>
            </a:r>
            <a:r>
              <a:rPr>
                <a:latin typeface="Wingdings"/>
                <a:ea typeface="Wingdings"/>
                <a:cs typeface="Wingdings"/>
                <a:sym typeface="Wingdings"/>
              </a:rPr>
              <a:t></a:t>
            </a:r>
            <a:r>
              <a:rPr>
                <a:solidFill>
                  <a:srgbClr val="2F5597"/>
                </a:solidFill>
              </a:rPr>
              <a:t>啟動自我抗癌力</a:t>
            </a:r>
          </a:p>
          <a:p>
            <a:pPr marL="342900" indent="-342900">
              <a:lnSpc>
                <a:spcPct val="130000"/>
              </a:lnSpc>
              <a:spcBef>
                <a:spcPts val="600"/>
              </a:spcBef>
              <a:buSzPct val="100000"/>
              <a:buChar char="■"/>
              <a:defRPr sz="3200">
                <a:solidFill>
                  <a:srgbClr val="404040"/>
                </a:solidFill>
                <a:latin typeface="Microsoft YaHei"/>
                <a:ea typeface="Microsoft YaHei"/>
                <a:cs typeface="Microsoft YaHei"/>
                <a:sym typeface="Microsoft YaHei"/>
              </a:defRPr>
            </a:pPr>
            <a:r>
              <a:t>提升體內抗氧化力</a:t>
            </a:r>
            <a:r>
              <a:rPr>
                <a:latin typeface="Wingdings"/>
                <a:ea typeface="Wingdings"/>
                <a:cs typeface="Wingdings"/>
                <a:sym typeface="Wingdings"/>
              </a:rPr>
              <a:t></a:t>
            </a:r>
            <a:r>
              <a:rPr>
                <a:solidFill>
                  <a:srgbClr val="2F5597"/>
                </a:solidFill>
              </a:rPr>
              <a:t>降低身體發炎反應</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9" name="圖片 5" descr="圖片 5"/>
          <p:cNvPicPr>
            <a:picLocks noChangeAspect="1"/>
          </p:cNvPicPr>
          <p:nvPr/>
        </p:nvPicPr>
        <p:blipFill>
          <a:blip r:embed="rId2">
            <a:extLst/>
          </a:blip>
          <a:srcRect l="24710" t="0" r="20058" b="0"/>
          <a:stretch>
            <a:fillRect/>
          </a:stretch>
        </p:blipFill>
        <p:spPr>
          <a:xfrm>
            <a:off x="-295405" y="-231005"/>
            <a:ext cx="5345869" cy="7259126"/>
          </a:xfrm>
          <a:prstGeom prst="rect">
            <a:avLst/>
          </a:prstGeom>
          <a:ln w="12700">
            <a:miter lim="400000"/>
          </a:ln>
        </p:spPr>
      </p:pic>
      <p:sp>
        <p:nvSpPr>
          <p:cNvPr id="680" name="投影片編號版面配置區 3"/>
          <p:cNvSpPr txBox="1"/>
          <p:nvPr>
            <p:ph type="sldNum" sz="quarter" idx="4294967295"/>
          </p:nvPr>
        </p:nvSpPr>
        <p:spPr>
          <a:xfrm>
            <a:off x="11080143" y="6406786"/>
            <a:ext cx="273655" cy="26425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81" name="標題 1"/>
          <p:cNvSpPr txBox="1"/>
          <p:nvPr>
            <p:ph type="title"/>
          </p:nvPr>
        </p:nvSpPr>
        <p:spPr>
          <a:xfrm>
            <a:off x="4133781" y="1526928"/>
            <a:ext cx="8953638" cy="2724038"/>
          </a:xfrm>
          <a:prstGeom prst="rect">
            <a:avLst/>
          </a:prstGeom>
        </p:spPr>
        <p:txBody>
          <a:bodyPr anchor="ctr"/>
          <a:lstStyle/>
          <a:p>
            <a:pPr>
              <a:lnSpc>
                <a:spcPct val="120000"/>
              </a:lnSpc>
              <a:spcBef>
                <a:spcPts val="600"/>
              </a:spcBef>
              <a:defRPr sz="5400">
                <a:solidFill>
                  <a:srgbClr val="808080"/>
                </a:solidFill>
                <a:effectLst>
                  <a:outerShdw sx="100000" sy="100000" kx="0" ky="0" algn="b" rotWithShape="0" blurRad="38100" dist="38100" dir="2700000">
                    <a:srgbClr val="000000">
                      <a:alpha val="43137"/>
                    </a:srgbClr>
                  </a:outerShdw>
                </a:effectLst>
                <a:latin typeface="Microsoft YaHei"/>
                <a:ea typeface="Microsoft YaHei"/>
                <a:cs typeface="Microsoft YaHei"/>
                <a:sym typeface="Microsoft YaHei"/>
              </a:defRPr>
            </a:pPr>
            <a:r>
              <a:t>        個人化時代來臨</a:t>
            </a:r>
            <a:br/>
            <a:r>
              <a:rPr>
                <a:solidFill>
                  <a:srgbClr val="1F4E79"/>
                </a:solidFill>
              </a:rPr>
              <a:t>  量身定制 您的健康專案</a:t>
            </a:r>
          </a:p>
        </p:txBody>
      </p:sp>
      <p:sp>
        <p:nvSpPr>
          <p:cNvPr id="682" name="文字方塊 4"/>
          <p:cNvSpPr txBox="1"/>
          <p:nvPr/>
        </p:nvSpPr>
        <p:spPr>
          <a:xfrm>
            <a:off x="6007396" y="3849823"/>
            <a:ext cx="4327453" cy="510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a:defRPr sz="3200">
                <a:solidFill>
                  <a:srgbClr val="404040"/>
                </a:solidFill>
                <a:latin typeface="標楷體"/>
                <a:ea typeface="標楷體"/>
                <a:cs typeface="標楷體"/>
                <a:sym typeface="標楷體"/>
              </a:defRPr>
            </a:lvl1pPr>
          </a:lstStyle>
          <a:p>
            <a:pPr/>
            <a:r>
              <a:t>~感謝您的聆聽~</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4" name="圖片 9" descr="圖片 9"/>
          <p:cNvPicPr>
            <a:picLocks noChangeAspect="1"/>
          </p:cNvPicPr>
          <p:nvPr/>
        </p:nvPicPr>
        <p:blipFill>
          <a:blip r:embed="rId3">
            <a:extLst/>
          </a:blip>
          <a:stretch>
            <a:fillRect/>
          </a:stretch>
        </p:blipFill>
        <p:spPr>
          <a:xfrm>
            <a:off x="8163383" y="85058"/>
            <a:ext cx="3673328" cy="2755640"/>
          </a:xfrm>
          <a:prstGeom prst="rect">
            <a:avLst/>
          </a:prstGeom>
          <a:ln w="12700">
            <a:miter lim="400000"/>
          </a:ln>
        </p:spPr>
      </p:pic>
      <p:sp>
        <p:nvSpPr>
          <p:cNvPr id="285" name="投影片編號版面配置區 3"/>
          <p:cNvSpPr txBox="1"/>
          <p:nvPr>
            <p:ph type="sldNum" sz="quarter" idx="4294967295"/>
          </p:nvPr>
        </p:nvSpPr>
        <p:spPr>
          <a:xfrm>
            <a:off x="11967412" y="6406786"/>
            <a:ext cx="188897" cy="26425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6" name="標題 1"/>
          <p:cNvSpPr txBox="1"/>
          <p:nvPr/>
        </p:nvSpPr>
        <p:spPr>
          <a:xfrm>
            <a:off x="1339702" y="1203733"/>
            <a:ext cx="7163925" cy="132556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nSpc>
                <a:spcPct val="90000"/>
              </a:lnSpc>
              <a:defRPr b="1" sz="4800">
                <a:latin typeface="Microsoft YaHei"/>
                <a:ea typeface="Microsoft YaHei"/>
                <a:cs typeface="Microsoft YaHei"/>
                <a:sym typeface="Microsoft YaHei"/>
              </a:defRPr>
            </a:lvl1pPr>
          </a:lstStyle>
          <a:p>
            <a:pPr/>
            <a:r>
              <a:t>基因營養醫學矯正條件</a:t>
            </a:r>
          </a:p>
        </p:txBody>
      </p:sp>
      <p:sp>
        <p:nvSpPr>
          <p:cNvPr id="287" name="文字方塊 7"/>
          <p:cNvSpPr txBox="1"/>
          <p:nvPr/>
        </p:nvSpPr>
        <p:spPr>
          <a:xfrm>
            <a:off x="1805353" y="2358932"/>
            <a:ext cx="8979359" cy="35458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42900" indent="-342900">
              <a:lnSpc>
                <a:spcPct val="130000"/>
              </a:lnSpc>
              <a:spcBef>
                <a:spcPts val="600"/>
              </a:spcBef>
              <a:buSzPct val="100000"/>
              <a:buChar char="■"/>
              <a:defRPr sz="2800">
                <a:solidFill>
                  <a:srgbClr val="595959"/>
                </a:solidFill>
                <a:latin typeface="Microsoft YaHei"/>
                <a:ea typeface="Microsoft YaHei"/>
                <a:cs typeface="Microsoft YaHei"/>
                <a:sym typeface="Microsoft YaHei"/>
              </a:defRPr>
            </a:pPr>
            <a:r>
              <a:t>原料來自</a:t>
            </a:r>
            <a:r>
              <a:rPr>
                <a:solidFill>
                  <a:srgbClr val="BF9000"/>
                </a:solidFill>
              </a:rPr>
              <a:t>天然食材</a:t>
            </a:r>
            <a:r>
              <a:t>，製造廠符合品質安全規範</a:t>
            </a:r>
          </a:p>
          <a:p>
            <a:pPr marL="342900" indent="-342900">
              <a:lnSpc>
                <a:spcPct val="130000"/>
              </a:lnSpc>
              <a:spcBef>
                <a:spcPts val="600"/>
              </a:spcBef>
              <a:buSzPct val="100000"/>
              <a:buChar char="■"/>
              <a:defRPr sz="2800">
                <a:solidFill>
                  <a:srgbClr val="BF9000"/>
                </a:solidFill>
                <a:latin typeface="Microsoft YaHei"/>
                <a:ea typeface="Microsoft YaHei"/>
                <a:cs typeface="Microsoft YaHei"/>
                <a:sym typeface="Microsoft YaHei"/>
              </a:defRPr>
            </a:pPr>
            <a:r>
              <a:t>劑量足夠</a:t>
            </a:r>
            <a:r>
              <a:rPr>
                <a:solidFill>
                  <a:srgbClr val="595959"/>
                </a:solidFill>
              </a:rPr>
              <a:t>，符合『預防/治療』疾病的條件</a:t>
            </a:r>
          </a:p>
          <a:p>
            <a:pPr marL="342900" indent="-342900">
              <a:lnSpc>
                <a:spcPct val="130000"/>
              </a:lnSpc>
              <a:spcBef>
                <a:spcPts val="600"/>
              </a:spcBef>
              <a:buSzPct val="100000"/>
              <a:buChar char="■"/>
              <a:defRPr sz="2800">
                <a:solidFill>
                  <a:srgbClr val="BF9000"/>
                </a:solidFill>
                <a:latin typeface="Microsoft YaHei"/>
                <a:ea typeface="Microsoft YaHei"/>
                <a:cs typeface="Microsoft YaHei"/>
                <a:sym typeface="Microsoft YaHei"/>
              </a:defRPr>
            </a:pPr>
            <a:r>
              <a:t>成份複方</a:t>
            </a:r>
            <a:r>
              <a:rPr>
                <a:solidFill>
                  <a:srgbClr val="595959"/>
                </a:solidFill>
              </a:rPr>
              <a:t>，營養素間相互協同作用，產生最大效果</a:t>
            </a:r>
          </a:p>
          <a:p>
            <a:pPr marL="342900" indent="-342900">
              <a:lnSpc>
                <a:spcPct val="130000"/>
              </a:lnSpc>
              <a:spcBef>
                <a:spcPts val="600"/>
              </a:spcBef>
              <a:buSzPct val="100000"/>
              <a:buChar char="■"/>
              <a:defRPr sz="2800">
                <a:solidFill>
                  <a:srgbClr val="595959"/>
                </a:solidFill>
                <a:latin typeface="Microsoft YaHei"/>
                <a:ea typeface="Microsoft YaHei"/>
                <a:cs typeface="Microsoft YaHei"/>
                <a:sym typeface="Microsoft YaHei"/>
              </a:defRPr>
            </a:pPr>
            <a:r>
              <a:t>有學術依據，經</a:t>
            </a:r>
            <a:r>
              <a:rPr>
                <a:solidFill>
                  <a:srgbClr val="BF9000"/>
                </a:solidFill>
              </a:rPr>
              <a:t>醫界科學驗證</a:t>
            </a:r>
            <a:r>
              <a:t>結果</a:t>
            </a:r>
          </a:p>
          <a:p>
            <a:pPr marL="342900" indent="-342900">
              <a:lnSpc>
                <a:spcPct val="130000"/>
              </a:lnSpc>
              <a:spcBef>
                <a:spcPts val="600"/>
              </a:spcBef>
              <a:buSzPct val="100000"/>
              <a:buChar char="■"/>
              <a:defRPr sz="2800">
                <a:solidFill>
                  <a:srgbClr val="595959"/>
                </a:solidFill>
                <a:latin typeface="Microsoft YaHei"/>
                <a:ea typeface="Microsoft YaHei"/>
                <a:cs typeface="Microsoft YaHei"/>
                <a:sym typeface="Microsoft YaHei"/>
              </a:defRPr>
            </a:pPr>
            <a:r>
              <a:t>依</a:t>
            </a:r>
            <a:r>
              <a:rPr>
                <a:solidFill>
                  <a:srgbClr val="BF9000"/>
                </a:solidFill>
              </a:rPr>
              <a:t>個人體質建議</a:t>
            </a:r>
            <a:r>
              <a:t>，符合個人之需求</a:t>
            </a:r>
          </a:p>
        </p:txBody>
      </p:sp>
      <p:sp>
        <p:nvSpPr>
          <p:cNvPr id="288" name="文字方塊 8"/>
          <p:cNvSpPr txBox="1"/>
          <p:nvPr/>
        </p:nvSpPr>
        <p:spPr>
          <a:xfrm>
            <a:off x="7527848" y="5319541"/>
            <a:ext cx="3466217"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a:defRPr sz="1600">
                <a:solidFill>
                  <a:srgbClr val="595959"/>
                </a:solidFill>
                <a:latin typeface="微軟正黑體"/>
                <a:ea typeface="微軟正黑體"/>
                <a:cs typeface="微軟正黑體"/>
                <a:sym typeface="微軟正黑體"/>
              </a:defRPr>
            </a:lvl1pPr>
          </a:lstStyle>
          <a:p>
            <a:pPr/>
            <a:r>
              <a:t>2008 中西醫內雜病證治學術研討會</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標題 1"/>
          <p:cNvSpPr txBox="1"/>
          <p:nvPr>
            <p:ph type="title"/>
          </p:nvPr>
        </p:nvSpPr>
        <p:spPr>
          <a:xfrm>
            <a:off x="4253022" y="1156847"/>
            <a:ext cx="8157687" cy="2724038"/>
          </a:xfrm>
          <a:prstGeom prst="rect">
            <a:avLst/>
          </a:prstGeom>
        </p:spPr>
        <p:txBody>
          <a:bodyPr/>
          <a:lstStyle/>
          <a:p>
            <a:pPr>
              <a:lnSpc>
                <a:spcPct val="120000"/>
              </a:lnSpc>
              <a:spcBef>
                <a:spcPts val="600"/>
              </a:spcBef>
              <a:defRPr sz="4800">
                <a:solidFill>
                  <a:srgbClr val="404040"/>
                </a:solidFill>
                <a:effectLst>
                  <a:outerShdw sx="100000" sy="100000" kx="0" ky="0" algn="b" rotWithShape="0" blurRad="38100" dist="38100" dir="2700000">
                    <a:srgbClr val="000000">
                      <a:alpha val="43137"/>
                    </a:srgbClr>
                  </a:outerShdw>
                </a:effectLst>
                <a:latin typeface="Microsoft YaHei"/>
                <a:ea typeface="Microsoft YaHei"/>
                <a:cs typeface="Microsoft YaHei"/>
                <a:sym typeface="Microsoft YaHei"/>
              </a:defRPr>
            </a:pPr>
            <a:r>
              <a:t>從基因報告書</a:t>
            </a:r>
            <a:br/>
            <a:r>
              <a:rPr sz="5400">
                <a:solidFill>
                  <a:srgbClr val="1F4E79"/>
                </a:solidFill>
              </a:rPr>
              <a:t>     打造個人化保健對策</a:t>
            </a:r>
          </a:p>
        </p:txBody>
      </p:sp>
      <p:sp>
        <p:nvSpPr>
          <p:cNvPr id="293" name="投影片編號版面配置區 3"/>
          <p:cNvSpPr txBox="1"/>
          <p:nvPr>
            <p:ph type="sldNum" sz="quarter" idx="4294967295"/>
          </p:nvPr>
        </p:nvSpPr>
        <p:spPr>
          <a:xfrm>
            <a:off x="11164902" y="6406786"/>
            <a:ext cx="188896" cy="26425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4" name="圖片 8" descr="圖片 8"/>
          <p:cNvPicPr>
            <a:picLocks noChangeAspect="1"/>
          </p:cNvPicPr>
          <p:nvPr/>
        </p:nvPicPr>
        <p:blipFill>
          <a:blip r:embed="rId2">
            <a:extLst/>
          </a:blip>
          <a:stretch>
            <a:fillRect/>
          </a:stretch>
        </p:blipFill>
        <p:spPr>
          <a:xfrm>
            <a:off x="769929" y="954365"/>
            <a:ext cx="3483095" cy="4704721"/>
          </a:xfrm>
          <a:prstGeom prst="rect">
            <a:avLst/>
          </a:prstGeom>
          <a:ln w="12700">
            <a:miter lim="400000"/>
          </a:ln>
          <a:effectLst>
            <a:reflection blurRad="0" stA="52000" stPos="0" endA="0" endPos="40000" dist="0" dir="5400000" fadeDir="5400000" sx="100000" sy="-100000" kx="0" ky="0" algn="bl" rotWithShape="0"/>
          </a:effectLst>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標題 1"/>
          <p:cNvSpPr txBox="1"/>
          <p:nvPr>
            <p:ph type="title"/>
          </p:nvPr>
        </p:nvSpPr>
        <p:spPr>
          <a:xfrm>
            <a:off x="5447634" y="604800"/>
            <a:ext cx="5378303" cy="1325563"/>
          </a:xfrm>
          <a:prstGeom prst="rect">
            <a:avLst/>
          </a:prstGeom>
        </p:spPr>
        <p:txBody>
          <a:bodyPr/>
          <a:lstStyle>
            <a:lvl1pPr>
              <a:defRPr>
                <a:latin typeface="Microsoft YaHei"/>
                <a:ea typeface="Microsoft YaHei"/>
                <a:cs typeface="Microsoft YaHei"/>
                <a:sym typeface="Microsoft YaHei"/>
              </a:defRPr>
            </a:lvl1pPr>
          </a:lstStyle>
          <a:p>
            <a:pPr/>
            <a:r>
              <a:t>基因透露出訊息</a:t>
            </a:r>
          </a:p>
        </p:txBody>
      </p:sp>
      <p:sp>
        <p:nvSpPr>
          <p:cNvPr id="297" name="內容版面配置區 2"/>
          <p:cNvSpPr txBox="1"/>
          <p:nvPr>
            <p:ph type="body" sz="half" idx="1"/>
          </p:nvPr>
        </p:nvSpPr>
        <p:spPr>
          <a:xfrm>
            <a:off x="5564592" y="1781181"/>
            <a:ext cx="6175527" cy="4694047"/>
          </a:xfrm>
          <a:prstGeom prst="rect">
            <a:avLst/>
          </a:prstGeom>
        </p:spPr>
        <p:txBody>
          <a:bodyPr/>
          <a:lstStyle/>
          <a:p>
            <a:pPr>
              <a:lnSpc>
                <a:spcPct val="120000"/>
              </a:lnSpc>
              <a:spcBef>
                <a:spcPts val="1200"/>
              </a:spcBef>
              <a:defRPr>
                <a:latin typeface="+mn-lt"/>
                <a:ea typeface="+mn-ea"/>
                <a:cs typeface="+mn-cs"/>
                <a:sym typeface="Helvetica"/>
              </a:defRPr>
            </a:pPr>
            <a:r>
              <a:t>肺癌、前列腺癌</a:t>
            </a:r>
          </a:p>
          <a:p>
            <a:pPr marL="0" indent="0">
              <a:lnSpc>
                <a:spcPct val="120000"/>
              </a:lnSpc>
              <a:spcBef>
                <a:spcPts val="1200"/>
              </a:spcBef>
              <a:buSzTx/>
              <a:buNone/>
              <a:defRPr>
                <a:latin typeface="+mn-lt"/>
                <a:ea typeface="+mn-ea"/>
                <a:cs typeface="+mn-cs"/>
                <a:sym typeface="Helvetica"/>
              </a:defRPr>
            </a:pPr>
            <a:r>
              <a:t>       肝臟解毒功能</a:t>
            </a:r>
          </a:p>
          <a:p>
            <a:pPr>
              <a:lnSpc>
                <a:spcPct val="120000"/>
              </a:lnSpc>
              <a:spcBef>
                <a:spcPts val="1200"/>
              </a:spcBef>
              <a:defRPr>
                <a:latin typeface="+mn-lt"/>
                <a:ea typeface="+mn-ea"/>
                <a:cs typeface="+mn-cs"/>
                <a:sym typeface="Helvetica"/>
              </a:defRPr>
            </a:pPr>
            <a:r>
              <a:t>肝癌、大腸癌、口腔癌、普遍性癌症</a:t>
            </a:r>
          </a:p>
          <a:p>
            <a:pPr marL="0" indent="712787">
              <a:lnSpc>
                <a:spcPct val="120000"/>
              </a:lnSpc>
              <a:spcBef>
                <a:spcPts val="1200"/>
              </a:spcBef>
              <a:buSzTx/>
              <a:buNone/>
              <a:defRPr>
                <a:latin typeface="+mn-lt"/>
                <a:ea typeface="+mn-ea"/>
                <a:cs typeface="+mn-cs"/>
                <a:sym typeface="Helvetica"/>
              </a:defRPr>
            </a:pPr>
            <a:r>
              <a:t>免疫調節能力</a:t>
            </a:r>
          </a:p>
          <a:p>
            <a:pPr>
              <a:lnSpc>
                <a:spcPct val="120000"/>
              </a:lnSpc>
              <a:spcBef>
                <a:spcPts val="1200"/>
              </a:spcBef>
              <a:defRPr>
                <a:latin typeface="+mn-lt"/>
                <a:ea typeface="+mn-ea"/>
                <a:cs typeface="+mn-cs"/>
                <a:sym typeface="Helvetica"/>
              </a:defRPr>
            </a:pPr>
            <a:r>
              <a:t>心血管系統、蛋白質代謝能力</a:t>
            </a:r>
          </a:p>
          <a:p>
            <a:pPr marL="0" indent="712787">
              <a:lnSpc>
                <a:spcPct val="120000"/>
              </a:lnSpc>
              <a:spcBef>
                <a:spcPts val="1200"/>
              </a:spcBef>
              <a:buSzTx/>
              <a:buNone/>
              <a:defRPr>
                <a:latin typeface="+mn-lt"/>
                <a:ea typeface="+mn-ea"/>
                <a:cs typeface="+mn-cs"/>
                <a:sym typeface="Helvetica"/>
              </a:defRPr>
            </a:pPr>
            <a:r>
              <a:t>細胞抗氧化力</a:t>
            </a:r>
          </a:p>
        </p:txBody>
      </p:sp>
      <p:sp>
        <p:nvSpPr>
          <p:cNvPr id="298" name="投影片編號版面配置區 3"/>
          <p:cNvSpPr txBox="1"/>
          <p:nvPr>
            <p:ph type="sldNum" sz="quarter" idx="4294967295"/>
          </p:nvPr>
        </p:nvSpPr>
        <p:spPr>
          <a:xfrm>
            <a:off x="11967412" y="6406786"/>
            <a:ext cx="188897" cy="26425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9" name="圖片 4" descr="圖片 4"/>
          <p:cNvPicPr>
            <a:picLocks noChangeAspect="1"/>
          </p:cNvPicPr>
          <p:nvPr/>
        </p:nvPicPr>
        <p:blipFill>
          <a:blip r:embed="rId2">
            <a:extLst/>
          </a:blip>
          <a:stretch>
            <a:fillRect/>
          </a:stretch>
        </p:blipFill>
        <p:spPr>
          <a:xfrm>
            <a:off x="1" y="1"/>
            <a:ext cx="5422604" cy="6268019"/>
          </a:xfrm>
          <a:prstGeom prst="rect">
            <a:avLst/>
          </a:prstGeom>
          <a:ln w="12700">
            <a:miter lim="400000"/>
          </a:ln>
        </p:spPr>
      </p:pic>
      <p:sp>
        <p:nvSpPr>
          <p:cNvPr id="300" name="向右箭號 12"/>
          <p:cNvSpPr/>
          <p:nvPr/>
        </p:nvSpPr>
        <p:spPr>
          <a:xfrm>
            <a:off x="5894201" y="2414721"/>
            <a:ext cx="316988" cy="382774"/>
          </a:xfrm>
          <a:prstGeom prst="rightArrow">
            <a:avLst>
              <a:gd name="adj1" fmla="val 50000"/>
              <a:gd name="adj2" fmla="val 50000"/>
            </a:avLst>
          </a:prstGeom>
          <a:solidFill>
            <a:srgbClr val="A6A6A6"/>
          </a:solidFill>
          <a:ln w="12700">
            <a:miter lim="400000"/>
          </a:ln>
          <a:effectLst>
            <a:outerShdw sx="100000" sy="100000" kx="0" ky="0" algn="b" rotWithShape="0" blurRad="50800" dist="38100" dir="27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301" name="向右箭號 13"/>
          <p:cNvSpPr/>
          <p:nvPr/>
        </p:nvSpPr>
        <p:spPr>
          <a:xfrm>
            <a:off x="5938723" y="3852152"/>
            <a:ext cx="316988" cy="382774"/>
          </a:xfrm>
          <a:prstGeom prst="rightArrow">
            <a:avLst>
              <a:gd name="adj1" fmla="val 50000"/>
              <a:gd name="adj2" fmla="val 50000"/>
            </a:avLst>
          </a:prstGeom>
          <a:solidFill>
            <a:srgbClr val="A6A6A6"/>
          </a:solidFill>
          <a:ln w="12700">
            <a:miter lim="400000"/>
          </a:ln>
          <a:effectLst>
            <a:outerShdw sx="100000" sy="100000" kx="0" ky="0" algn="b" rotWithShape="0" blurRad="50800" dist="38100" dir="27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302" name="向右箭號 14"/>
          <p:cNvSpPr/>
          <p:nvPr/>
        </p:nvSpPr>
        <p:spPr>
          <a:xfrm>
            <a:off x="5965985" y="5188727"/>
            <a:ext cx="316988" cy="382774"/>
          </a:xfrm>
          <a:prstGeom prst="rightArrow">
            <a:avLst>
              <a:gd name="adj1" fmla="val 50000"/>
              <a:gd name="adj2" fmla="val 50000"/>
            </a:avLst>
          </a:prstGeom>
          <a:solidFill>
            <a:srgbClr val="A6A6A6"/>
          </a:solidFill>
          <a:ln w="12700">
            <a:miter lim="400000"/>
          </a:ln>
          <a:effectLst>
            <a:outerShdw sx="100000" sy="100000" kx="0" ky="0" algn="b" rotWithShape="0" blurRad="50800" dist="38100" dir="27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303" name="直線接點 17"/>
          <p:cNvSpPr/>
          <p:nvPr/>
        </p:nvSpPr>
        <p:spPr>
          <a:xfrm>
            <a:off x="5809141" y="3047488"/>
            <a:ext cx="4325462" cy="10634"/>
          </a:xfrm>
          <a:prstGeom prst="line">
            <a:avLst/>
          </a:prstGeom>
          <a:ln w="6350">
            <a:solidFill>
              <a:srgbClr val="808080"/>
            </a:solidFill>
            <a:prstDash val="dash"/>
            <a:miter/>
          </a:ln>
        </p:spPr>
        <p:txBody>
          <a:bodyPr lIns="45718" tIns="45718" rIns="45718" bIns="45718"/>
          <a:lstStyle/>
          <a:p>
            <a:pPr/>
          </a:p>
        </p:txBody>
      </p:sp>
      <p:sp>
        <p:nvSpPr>
          <p:cNvPr id="304" name="直線接點 19"/>
          <p:cNvSpPr/>
          <p:nvPr/>
        </p:nvSpPr>
        <p:spPr>
          <a:xfrm>
            <a:off x="5894200" y="4384485"/>
            <a:ext cx="4325463" cy="10634"/>
          </a:xfrm>
          <a:prstGeom prst="line">
            <a:avLst/>
          </a:prstGeom>
          <a:ln w="6350">
            <a:solidFill>
              <a:srgbClr val="808080"/>
            </a:solidFill>
            <a:prstDash val="dash"/>
            <a:miter/>
          </a:ln>
        </p:spPr>
        <p:txBody>
          <a:bodyPr lIns="45718" tIns="45718" rIns="45718" bIns="45718"/>
          <a:lstStyle/>
          <a:p>
            <a:pPr/>
          </a:p>
        </p:txBody>
      </p:sp>
      <p:sp>
        <p:nvSpPr>
          <p:cNvPr id="305" name="直線接點 20"/>
          <p:cNvSpPr/>
          <p:nvPr/>
        </p:nvSpPr>
        <p:spPr>
          <a:xfrm>
            <a:off x="5894200" y="5721482"/>
            <a:ext cx="4325463" cy="10634"/>
          </a:xfrm>
          <a:prstGeom prst="line">
            <a:avLst/>
          </a:prstGeom>
          <a:ln w="6350">
            <a:solidFill>
              <a:srgbClr val="808080"/>
            </a:solidFill>
            <a:prstDash val="dash"/>
            <a:miter/>
          </a:ln>
        </p:spPr>
        <p:txBody>
          <a:bodyPr lIns="45718" tIns="45718" rIns="45718" bIns="45718"/>
          <a:lstStyle/>
          <a:p>
            <a:pPr/>
          </a:p>
        </p:txBody>
      </p:sp>
      <p:sp>
        <p:nvSpPr>
          <p:cNvPr id="306" name="矩形 22"/>
          <p:cNvSpPr/>
          <p:nvPr/>
        </p:nvSpPr>
        <p:spPr>
          <a:xfrm>
            <a:off x="290842" y="744278"/>
            <a:ext cx="4865951" cy="2147780"/>
          </a:xfrm>
          <a:prstGeom prst="rect">
            <a:avLst/>
          </a:prstGeom>
          <a:ln w="28575">
            <a:solidFill>
              <a:schemeClr val="accent4"/>
            </a:solidFill>
            <a:miter/>
          </a:ln>
        </p:spPr>
        <p:txBody>
          <a:bodyPr lIns="45718" tIns="45718" rIns="45718" bIns="45718" anchor="ctr"/>
          <a:lstStyle/>
          <a:p>
            <a:pPr algn="ctr">
              <a:defRPr>
                <a:solidFill>
                  <a:srgbClr val="FFFFFF"/>
                </a:solidFill>
                <a:latin typeface="Arial"/>
                <a:ea typeface="Arial"/>
                <a:cs typeface="Arial"/>
                <a:sym typeface="Arial"/>
              </a:defRPr>
            </a:pPr>
          </a:p>
        </p:txBody>
      </p:sp>
      <p:sp>
        <p:nvSpPr>
          <p:cNvPr id="307" name="矩形 23"/>
          <p:cNvSpPr/>
          <p:nvPr/>
        </p:nvSpPr>
        <p:spPr>
          <a:xfrm>
            <a:off x="278327" y="2987749"/>
            <a:ext cx="4865951" cy="861237"/>
          </a:xfrm>
          <a:prstGeom prst="rect">
            <a:avLst/>
          </a:prstGeom>
          <a:ln w="28575">
            <a:solidFill>
              <a:schemeClr val="accent4"/>
            </a:solidFill>
            <a:miter/>
          </a:ln>
        </p:spPr>
        <p:txBody>
          <a:bodyPr lIns="45718" tIns="45718" rIns="45718" bIns="45718" anchor="ctr"/>
          <a:lstStyle/>
          <a:p>
            <a:pPr algn="ctr">
              <a:defRPr>
                <a:solidFill>
                  <a:srgbClr val="FFFFFF"/>
                </a:solidFill>
                <a:latin typeface="Arial"/>
                <a:ea typeface="Arial"/>
                <a:cs typeface="Arial"/>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06"/>
                                        </p:tgtEl>
                                        <p:attrNameLst>
                                          <p:attrName>style.visibility</p:attrName>
                                        </p:attrNameLst>
                                      </p:cBhvr>
                                      <p:to>
                                        <p:strVal val="visible"/>
                                      </p:to>
                                    </p:set>
                                    <p:anim calcmode="lin" valueType="num">
                                      <p:cBhvr>
                                        <p:cTn id="7" dur="500" fill="hold"/>
                                        <p:tgtEl>
                                          <p:spTgt spid="306"/>
                                        </p:tgtEl>
                                        <p:attrNameLst>
                                          <p:attrName>ppt_w</p:attrName>
                                        </p:attrNameLst>
                                      </p:cBhvr>
                                      <p:tavLst>
                                        <p:tav tm="0">
                                          <p:val>
                                            <p:fltVal val="0"/>
                                          </p:val>
                                        </p:tav>
                                        <p:tav tm="100000">
                                          <p:val>
                                            <p:strVal val="#ppt_w"/>
                                          </p:val>
                                        </p:tav>
                                      </p:tavLst>
                                    </p:anim>
                                    <p:anim calcmode="lin" valueType="num">
                                      <p:cBhvr>
                                        <p:cTn id="8" dur="500" fill="hold"/>
                                        <p:tgtEl>
                                          <p:spTgt spid="30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297">
                                            <p:bg/>
                                          </p:spTgt>
                                        </p:tgtEl>
                                        <p:attrNameLst>
                                          <p:attrName>style.visibility</p:attrName>
                                        </p:attrNameLst>
                                      </p:cBhvr>
                                      <p:to>
                                        <p:strVal val="visible"/>
                                      </p:to>
                                    </p:set>
                                  </p:childTnLst>
                                </p:cTn>
                              </p:par>
                              <p:par>
                                <p:cTn id="13" presetClass="entr" nodeType="withEffect" presetSubtype="0" presetID="1" grpId="2" fill="hold">
                                  <p:stCondLst>
                                    <p:cond delay="0"/>
                                  </p:stCondLst>
                                  <p:iterate type="el" backwards="0">
                                    <p:tmAbs val="0"/>
                                  </p:iterate>
                                  <p:childTnLst>
                                    <p:set>
                                      <p:cBhvr>
                                        <p:cTn id="14" fill="hold"/>
                                        <p:tgtEl>
                                          <p:spTgt spid="297">
                                            <p:txEl>
                                              <p:pRg st="0" end="0"/>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2" fill="hold">
                                  <p:stCondLst>
                                    <p:cond delay="0"/>
                                  </p:stCondLst>
                                  <p:iterate type="el" backwards="0">
                                    <p:tmAbs val="0"/>
                                  </p:iterate>
                                  <p:childTnLst>
                                    <p:set>
                                      <p:cBhvr>
                                        <p:cTn id="17" fill="hold"/>
                                        <p:tgtEl>
                                          <p:spTgt spid="297">
                                            <p:txEl>
                                              <p:pRg st="1" end="1"/>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3" fill="hold">
                                  <p:stCondLst>
                                    <p:cond delay="0"/>
                                  </p:stCondLst>
                                  <p:iterate type="el" backwards="0">
                                    <p:tmAbs val="0"/>
                                  </p:iterate>
                                  <p:childTnLst>
                                    <p:set>
                                      <p:cBhvr>
                                        <p:cTn id="20" fill="hold"/>
                                        <p:tgtEl>
                                          <p:spTgt spid="300"/>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4" fill="hold">
                                  <p:stCondLst>
                                    <p:cond delay="0"/>
                                  </p:stCondLst>
                                  <p:iterate type="el" backwards="0">
                                    <p:tmAbs val="0"/>
                                  </p:iterate>
                                  <p:childTnLst>
                                    <p:set>
                                      <p:cBhvr>
                                        <p:cTn id="23" fill="hold"/>
                                        <p:tgtEl>
                                          <p:spTgt spid="30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xit" nodeType="clickEffect" presetSubtype="0" presetID="1" grpId="5" fill="hold">
                                  <p:stCondLst>
                                    <p:cond delay="0"/>
                                  </p:stCondLst>
                                  <p:iterate type="el" backwards="0">
                                    <p:tmAbs val="0"/>
                                  </p:iterate>
                                  <p:childTnLst>
                                    <p:set>
                                      <p:cBhvr>
                                        <p:cTn id="27" fill="hold">
                                          <p:stCondLst>
                                            <p:cond delay="0"/>
                                          </p:stCondLst>
                                        </p:cTn>
                                        <p:tgtEl>
                                          <p:spTgt spid="306"/>
                                        </p:tgtEl>
                                        <p:attrNameLst>
                                          <p:attrName>style.visibility</p:attrName>
                                        </p:attrNameLst>
                                      </p:cBhvr>
                                      <p:to>
                                        <p:strVal val="hidden"/>
                                      </p:to>
                                    </p:set>
                                  </p:childTnLst>
                                </p:cTn>
                              </p:par>
                            </p:childTnLst>
                          </p:cTn>
                        </p:par>
                        <p:par>
                          <p:cTn id="28" fill="hold">
                            <p:stCondLst>
                              <p:cond delay="0"/>
                            </p:stCondLst>
                            <p:childTnLst>
                              <p:par>
                                <p:cTn id="29" presetClass="entr" nodeType="afterEffect" presetSubtype="0" presetID="1" grpId="6" fill="hold">
                                  <p:stCondLst>
                                    <p:cond delay="0"/>
                                  </p:stCondLst>
                                  <p:iterate type="el" backwards="0">
                                    <p:tmAbs val="0"/>
                                  </p:iterate>
                                  <p:childTnLst>
                                    <p:set>
                                      <p:cBhvr>
                                        <p:cTn id="30" fill="hold"/>
                                        <p:tgtEl>
                                          <p:spTgt spid="301"/>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7" fill="hold">
                                  <p:stCondLst>
                                    <p:cond delay="0"/>
                                  </p:stCondLst>
                                  <p:iterate type="el" backwards="0">
                                    <p:tmAbs val="0"/>
                                  </p:iterate>
                                  <p:childTnLst>
                                    <p:set>
                                      <p:cBhvr>
                                        <p:cTn id="33" fill="hold"/>
                                        <p:tgtEl>
                                          <p:spTgt spid="30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0" presetID="1" grpId="2" fill="hold">
                                  <p:stCondLst>
                                    <p:cond delay="0"/>
                                  </p:stCondLst>
                                  <p:iterate type="el" backwards="0">
                                    <p:tmAbs val="0"/>
                                  </p:iterate>
                                  <p:childTnLst>
                                    <p:set>
                                      <p:cBhvr>
                                        <p:cTn id="37" fill="hold"/>
                                        <p:tgtEl>
                                          <p:spTgt spid="297">
                                            <p:txEl>
                                              <p:pRg st="2" end="2"/>
                                            </p:txEl>
                                          </p:spTgt>
                                        </p:tgtEl>
                                        <p:attrNameLst>
                                          <p:attrName>style.visibility</p:attrName>
                                        </p:attrNameLst>
                                      </p:cBhvr>
                                      <p:to>
                                        <p:strVal val="visible"/>
                                      </p:to>
                                    </p:set>
                                  </p:childTnLst>
                                </p:cTn>
                              </p:par>
                            </p:childTnLst>
                          </p:cTn>
                        </p:par>
                        <p:par>
                          <p:cTn id="38" fill="hold">
                            <p:stCondLst>
                              <p:cond delay="0"/>
                            </p:stCondLst>
                            <p:childTnLst>
                              <p:par>
                                <p:cTn id="39" presetClass="entr" nodeType="afterEffect" presetSubtype="16" presetID="23" grpId="8" fill="hold">
                                  <p:stCondLst>
                                    <p:cond delay="0"/>
                                  </p:stCondLst>
                                  <p:iterate type="el" backwards="0">
                                    <p:tmAbs val="0"/>
                                  </p:iterate>
                                  <p:childTnLst>
                                    <p:set>
                                      <p:cBhvr>
                                        <p:cTn id="40" fill="hold"/>
                                        <p:tgtEl>
                                          <p:spTgt spid="307"/>
                                        </p:tgtEl>
                                        <p:attrNameLst>
                                          <p:attrName>style.visibility</p:attrName>
                                        </p:attrNameLst>
                                      </p:cBhvr>
                                      <p:to>
                                        <p:strVal val="visible"/>
                                      </p:to>
                                    </p:set>
                                    <p:anim calcmode="lin" valueType="num">
                                      <p:cBhvr>
                                        <p:cTn id="41" dur="500" fill="hold"/>
                                        <p:tgtEl>
                                          <p:spTgt spid="307"/>
                                        </p:tgtEl>
                                        <p:attrNameLst>
                                          <p:attrName>ppt_w</p:attrName>
                                        </p:attrNameLst>
                                      </p:cBhvr>
                                      <p:tavLst>
                                        <p:tav tm="0">
                                          <p:val>
                                            <p:fltVal val="0"/>
                                          </p:val>
                                        </p:tav>
                                        <p:tav tm="100000">
                                          <p:val>
                                            <p:strVal val="#ppt_w"/>
                                          </p:val>
                                        </p:tav>
                                      </p:tavLst>
                                    </p:anim>
                                    <p:anim calcmode="lin" valueType="num">
                                      <p:cBhvr>
                                        <p:cTn id="42" dur="500" fill="hold"/>
                                        <p:tgtEl>
                                          <p:spTgt spid="307"/>
                                        </p:tgtEl>
                                        <p:attrNameLst>
                                          <p:attrName>ppt_h</p:attrName>
                                        </p:attrNameLst>
                                      </p:cBhvr>
                                      <p:tavLst>
                                        <p:tav tm="0">
                                          <p:val>
                                            <p:fltVal val="0"/>
                                          </p:val>
                                        </p:tav>
                                        <p:tav tm="100000">
                                          <p:val>
                                            <p:strVal val="#ppt_h"/>
                                          </p:val>
                                        </p:tav>
                                      </p:tavLst>
                                    </p:anim>
                                  </p:childTnLst>
                                </p:cTn>
                              </p:par>
                            </p:childTnLst>
                          </p:cTn>
                        </p:par>
                        <p:par>
                          <p:cTn id="43" fill="hold">
                            <p:stCondLst>
                              <p:cond delay="500"/>
                            </p:stCondLst>
                            <p:childTnLst>
                              <p:par>
                                <p:cTn id="44" presetClass="entr" nodeType="afterEffect" presetSubtype="0" presetID="1" grpId="9" fill="hold">
                                  <p:stCondLst>
                                    <p:cond delay="0"/>
                                  </p:stCondLst>
                                  <p:iterate type="el" backwards="0">
                                    <p:tmAbs val="0"/>
                                  </p:iterate>
                                  <p:childTnLst>
                                    <p:set>
                                      <p:cBhvr>
                                        <p:cTn id="45" fill="hold"/>
                                        <p:tgtEl>
                                          <p:spTgt spid="302"/>
                                        </p:tgtEl>
                                        <p:attrNameLst>
                                          <p:attrName>style.visibility</p:attrName>
                                        </p:attrNameLst>
                                      </p:cBhvr>
                                      <p:to>
                                        <p:strVal val="visible"/>
                                      </p:to>
                                    </p:set>
                                  </p:childTnLst>
                                </p:cTn>
                              </p:par>
                            </p:childTnLst>
                          </p:cTn>
                        </p:par>
                        <p:par>
                          <p:cTn id="46" fill="hold">
                            <p:stCondLst>
                              <p:cond delay="500"/>
                            </p:stCondLst>
                            <p:childTnLst>
                              <p:par>
                                <p:cTn id="47" presetClass="entr" nodeType="afterEffect" presetSubtype="0" presetID="1" grpId="10" fill="hold">
                                  <p:stCondLst>
                                    <p:cond delay="0"/>
                                  </p:stCondLst>
                                  <p:iterate type="el" backwards="0">
                                    <p:tmAbs val="0"/>
                                  </p:iterate>
                                  <p:childTnLst>
                                    <p:set>
                                      <p:cBhvr>
                                        <p:cTn id="48" fill="hold"/>
                                        <p:tgtEl>
                                          <p:spTgt spid="30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0" presetID="1" grpId="2" fill="hold">
                                  <p:stCondLst>
                                    <p:cond delay="0"/>
                                  </p:stCondLst>
                                  <p:iterate type="el" backwards="0">
                                    <p:tmAbs val="0"/>
                                  </p:iterate>
                                  <p:childTnLst>
                                    <p:set>
                                      <p:cBhvr>
                                        <p:cTn id="52" fill="hold"/>
                                        <p:tgtEl>
                                          <p:spTgt spid="297">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0" presetID="1" grpId="2" fill="hold">
                                  <p:stCondLst>
                                    <p:cond delay="0"/>
                                  </p:stCondLst>
                                  <p:iterate type="el" backwards="0">
                                    <p:tmAbs val="0"/>
                                  </p:iterate>
                                  <p:childTnLst>
                                    <p:set>
                                      <p:cBhvr>
                                        <p:cTn id="56" fill="hold"/>
                                        <p:tgtEl>
                                          <p:spTgt spid="297">
                                            <p:txEl>
                                              <p:pRg st="4" end="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0" presetID="1" grpId="2" fill="hold">
                                  <p:stCondLst>
                                    <p:cond delay="0"/>
                                  </p:stCondLst>
                                  <p:iterate type="el" backwards="0">
                                    <p:tmAbs val="0"/>
                                  </p:iterate>
                                  <p:childTnLst>
                                    <p:set>
                                      <p:cBhvr>
                                        <p:cTn id="60" fill="hold"/>
                                        <p:tgtEl>
                                          <p:spTgt spid="297">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4" grpId="7"/>
      <p:bldP build="whole" bldLvl="1" animBg="1" rev="0" advAuto="0" spid="303" grpId="4"/>
      <p:bldP build="whole" bldLvl="1" animBg="1" rev="0" advAuto="0" spid="306" grpId="1"/>
      <p:bldP build="whole" bldLvl="1" animBg="1" rev="0" advAuto="0" spid="300" grpId="3"/>
      <p:bldP build="whole" bldLvl="1" animBg="1" rev="0" advAuto="0" spid="307" grpId="8"/>
      <p:bldP build="p" bldLvl="5" animBg="1" rev="0" advAuto="0" spid="297" grpId="2"/>
      <p:bldP build="whole" bldLvl="1" animBg="1" rev="0" advAuto="0" spid="306" grpId="5"/>
      <p:bldP build="whole" bldLvl="1" animBg="1" rev="0" advAuto="0" spid="302" grpId="9"/>
      <p:bldP build="whole" bldLvl="1" animBg="1" rev="0" advAuto="0" spid="305" grpId="10"/>
      <p:bldP build="whole" bldLvl="1" animBg="1" rev="0" advAuto="0" spid="301" grpId="6"/>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投影片編號版面配置區 3"/>
          <p:cNvSpPr txBox="1"/>
          <p:nvPr>
            <p:ph type="sldNum" sz="quarter" idx="4294967295"/>
          </p:nvPr>
        </p:nvSpPr>
        <p:spPr>
          <a:xfrm>
            <a:off x="11967412" y="6406786"/>
            <a:ext cx="188897" cy="26425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0" name="圖片 4" descr="圖片 4"/>
          <p:cNvPicPr>
            <a:picLocks noChangeAspect="1"/>
          </p:cNvPicPr>
          <p:nvPr/>
        </p:nvPicPr>
        <p:blipFill>
          <a:blip r:embed="rId2">
            <a:extLst/>
          </a:blip>
          <a:stretch>
            <a:fillRect/>
          </a:stretch>
        </p:blipFill>
        <p:spPr>
          <a:xfrm>
            <a:off x="366625" y="-30459"/>
            <a:ext cx="5067302" cy="6505577"/>
          </a:xfrm>
          <a:prstGeom prst="rect">
            <a:avLst/>
          </a:prstGeom>
          <a:ln>
            <a:solidFill>
              <a:srgbClr val="D9D9D9"/>
            </a:solidFill>
          </a:ln>
        </p:spPr>
      </p:pic>
      <p:pic>
        <p:nvPicPr>
          <p:cNvPr id="311" name="圖片 5" descr="圖片 5"/>
          <p:cNvPicPr>
            <a:picLocks noChangeAspect="1"/>
          </p:cNvPicPr>
          <p:nvPr/>
        </p:nvPicPr>
        <p:blipFill>
          <a:blip r:embed="rId3">
            <a:extLst/>
          </a:blip>
          <a:stretch>
            <a:fillRect/>
          </a:stretch>
        </p:blipFill>
        <p:spPr>
          <a:xfrm>
            <a:off x="6277195" y="0"/>
            <a:ext cx="5078377" cy="6505575"/>
          </a:xfrm>
          <a:prstGeom prst="rect">
            <a:avLst/>
          </a:prstGeom>
          <a:ln>
            <a:solidFill>
              <a:srgbClr val="D9D9D9"/>
            </a:solidFill>
          </a:ln>
        </p:spPr>
      </p:pic>
      <p:sp>
        <p:nvSpPr>
          <p:cNvPr id="312" name="矩形 8"/>
          <p:cNvSpPr txBox="1"/>
          <p:nvPr/>
        </p:nvSpPr>
        <p:spPr>
          <a:xfrm>
            <a:off x="850603" y="844247"/>
            <a:ext cx="956930" cy="447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b="1" sz="2000">
                <a:solidFill>
                  <a:srgbClr val="0070C0"/>
                </a:solidFill>
                <a:latin typeface="+mn-lt"/>
                <a:ea typeface="+mn-ea"/>
                <a:cs typeface="+mn-cs"/>
                <a:sym typeface="Helvetica"/>
              </a:defRPr>
            </a:lvl1pPr>
          </a:lstStyle>
          <a:p>
            <a:pPr/>
            <a:r>
              <a:t>肺癌</a:t>
            </a:r>
          </a:p>
        </p:txBody>
      </p:sp>
      <p:sp>
        <p:nvSpPr>
          <p:cNvPr id="313" name="矩形 9"/>
          <p:cNvSpPr txBox="1"/>
          <p:nvPr/>
        </p:nvSpPr>
        <p:spPr>
          <a:xfrm>
            <a:off x="7283301" y="1118838"/>
            <a:ext cx="1903229" cy="447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b="1" sz="2000">
                <a:solidFill>
                  <a:srgbClr val="0070C0"/>
                </a:solidFill>
                <a:latin typeface="+mn-lt"/>
                <a:ea typeface="+mn-ea"/>
                <a:cs typeface="+mn-cs"/>
                <a:sym typeface="Helvetica"/>
              </a:defRPr>
            </a:lvl1pPr>
          </a:lstStyle>
          <a:p>
            <a:pPr/>
            <a:r>
              <a:t>肝臟解毒功能</a:t>
            </a:r>
          </a:p>
        </p:txBody>
      </p:sp>
      <p:sp>
        <p:nvSpPr>
          <p:cNvPr id="314" name="矩形 10"/>
          <p:cNvSpPr/>
          <p:nvPr/>
        </p:nvSpPr>
        <p:spPr>
          <a:xfrm>
            <a:off x="2881421" y="4944140"/>
            <a:ext cx="2126515" cy="287081"/>
          </a:xfrm>
          <a:prstGeom prst="rect">
            <a:avLst/>
          </a:prstGeom>
          <a:ln w="19050">
            <a:solidFill>
              <a:srgbClr val="0070C0"/>
            </a:solidFill>
            <a:miter/>
          </a:ln>
        </p:spPr>
        <p:txBody>
          <a:bodyPr lIns="45718" tIns="45718" rIns="45718" bIns="45718" anchor="ctr"/>
          <a:lstStyle/>
          <a:p>
            <a:pPr algn="ctr">
              <a:defRPr>
                <a:solidFill>
                  <a:srgbClr val="FFFFFF"/>
                </a:solidFill>
                <a:latin typeface="Arial"/>
                <a:ea typeface="Arial"/>
                <a:cs typeface="Arial"/>
                <a:sym typeface="Arial"/>
              </a:defRPr>
            </a:pPr>
          </a:p>
        </p:txBody>
      </p:sp>
      <p:sp>
        <p:nvSpPr>
          <p:cNvPr id="315" name="矩形 11"/>
          <p:cNvSpPr/>
          <p:nvPr/>
        </p:nvSpPr>
        <p:spPr>
          <a:xfrm>
            <a:off x="850603" y="5231219"/>
            <a:ext cx="3104709" cy="255183"/>
          </a:xfrm>
          <a:prstGeom prst="rect">
            <a:avLst/>
          </a:prstGeom>
          <a:ln w="19050">
            <a:solidFill>
              <a:srgbClr val="0070C0"/>
            </a:solidFill>
            <a:miter/>
          </a:ln>
        </p:spPr>
        <p:txBody>
          <a:bodyPr lIns="45718" tIns="45718" rIns="45718" bIns="45718" anchor="ctr"/>
          <a:lstStyle/>
          <a:p>
            <a:pPr algn="ctr">
              <a:defRPr>
                <a:solidFill>
                  <a:srgbClr val="FFFFFF"/>
                </a:solidFill>
                <a:latin typeface="Arial"/>
                <a:ea typeface="Arial"/>
                <a:cs typeface="Arial"/>
                <a:sym typeface="Arial"/>
              </a:defRPr>
            </a:pPr>
          </a:p>
        </p:txBody>
      </p:sp>
      <p:sp>
        <p:nvSpPr>
          <p:cNvPr id="316" name="矩形 12"/>
          <p:cNvSpPr/>
          <p:nvPr/>
        </p:nvSpPr>
        <p:spPr>
          <a:xfrm>
            <a:off x="967562" y="2562444"/>
            <a:ext cx="4040375" cy="265815"/>
          </a:xfrm>
          <a:prstGeom prst="rect">
            <a:avLst/>
          </a:prstGeom>
          <a:ln w="19050">
            <a:solidFill>
              <a:srgbClr val="0070C0"/>
            </a:solidFill>
            <a:miter/>
          </a:ln>
        </p:spPr>
        <p:txBody>
          <a:bodyPr lIns="45718" tIns="45718" rIns="45718" bIns="45718" anchor="ctr"/>
          <a:lstStyle/>
          <a:p>
            <a:pPr algn="ctr">
              <a:defRPr>
                <a:solidFill>
                  <a:srgbClr val="FFFFFF"/>
                </a:solidFill>
                <a:latin typeface="Arial"/>
                <a:ea typeface="Arial"/>
                <a:cs typeface="Arial"/>
                <a:sym typeface="Arial"/>
              </a:defRPr>
            </a:pPr>
          </a:p>
        </p:txBody>
      </p:sp>
      <p:sp>
        <p:nvSpPr>
          <p:cNvPr id="317" name="矩形 13"/>
          <p:cNvSpPr/>
          <p:nvPr/>
        </p:nvSpPr>
        <p:spPr>
          <a:xfrm>
            <a:off x="850602" y="2876931"/>
            <a:ext cx="3370526" cy="238406"/>
          </a:xfrm>
          <a:prstGeom prst="rect">
            <a:avLst/>
          </a:prstGeom>
          <a:ln w="19050">
            <a:solidFill>
              <a:srgbClr val="0070C0"/>
            </a:solidFill>
            <a:miter/>
          </a:ln>
        </p:spPr>
        <p:txBody>
          <a:bodyPr lIns="45718" tIns="45718" rIns="45718" bIns="45718" anchor="ctr"/>
          <a:lstStyle/>
          <a:p>
            <a:pPr algn="ctr">
              <a:defRPr>
                <a:solidFill>
                  <a:srgbClr val="FFFFFF"/>
                </a:solidFill>
                <a:latin typeface="Arial"/>
                <a:ea typeface="Arial"/>
                <a:cs typeface="Arial"/>
                <a:sym typeface="Arial"/>
              </a:defRPr>
            </a:pPr>
          </a:p>
        </p:txBody>
      </p:sp>
      <p:grpSp>
        <p:nvGrpSpPr>
          <p:cNvPr id="320" name="群組 16"/>
          <p:cNvGrpSpPr/>
          <p:nvPr/>
        </p:nvGrpSpPr>
        <p:grpSpPr>
          <a:xfrm>
            <a:off x="366625" y="3519375"/>
            <a:ext cx="5077246" cy="1109919"/>
            <a:chOff x="0" y="0"/>
            <a:chExt cx="5077245" cy="1109918"/>
          </a:xfrm>
        </p:grpSpPr>
        <p:sp>
          <p:nvSpPr>
            <p:cNvPr id="318" name="圓角矩形 14"/>
            <p:cNvSpPr/>
            <p:nvPr/>
          </p:nvSpPr>
          <p:spPr>
            <a:xfrm>
              <a:off x="69306" y="0"/>
              <a:ext cx="4890980" cy="1040338"/>
            </a:xfrm>
            <a:prstGeom prst="roundRect">
              <a:avLst>
                <a:gd name="adj" fmla="val 16667"/>
              </a:avLst>
            </a:prstGeom>
            <a:solidFill>
              <a:srgbClr val="00B0F0"/>
            </a:solid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319" name="文字方塊 15"/>
            <p:cNvSpPr txBox="1"/>
            <p:nvPr/>
          </p:nvSpPr>
          <p:spPr>
            <a:xfrm>
              <a:off x="-1" y="58502"/>
              <a:ext cx="5077246" cy="10514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b="1">
                  <a:solidFill>
                    <a:srgbClr val="FFFFFF"/>
                  </a:solidFill>
                  <a:latin typeface="+mn-lt"/>
                  <a:ea typeface="+mn-ea"/>
                  <a:cs typeface="+mn-cs"/>
                  <a:sym typeface="Helvetica"/>
                </a:defRPr>
              </a:pPr>
              <a:r>
                <a:t>致肺癌因素：石棉、空氣污染、</a:t>
              </a:r>
              <a:r>
                <a:rPr>
                  <a:solidFill>
                    <a:srgbClr val="FFFF00"/>
                  </a:solidFill>
                </a:rPr>
                <a:t>汽機車排放癈氣之苯及多環物</a:t>
              </a:r>
              <a:r>
                <a:t>。</a:t>
              </a:r>
              <a:r>
                <a:rPr>
                  <a:solidFill>
                    <a:srgbClr val="FFFF00"/>
                  </a:solidFill>
                  <a:latin typeface="Arial"/>
                  <a:ea typeface="Arial"/>
                  <a:cs typeface="Arial"/>
                  <a:sym typeface="Arial"/>
                </a:rPr>
                <a:t>NAT2</a:t>
              </a:r>
              <a:r>
                <a:rPr>
                  <a:solidFill>
                    <a:srgbClr val="FFFF00"/>
                  </a:solidFill>
                </a:rPr>
                <a:t>基因</a:t>
              </a:r>
              <a:r>
                <a:t>是</a:t>
              </a:r>
              <a:r>
                <a:rPr>
                  <a:solidFill>
                    <a:srgbClr val="FFFF00"/>
                  </a:solidFill>
                </a:rPr>
                <a:t>第二階段代謝酵素</a:t>
              </a:r>
              <a:r>
                <a:t>，可</a:t>
              </a:r>
              <a:r>
                <a:rPr>
                  <a:solidFill>
                    <a:srgbClr val="FFFF00"/>
                  </a:solidFill>
                </a:rPr>
                <a:t>活化毒性代謝物</a:t>
              </a:r>
              <a:r>
                <a:t>轉成親水性物質</a:t>
              </a:r>
              <a:r>
                <a:rPr>
                  <a:solidFill>
                    <a:srgbClr val="FFFF00"/>
                  </a:solidFill>
                </a:rPr>
                <a:t>排出體外</a:t>
              </a:r>
            </a:p>
          </p:txBody>
        </p:sp>
      </p:grpSp>
      <p:grpSp>
        <p:nvGrpSpPr>
          <p:cNvPr id="323" name="群組 18"/>
          <p:cNvGrpSpPr/>
          <p:nvPr/>
        </p:nvGrpSpPr>
        <p:grpSpPr>
          <a:xfrm>
            <a:off x="6395284" y="3426747"/>
            <a:ext cx="5077247" cy="1109920"/>
            <a:chOff x="0" y="0"/>
            <a:chExt cx="5077245" cy="1109918"/>
          </a:xfrm>
        </p:grpSpPr>
        <p:sp>
          <p:nvSpPr>
            <p:cNvPr id="321" name="圓角矩形 19"/>
            <p:cNvSpPr/>
            <p:nvPr/>
          </p:nvSpPr>
          <p:spPr>
            <a:xfrm>
              <a:off x="69307" y="0"/>
              <a:ext cx="4890980" cy="1040338"/>
            </a:xfrm>
            <a:prstGeom prst="roundRect">
              <a:avLst>
                <a:gd name="adj" fmla="val 16667"/>
              </a:avLst>
            </a:prstGeom>
            <a:solidFill>
              <a:srgbClr val="00B0F0"/>
            </a:solid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322" name="文字方塊 20"/>
            <p:cNvSpPr txBox="1"/>
            <p:nvPr/>
          </p:nvSpPr>
          <p:spPr>
            <a:xfrm>
              <a:off x="0" y="58502"/>
              <a:ext cx="5077247" cy="10514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b="1">
                  <a:solidFill>
                    <a:srgbClr val="FFFF00"/>
                  </a:solidFill>
                  <a:latin typeface="Arial"/>
                  <a:ea typeface="Arial"/>
                  <a:cs typeface="Arial"/>
                  <a:sym typeface="Arial"/>
                </a:defRPr>
              </a:pPr>
              <a:r>
                <a:t>NQO1</a:t>
              </a:r>
              <a:r>
                <a:rPr>
                  <a:latin typeface="+mn-lt"/>
                  <a:ea typeface="+mn-ea"/>
                  <a:cs typeface="+mn-cs"/>
                  <a:sym typeface="Helvetica"/>
                </a:rPr>
                <a:t>基因，是第一階段解毒基因，</a:t>
              </a:r>
              <a:r>
                <a:rPr>
                  <a:solidFill>
                    <a:srgbClr val="FFFFFF"/>
                  </a:solidFill>
                  <a:latin typeface="+mn-lt"/>
                  <a:ea typeface="+mn-ea"/>
                  <a:cs typeface="+mn-cs"/>
                  <a:sym typeface="Helvetica"/>
                </a:rPr>
                <a:t>負責分解毒性物苯及其衍生物，如</a:t>
              </a:r>
              <a:r>
                <a:rPr>
                  <a:latin typeface="+mn-lt"/>
                  <a:ea typeface="+mn-ea"/>
                  <a:cs typeface="+mn-cs"/>
                  <a:sym typeface="Helvetica"/>
                </a:rPr>
                <a:t>油煙、汽車癈氣、拜拜煙霧、菸草的煙、油漆等。</a:t>
              </a:r>
            </a:p>
          </p:txBody>
        </p:sp>
      </p:grpSp>
      <p:sp>
        <p:nvSpPr>
          <p:cNvPr id="324" name="矩形 22"/>
          <p:cNvSpPr/>
          <p:nvPr/>
        </p:nvSpPr>
        <p:spPr>
          <a:xfrm>
            <a:off x="6677245" y="4764073"/>
            <a:ext cx="3902148" cy="297027"/>
          </a:xfrm>
          <a:prstGeom prst="rect">
            <a:avLst/>
          </a:prstGeom>
          <a:ln w="19050">
            <a:solidFill>
              <a:srgbClr val="0070C0"/>
            </a:solidFill>
            <a:miter/>
          </a:ln>
        </p:spPr>
        <p:txBody>
          <a:bodyPr lIns="45718" tIns="45718" rIns="45718" bIns="45718" anchor="ctr"/>
          <a:lstStyle/>
          <a:p>
            <a:pPr algn="ctr">
              <a:defRPr>
                <a:solidFill>
                  <a:srgbClr val="FFFFFF"/>
                </a:solidFill>
                <a:latin typeface="Arial"/>
                <a:ea typeface="Arial"/>
                <a:cs typeface="Arial"/>
                <a:sym typeface="Arial"/>
              </a:defRPr>
            </a:pPr>
          </a:p>
        </p:txBody>
      </p:sp>
      <p:sp>
        <p:nvSpPr>
          <p:cNvPr id="325" name="矩形 23"/>
          <p:cNvSpPr/>
          <p:nvPr/>
        </p:nvSpPr>
        <p:spPr>
          <a:xfrm>
            <a:off x="7038754" y="5119577"/>
            <a:ext cx="4157332" cy="228601"/>
          </a:xfrm>
          <a:prstGeom prst="rect">
            <a:avLst/>
          </a:prstGeom>
          <a:ln w="19050">
            <a:solidFill>
              <a:srgbClr val="0070C0"/>
            </a:solidFill>
            <a:miter/>
          </a:ln>
        </p:spPr>
        <p:txBody>
          <a:bodyPr lIns="45718" tIns="45718" rIns="45718" bIns="45718" anchor="ctr"/>
          <a:lstStyle/>
          <a:p>
            <a:pPr algn="ctr">
              <a:defRPr>
                <a:solidFill>
                  <a:srgbClr val="FFFFFF"/>
                </a:solidFill>
                <a:latin typeface="Arial"/>
                <a:ea typeface="Arial"/>
                <a:cs typeface="Arial"/>
                <a:sym typeface="Arial"/>
              </a:defRPr>
            </a:pPr>
          </a:p>
        </p:txBody>
      </p:sp>
      <p:sp>
        <p:nvSpPr>
          <p:cNvPr id="326" name="矩形 24"/>
          <p:cNvSpPr/>
          <p:nvPr/>
        </p:nvSpPr>
        <p:spPr>
          <a:xfrm>
            <a:off x="6677245" y="5440438"/>
            <a:ext cx="1988289" cy="247983"/>
          </a:xfrm>
          <a:prstGeom prst="rect">
            <a:avLst/>
          </a:prstGeom>
          <a:ln w="19050">
            <a:solidFill>
              <a:srgbClr val="0070C0"/>
            </a:solidFill>
            <a:miter/>
          </a:ln>
        </p:spPr>
        <p:txBody>
          <a:bodyPr lIns="45718" tIns="45718" rIns="45718" bIns="45718" anchor="ctr"/>
          <a:lstStyle/>
          <a:p>
            <a:pPr algn="ctr">
              <a:defRPr>
                <a:solidFill>
                  <a:srgbClr val="FFFFFF"/>
                </a:solidFill>
                <a:latin typeface="Arial"/>
                <a:ea typeface="Arial"/>
                <a:cs typeface="Arial"/>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0" grpId="1"/>
      <p:bldP build="whole" bldLvl="1" animBg="1" rev="0" advAuto="0" spid="323"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投影片編號版面配置區 3"/>
          <p:cNvSpPr txBox="1"/>
          <p:nvPr>
            <p:ph type="sldNum" sz="quarter" idx="4294967295"/>
          </p:nvPr>
        </p:nvSpPr>
        <p:spPr>
          <a:xfrm>
            <a:off x="11967412" y="6406786"/>
            <a:ext cx="188897" cy="26425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9" name="Picture 2" descr="Picture 2"/>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30" name="標題 1"/>
          <p:cNvSpPr txBox="1"/>
          <p:nvPr/>
        </p:nvSpPr>
        <p:spPr>
          <a:xfrm>
            <a:off x="1339702" y="1203733"/>
            <a:ext cx="7163925" cy="132556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nSpc>
                <a:spcPct val="90000"/>
              </a:lnSpc>
              <a:defRPr b="1" sz="6000">
                <a:effectLst>
                  <a:outerShdw sx="100000" sy="100000" kx="0" ky="0" algn="b" rotWithShape="0" blurRad="38100" dist="38100" dir="2700000">
                    <a:srgbClr val="000000">
                      <a:alpha val="43137"/>
                    </a:srgbClr>
                  </a:outerShdw>
                </a:effectLst>
                <a:latin typeface="Microsoft YaHei"/>
                <a:ea typeface="Microsoft YaHei"/>
                <a:cs typeface="Microsoft YaHei"/>
                <a:sym typeface="Microsoft YaHei"/>
              </a:defRPr>
            </a:lvl1pPr>
          </a:lstStyle>
          <a:p>
            <a:pPr/>
            <a:r>
              <a:t>基因營養 課程重點</a:t>
            </a:r>
          </a:p>
        </p:txBody>
      </p:sp>
      <p:sp>
        <p:nvSpPr>
          <p:cNvPr id="331" name="文字方塊 7"/>
          <p:cNvSpPr txBox="1"/>
          <p:nvPr/>
        </p:nvSpPr>
        <p:spPr>
          <a:xfrm>
            <a:off x="1689529" y="2526899"/>
            <a:ext cx="6086171" cy="2301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42900" indent="-342900">
              <a:lnSpc>
                <a:spcPct val="130000"/>
              </a:lnSpc>
              <a:spcBef>
                <a:spcPts val="600"/>
              </a:spcBef>
              <a:buSzPct val="100000"/>
              <a:buChar char="■"/>
              <a:defRPr sz="3200">
                <a:solidFill>
                  <a:srgbClr val="2F5597"/>
                </a:solidFill>
                <a:latin typeface="Microsoft YaHei"/>
                <a:ea typeface="Microsoft YaHei"/>
                <a:cs typeface="Microsoft YaHei"/>
                <a:sym typeface="Microsoft YaHei"/>
              </a:defRPr>
            </a:pPr>
            <a:r>
              <a:t>強化肝臟解毒功能</a:t>
            </a:r>
          </a:p>
          <a:p>
            <a:pPr marL="342900" indent="-342900">
              <a:lnSpc>
                <a:spcPct val="130000"/>
              </a:lnSpc>
              <a:spcBef>
                <a:spcPts val="600"/>
              </a:spcBef>
              <a:buSzPct val="100000"/>
              <a:buChar char="■"/>
              <a:defRPr sz="3200">
                <a:solidFill>
                  <a:srgbClr val="2F5597"/>
                </a:solidFill>
                <a:latin typeface="Microsoft YaHei"/>
                <a:ea typeface="Microsoft YaHei"/>
                <a:cs typeface="Microsoft YaHei"/>
                <a:sym typeface="Microsoft YaHei"/>
              </a:defRPr>
            </a:pPr>
            <a:r>
              <a:t>調節自我免疫力</a:t>
            </a:r>
          </a:p>
          <a:p>
            <a:pPr marL="342900" indent="-342900">
              <a:lnSpc>
                <a:spcPct val="130000"/>
              </a:lnSpc>
              <a:spcBef>
                <a:spcPts val="600"/>
              </a:spcBef>
              <a:buSzPct val="100000"/>
              <a:buChar char="■"/>
              <a:defRPr sz="3200">
                <a:solidFill>
                  <a:srgbClr val="2F5597"/>
                </a:solidFill>
                <a:latin typeface="Microsoft YaHei"/>
                <a:ea typeface="Microsoft YaHei"/>
                <a:cs typeface="Microsoft YaHei"/>
                <a:sym typeface="Microsoft YaHei"/>
              </a:defRPr>
            </a:pPr>
            <a:r>
              <a:t>提升體內抗氧化力</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 name="Picture 3" descr="Picture 3"/>
          <p:cNvPicPr>
            <a:picLocks noChangeAspect="1"/>
          </p:cNvPicPr>
          <p:nvPr/>
        </p:nvPicPr>
        <p:blipFill>
          <a:blip r:embed="rId3">
            <a:extLst/>
          </a:blip>
          <a:stretch>
            <a:fillRect/>
          </a:stretch>
        </p:blipFill>
        <p:spPr>
          <a:xfrm>
            <a:off x="2380669" y="1244409"/>
            <a:ext cx="7439801" cy="4959871"/>
          </a:xfrm>
          <a:prstGeom prst="rect">
            <a:avLst/>
          </a:prstGeom>
          <a:ln w="12700">
            <a:miter lim="400000"/>
          </a:ln>
        </p:spPr>
      </p:pic>
      <p:sp>
        <p:nvSpPr>
          <p:cNvPr id="334" name="矩形 20"/>
          <p:cNvSpPr txBox="1"/>
          <p:nvPr/>
        </p:nvSpPr>
        <p:spPr>
          <a:xfrm>
            <a:off x="1866942" y="490492"/>
            <a:ext cx="7651630" cy="942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b="1" sz="4800">
                <a:effectLst>
                  <a:outerShdw sx="100000" sy="100000" kx="0" ky="0" algn="b" rotWithShape="0" blurRad="38100" dist="38100" dir="2700000">
                    <a:srgbClr val="000000">
                      <a:alpha val="43137"/>
                    </a:srgbClr>
                  </a:outerShdw>
                </a:effectLst>
                <a:latin typeface="Microsoft YaHei"/>
                <a:ea typeface="Microsoft YaHei"/>
                <a:cs typeface="Microsoft YaHei"/>
                <a:sym typeface="Microsoft YaHei"/>
              </a:defRPr>
            </a:lvl1pPr>
          </a:lstStyle>
          <a:p>
            <a:pPr/>
            <a:r>
              <a:t>肝臟解毒2階段</a:t>
            </a:r>
          </a:p>
        </p:txBody>
      </p:sp>
      <p:sp>
        <p:nvSpPr>
          <p:cNvPr id="335" name="文字方塊 34"/>
          <p:cNvSpPr txBox="1"/>
          <p:nvPr/>
        </p:nvSpPr>
        <p:spPr>
          <a:xfrm>
            <a:off x="1435848" y="2304993"/>
            <a:ext cx="819728" cy="510539"/>
          </a:xfrm>
          <a:prstGeom prst="rect">
            <a:avLst/>
          </a:prstGeom>
          <a:gradFill>
            <a:gsLst>
              <a:gs pos="0">
                <a:srgbClr val="9A9A9A"/>
              </a:gs>
              <a:gs pos="50000">
                <a:srgbClr val="8D8D8D"/>
              </a:gs>
              <a:gs pos="100000">
                <a:srgbClr val="787878"/>
              </a:gs>
            </a:gsLst>
            <a:lin ang="5400000"/>
          </a:gra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2400">
                <a:solidFill>
                  <a:srgbClr val="FFFF00"/>
                </a:solidFill>
                <a:latin typeface="微軟正黑體"/>
                <a:ea typeface="微軟正黑體"/>
                <a:cs typeface="微軟正黑體"/>
                <a:sym typeface="微軟正黑體"/>
              </a:defRPr>
            </a:lvl1pPr>
          </a:lstStyle>
          <a:p>
            <a:pPr/>
            <a:r>
              <a:t>毒素</a:t>
            </a:r>
          </a:p>
        </p:txBody>
      </p:sp>
      <p:grpSp>
        <p:nvGrpSpPr>
          <p:cNvPr id="343" name="群組 35"/>
          <p:cNvGrpSpPr/>
          <p:nvPr/>
        </p:nvGrpSpPr>
        <p:grpSpPr>
          <a:xfrm>
            <a:off x="2288924" y="2103779"/>
            <a:ext cx="2781462" cy="3416838"/>
            <a:chOff x="0" y="0"/>
            <a:chExt cx="2781460" cy="3416837"/>
          </a:xfrm>
        </p:grpSpPr>
        <p:sp>
          <p:nvSpPr>
            <p:cNvPr id="336" name="直線單箭頭接點 36"/>
            <p:cNvSpPr/>
            <p:nvPr/>
          </p:nvSpPr>
          <p:spPr>
            <a:xfrm>
              <a:off x="0" y="432047"/>
              <a:ext cx="954620" cy="2"/>
            </a:xfrm>
            <a:prstGeom prst="line">
              <a:avLst/>
            </a:prstGeom>
            <a:noFill/>
            <a:ln w="28575" cap="flat">
              <a:solidFill>
                <a:srgbClr val="808080"/>
              </a:solidFill>
              <a:prstDash val="lgDash"/>
              <a:miter lim="800000"/>
              <a:tailEnd type="triangle" w="med" len="med"/>
            </a:ln>
            <a:effectLst/>
          </p:spPr>
          <p:txBody>
            <a:bodyPr wrap="square" lIns="45718" tIns="45718" rIns="45718" bIns="45718" numCol="1" anchor="t">
              <a:noAutofit/>
            </a:bodyPr>
            <a:lstStyle/>
            <a:p>
              <a:pPr/>
            </a:p>
          </p:txBody>
        </p:sp>
        <p:grpSp>
          <p:nvGrpSpPr>
            <p:cNvPr id="339" name="圓角矩形 37"/>
            <p:cNvGrpSpPr/>
            <p:nvPr/>
          </p:nvGrpSpPr>
          <p:grpSpPr>
            <a:xfrm>
              <a:off x="954618" y="0"/>
              <a:ext cx="1584180" cy="864098"/>
              <a:chOff x="0" y="0"/>
              <a:chExt cx="1584178" cy="864097"/>
            </a:xfrm>
          </p:grpSpPr>
          <p:sp>
            <p:nvSpPr>
              <p:cNvPr id="337" name="圓角矩形"/>
              <p:cNvSpPr/>
              <p:nvPr/>
            </p:nvSpPr>
            <p:spPr>
              <a:xfrm>
                <a:off x="0" y="0"/>
                <a:ext cx="1584179" cy="864098"/>
              </a:xfrm>
              <a:prstGeom prst="roundRect">
                <a:avLst>
                  <a:gd name="adj" fmla="val 16667"/>
                </a:avLst>
              </a:prstGeom>
              <a:gradFill flip="none" rotWithShape="1">
                <a:gsLst>
                  <a:gs pos="0">
                    <a:srgbClr val="AFAFAF"/>
                  </a:gs>
                  <a:gs pos="50000">
                    <a:schemeClr val="accent3"/>
                  </a:gs>
                  <a:gs pos="100000">
                    <a:srgbClr val="929292"/>
                  </a:gs>
                </a:gsLst>
                <a:lin ang="5400000" scaled="0"/>
              </a:gradFill>
              <a:ln w="6350" cap="flat">
                <a:solidFill>
                  <a:schemeClr val="accent3"/>
                </a:solidFill>
                <a:prstDash val="solid"/>
                <a:miter lim="8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338" name="第1階段"/>
              <p:cNvSpPr txBox="1"/>
              <p:nvPr/>
            </p:nvSpPr>
            <p:spPr>
              <a:xfrm>
                <a:off x="42181" y="176778"/>
                <a:ext cx="1499816" cy="510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2400">
                    <a:solidFill>
                      <a:srgbClr val="FFFFFF"/>
                    </a:solidFill>
                    <a:latin typeface="微軟正黑體"/>
                    <a:ea typeface="微軟正黑體"/>
                    <a:cs typeface="微軟正黑體"/>
                    <a:sym typeface="微軟正黑體"/>
                  </a:defRPr>
                </a:lvl1pPr>
              </a:lstStyle>
              <a:p>
                <a:pPr/>
                <a:r>
                  <a:t>第1階段</a:t>
                </a:r>
              </a:p>
            </p:txBody>
          </p:sp>
        </p:grpSp>
        <p:grpSp>
          <p:nvGrpSpPr>
            <p:cNvPr id="342" name="矩形 38"/>
            <p:cNvGrpSpPr/>
            <p:nvPr/>
          </p:nvGrpSpPr>
          <p:grpSpPr>
            <a:xfrm>
              <a:off x="808001" y="1064799"/>
              <a:ext cx="1973460" cy="2352039"/>
              <a:chOff x="0" y="0"/>
              <a:chExt cx="1973458" cy="2352038"/>
            </a:xfrm>
          </p:grpSpPr>
          <p:sp>
            <p:nvSpPr>
              <p:cNvPr id="340" name="矩形"/>
              <p:cNvSpPr/>
              <p:nvPr/>
            </p:nvSpPr>
            <p:spPr>
              <a:xfrm>
                <a:off x="0" y="-1"/>
                <a:ext cx="1973460" cy="2232254"/>
              </a:xfrm>
              <a:prstGeom prst="rect">
                <a:avLst/>
              </a:prstGeom>
              <a:solidFill>
                <a:srgbClr val="F2F2F2">
                  <a:alpha val="76863"/>
                </a:srgbClr>
              </a:solidFill>
              <a:ln w="12700" cap="flat">
                <a:solidFill>
                  <a:srgbClr val="7C7C7C"/>
                </a:solidFill>
                <a:prstDash val="solid"/>
                <a:miter lim="800000"/>
              </a:ln>
              <a:effectLst/>
            </p:spPr>
            <p:txBody>
              <a:bodyPr wrap="square" lIns="45718" tIns="45718" rIns="45718" bIns="45718" numCol="1" anchor="t">
                <a:noAutofit/>
              </a:bodyPr>
              <a:lstStyle/>
              <a:p>
                <a:pPr>
                  <a:spcBef>
                    <a:spcPts val="600"/>
                  </a:spcBef>
                  <a:defRPr b="1" sz="2000">
                    <a:solidFill>
                      <a:srgbClr val="404040"/>
                    </a:solidFill>
                    <a:latin typeface="微軟正黑體"/>
                    <a:ea typeface="微軟正黑體"/>
                    <a:cs typeface="微軟正黑體"/>
                    <a:sym typeface="微軟正黑體"/>
                  </a:defRPr>
                </a:pPr>
              </a:p>
            </p:txBody>
          </p:sp>
          <p:sp>
            <p:nvSpPr>
              <p:cNvPr id="341" name="轉化成水溶性…"/>
              <p:cNvSpPr txBox="1"/>
              <p:nvPr/>
            </p:nvSpPr>
            <p:spPr>
              <a:xfrm>
                <a:off x="0" y="-1"/>
                <a:ext cx="1973460" cy="2352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lnSpc>
                    <a:spcPct val="150000"/>
                  </a:lnSpc>
                  <a:defRPr b="1" sz="2000">
                    <a:solidFill>
                      <a:srgbClr val="262626"/>
                    </a:solidFill>
                    <a:effectLst>
                      <a:outerShdw sx="100000" sy="100000" kx="0" ky="0" algn="b" rotWithShape="0" blurRad="38100" dist="38100" dir="2700000">
                        <a:srgbClr val="000000">
                          <a:alpha val="43137"/>
                        </a:srgbClr>
                      </a:outerShdw>
                    </a:effectLst>
                    <a:latin typeface="微軟正黑體"/>
                    <a:ea typeface="微軟正黑體"/>
                    <a:cs typeface="微軟正黑體"/>
                    <a:sym typeface="微軟正黑體"/>
                  </a:defRPr>
                </a:pPr>
                <a:r>
                  <a:t>轉化成</a:t>
                </a:r>
                <a:r>
                  <a:rPr>
                    <a:solidFill>
                      <a:srgbClr val="C00000"/>
                    </a:solidFill>
                  </a:rPr>
                  <a:t>水溶性</a:t>
                </a:r>
              </a:p>
              <a:p>
                <a:pPr>
                  <a:spcBef>
                    <a:spcPts val="600"/>
                  </a:spcBef>
                  <a:buSzPct val="100000"/>
                  <a:buFont typeface="Helvetica"/>
                  <a:buChar char="✓"/>
                  <a:defRPr b="1" sz="2000">
                    <a:solidFill>
                      <a:srgbClr val="262626"/>
                    </a:solidFill>
                    <a:latin typeface="微軟正黑體"/>
                    <a:ea typeface="微軟正黑體"/>
                    <a:cs typeface="微軟正黑體"/>
                    <a:sym typeface="微軟正黑體"/>
                  </a:defRPr>
                </a:pPr>
                <a:r>
                  <a:t>維生素B群</a:t>
                </a:r>
              </a:p>
              <a:p>
                <a:pPr>
                  <a:spcBef>
                    <a:spcPts val="600"/>
                  </a:spcBef>
                  <a:buSzPct val="100000"/>
                  <a:buFont typeface="Helvetica"/>
                  <a:buChar char="✓"/>
                  <a:defRPr b="1" sz="2000">
                    <a:solidFill>
                      <a:srgbClr val="262626"/>
                    </a:solidFill>
                    <a:latin typeface="微軟正黑體"/>
                    <a:ea typeface="微軟正黑體"/>
                    <a:cs typeface="微軟正黑體"/>
                    <a:sym typeface="微軟正黑體"/>
                  </a:defRPr>
                </a:pPr>
                <a:r>
                  <a:t>維生素C, E</a:t>
                </a:r>
                <a:endParaRPr>
                  <a:solidFill>
                    <a:srgbClr val="FFFFFF"/>
                  </a:solidFill>
                </a:endParaRPr>
              </a:p>
              <a:p>
                <a:pPr>
                  <a:spcBef>
                    <a:spcPts val="600"/>
                  </a:spcBef>
                  <a:buSzPct val="100000"/>
                  <a:buFont typeface="Helvetica"/>
                  <a:buChar char="✓"/>
                  <a:defRPr b="1" sz="2000">
                    <a:solidFill>
                      <a:srgbClr val="262626"/>
                    </a:solidFill>
                    <a:latin typeface="微軟正黑體"/>
                    <a:ea typeface="微軟正黑體"/>
                    <a:cs typeface="微軟正黑體"/>
                    <a:sym typeface="微軟正黑體"/>
                  </a:defRPr>
                </a:pPr>
                <a:r>
                  <a:t>葉酸</a:t>
                </a:r>
              </a:p>
              <a:p>
                <a:pPr>
                  <a:spcBef>
                    <a:spcPts val="600"/>
                  </a:spcBef>
                  <a:buSzPct val="100000"/>
                  <a:buFont typeface="Helvetica"/>
                  <a:buChar char="✓"/>
                  <a:defRPr b="1" sz="2000">
                    <a:solidFill>
                      <a:srgbClr val="404040"/>
                    </a:solidFill>
                    <a:latin typeface="微軟正黑體"/>
                    <a:ea typeface="微軟正黑體"/>
                    <a:cs typeface="微軟正黑體"/>
                    <a:sym typeface="微軟正黑體"/>
                  </a:defRPr>
                </a:pPr>
                <a:r>
                  <a:t>穀胱甘肽</a:t>
                </a:r>
              </a:p>
            </p:txBody>
          </p:sp>
        </p:grpSp>
      </p:grpSp>
      <p:grpSp>
        <p:nvGrpSpPr>
          <p:cNvPr id="351" name="群組 39"/>
          <p:cNvGrpSpPr/>
          <p:nvPr/>
        </p:nvGrpSpPr>
        <p:grpSpPr>
          <a:xfrm>
            <a:off x="4827718" y="2128316"/>
            <a:ext cx="2605127" cy="3333566"/>
            <a:chOff x="-1" y="0"/>
            <a:chExt cx="2605125" cy="3333565"/>
          </a:xfrm>
        </p:grpSpPr>
        <p:sp>
          <p:nvSpPr>
            <p:cNvPr id="344" name="直線單箭頭接點 40"/>
            <p:cNvSpPr/>
            <p:nvPr/>
          </p:nvSpPr>
          <p:spPr>
            <a:xfrm>
              <a:off x="-2" y="432048"/>
              <a:ext cx="852031" cy="2"/>
            </a:xfrm>
            <a:prstGeom prst="line">
              <a:avLst/>
            </a:prstGeom>
            <a:noFill/>
            <a:ln w="28575" cap="flat">
              <a:solidFill>
                <a:srgbClr val="2E75B6"/>
              </a:solidFill>
              <a:prstDash val="lgDash"/>
              <a:miter lim="800000"/>
              <a:tailEnd type="triangle" w="med" len="med"/>
            </a:ln>
            <a:effectLst/>
          </p:spPr>
          <p:txBody>
            <a:bodyPr wrap="square" lIns="45718" tIns="45718" rIns="45718" bIns="45718" numCol="1" anchor="t">
              <a:noAutofit/>
            </a:bodyPr>
            <a:lstStyle/>
            <a:p>
              <a:pPr/>
            </a:p>
          </p:txBody>
        </p:sp>
        <p:grpSp>
          <p:nvGrpSpPr>
            <p:cNvPr id="347" name="圓角矩形 41"/>
            <p:cNvGrpSpPr/>
            <p:nvPr/>
          </p:nvGrpSpPr>
          <p:grpSpPr>
            <a:xfrm>
              <a:off x="852028" y="0"/>
              <a:ext cx="1584179" cy="864099"/>
              <a:chOff x="0" y="0"/>
              <a:chExt cx="1584178" cy="864098"/>
            </a:xfrm>
          </p:grpSpPr>
          <p:sp>
            <p:nvSpPr>
              <p:cNvPr id="345" name="圓角矩形"/>
              <p:cNvSpPr/>
              <p:nvPr/>
            </p:nvSpPr>
            <p:spPr>
              <a:xfrm>
                <a:off x="-1" y="0"/>
                <a:ext cx="1584180" cy="864099"/>
              </a:xfrm>
              <a:prstGeom prst="roundRect">
                <a:avLst>
                  <a:gd name="adj" fmla="val 16667"/>
                </a:avLst>
              </a:prstGeom>
              <a:solidFill>
                <a:srgbClr val="2E75B6"/>
              </a:solid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346" name="第2階段"/>
              <p:cNvSpPr txBox="1"/>
              <p:nvPr/>
            </p:nvSpPr>
            <p:spPr>
              <a:xfrm>
                <a:off x="42181" y="176778"/>
                <a:ext cx="1499817" cy="510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2400">
                    <a:solidFill>
                      <a:srgbClr val="FFFFFF"/>
                    </a:solidFill>
                    <a:latin typeface="微軟正黑體"/>
                    <a:ea typeface="微軟正黑體"/>
                    <a:cs typeface="微軟正黑體"/>
                    <a:sym typeface="微軟正黑體"/>
                  </a:defRPr>
                </a:lvl1pPr>
              </a:lstStyle>
              <a:p>
                <a:pPr/>
                <a:r>
                  <a:t>第2階段</a:t>
                </a:r>
              </a:p>
            </p:txBody>
          </p:sp>
        </p:grpSp>
        <p:grpSp>
          <p:nvGrpSpPr>
            <p:cNvPr id="350" name="矩形 42"/>
            <p:cNvGrpSpPr/>
            <p:nvPr/>
          </p:nvGrpSpPr>
          <p:grpSpPr>
            <a:xfrm>
              <a:off x="588897" y="1101314"/>
              <a:ext cx="2016228" cy="2232252"/>
              <a:chOff x="-1" y="-1"/>
              <a:chExt cx="2016227" cy="2232250"/>
            </a:xfrm>
          </p:grpSpPr>
          <p:sp>
            <p:nvSpPr>
              <p:cNvPr id="348" name="矩形"/>
              <p:cNvSpPr/>
              <p:nvPr/>
            </p:nvSpPr>
            <p:spPr>
              <a:xfrm>
                <a:off x="-2" y="-2"/>
                <a:ext cx="2016229" cy="2232252"/>
              </a:xfrm>
              <a:prstGeom prst="rect">
                <a:avLst/>
              </a:prstGeom>
              <a:solidFill>
                <a:srgbClr val="F2F2F2">
                  <a:alpha val="76863"/>
                </a:srgbClr>
              </a:solidFill>
              <a:ln w="12700" cap="flat">
                <a:solidFill>
                  <a:srgbClr val="548235"/>
                </a:solidFill>
                <a:prstDash val="solid"/>
                <a:miter lim="800000"/>
              </a:ln>
              <a:effectLst/>
            </p:spPr>
            <p:txBody>
              <a:bodyPr wrap="square" lIns="45718" tIns="45718" rIns="45718" bIns="45718" numCol="1" anchor="t">
                <a:noAutofit/>
              </a:bodyPr>
              <a:lstStyle/>
              <a:p>
                <a:pPr marL="182562" indent="-182562">
                  <a:defRPr b="1">
                    <a:solidFill>
                      <a:srgbClr val="262626"/>
                    </a:solidFill>
                    <a:latin typeface="微軟正黑體"/>
                    <a:ea typeface="微軟正黑體"/>
                    <a:cs typeface="微軟正黑體"/>
                    <a:sym typeface="微軟正黑體"/>
                  </a:defRPr>
                </a:pPr>
              </a:p>
            </p:txBody>
          </p:sp>
          <p:sp>
            <p:nvSpPr>
              <p:cNvPr id="349" name="水溶毒轉成無毒…"/>
              <p:cNvSpPr txBox="1"/>
              <p:nvPr/>
            </p:nvSpPr>
            <p:spPr>
              <a:xfrm>
                <a:off x="-2" y="-1"/>
                <a:ext cx="2016229" cy="192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lnSpc>
                    <a:spcPct val="150000"/>
                  </a:lnSpc>
                  <a:defRPr b="1" sz="2000">
                    <a:solidFill>
                      <a:srgbClr val="262626"/>
                    </a:solidFill>
                    <a:effectLst>
                      <a:outerShdw sx="100000" sy="100000" kx="0" ky="0" algn="b" rotWithShape="0" blurRad="38100" dist="38100" dir="2700000">
                        <a:srgbClr val="000000">
                          <a:alpha val="43137"/>
                        </a:srgbClr>
                      </a:outerShdw>
                    </a:effectLst>
                    <a:latin typeface="微軟正黑體"/>
                    <a:ea typeface="微軟正黑體"/>
                    <a:cs typeface="微軟正黑體"/>
                    <a:sym typeface="微軟正黑體"/>
                  </a:defRPr>
                </a:pPr>
                <a:r>
                  <a:t>水溶毒轉成</a:t>
                </a:r>
                <a:r>
                  <a:rPr>
                    <a:solidFill>
                      <a:srgbClr val="C00000"/>
                    </a:solidFill>
                  </a:rPr>
                  <a:t>無毒</a:t>
                </a:r>
              </a:p>
              <a:p>
                <a:pPr>
                  <a:spcBef>
                    <a:spcPts val="600"/>
                  </a:spcBef>
                  <a:buSzPct val="100000"/>
                  <a:buFont typeface="Helvetica"/>
                  <a:buChar char="✓"/>
                  <a:defRPr b="1" sz="2000">
                    <a:solidFill>
                      <a:srgbClr val="404040"/>
                    </a:solidFill>
                    <a:latin typeface="微軟正黑體"/>
                    <a:ea typeface="微軟正黑體"/>
                    <a:cs typeface="微軟正黑體"/>
                    <a:sym typeface="微軟正黑體"/>
                  </a:defRPr>
                </a:pPr>
                <a:r>
                  <a:t>穀胱甘肽</a:t>
                </a:r>
              </a:p>
              <a:p>
                <a:pPr>
                  <a:spcBef>
                    <a:spcPts val="600"/>
                  </a:spcBef>
                  <a:buSzPct val="100000"/>
                  <a:buFont typeface="Helvetica"/>
                  <a:buChar char="✓"/>
                  <a:defRPr b="1" sz="2000">
                    <a:solidFill>
                      <a:srgbClr val="262626"/>
                    </a:solidFill>
                    <a:latin typeface="微軟正黑體"/>
                    <a:ea typeface="微軟正黑體"/>
                    <a:cs typeface="微軟正黑體"/>
                    <a:sym typeface="微軟正黑體"/>
                  </a:defRPr>
                </a:pPr>
                <a:r>
                  <a:t>胺基酸</a:t>
                </a:r>
              </a:p>
              <a:p>
                <a:pPr>
                  <a:spcBef>
                    <a:spcPts val="600"/>
                  </a:spcBef>
                  <a:buSzPct val="100000"/>
                  <a:buFont typeface="Helvetica"/>
                  <a:buChar char="✓"/>
                  <a:defRPr b="1" sz="2000">
                    <a:solidFill>
                      <a:srgbClr val="262626"/>
                    </a:solidFill>
                    <a:latin typeface="微軟正黑體"/>
                    <a:ea typeface="微軟正黑體"/>
                    <a:cs typeface="微軟正黑體"/>
                    <a:sym typeface="微軟正黑體"/>
                  </a:defRPr>
                </a:pPr>
                <a:r>
                  <a:t>植化素</a:t>
                </a:r>
              </a:p>
            </p:txBody>
          </p:sp>
        </p:grpSp>
      </p:grpSp>
      <p:grpSp>
        <p:nvGrpSpPr>
          <p:cNvPr id="354" name="圓角矩形 43"/>
          <p:cNvGrpSpPr/>
          <p:nvPr/>
        </p:nvGrpSpPr>
        <p:grpSpPr>
          <a:xfrm>
            <a:off x="7984773" y="2812282"/>
            <a:ext cx="1080123" cy="929639"/>
            <a:chOff x="0" y="0"/>
            <a:chExt cx="1080122" cy="929638"/>
          </a:xfrm>
        </p:grpSpPr>
        <p:sp>
          <p:nvSpPr>
            <p:cNvPr id="352" name="圓角矩形"/>
            <p:cNvSpPr/>
            <p:nvPr/>
          </p:nvSpPr>
          <p:spPr>
            <a:xfrm>
              <a:off x="-1" y="32771"/>
              <a:ext cx="1080124" cy="864099"/>
            </a:xfrm>
            <a:prstGeom prst="roundRect">
              <a:avLst>
                <a:gd name="adj" fmla="val 16667"/>
              </a:avLst>
            </a:prstGeom>
            <a:solidFill>
              <a:srgbClr val="203864"/>
            </a:solid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353" name="廢棄產物"/>
            <p:cNvSpPr txBox="1"/>
            <p:nvPr/>
          </p:nvSpPr>
          <p:spPr>
            <a:xfrm>
              <a:off x="42182" y="0"/>
              <a:ext cx="995757" cy="929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2400">
                  <a:solidFill>
                    <a:srgbClr val="FFFFFF"/>
                  </a:solidFill>
                  <a:latin typeface="微軟正黑體"/>
                  <a:ea typeface="微軟正黑體"/>
                  <a:cs typeface="微軟正黑體"/>
                  <a:sym typeface="微軟正黑體"/>
                </a:defRPr>
              </a:lvl1pPr>
            </a:lstStyle>
            <a:p>
              <a:pPr/>
              <a:r>
                <a:t>廢棄產物</a:t>
              </a:r>
            </a:p>
          </p:txBody>
        </p:sp>
      </p:grpSp>
      <p:grpSp>
        <p:nvGrpSpPr>
          <p:cNvPr id="357" name="圓角矩形 44"/>
          <p:cNvGrpSpPr/>
          <p:nvPr/>
        </p:nvGrpSpPr>
        <p:grpSpPr>
          <a:xfrm>
            <a:off x="9352925" y="2917062"/>
            <a:ext cx="1296147" cy="648075"/>
            <a:chOff x="0" y="0"/>
            <a:chExt cx="1296145" cy="648073"/>
          </a:xfrm>
        </p:grpSpPr>
        <p:sp>
          <p:nvSpPr>
            <p:cNvPr id="355" name="圓角矩形"/>
            <p:cNvSpPr/>
            <p:nvPr/>
          </p:nvSpPr>
          <p:spPr>
            <a:xfrm>
              <a:off x="0" y="0"/>
              <a:ext cx="1296146" cy="648074"/>
            </a:xfrm>
            <a:prstGeom prst="roundRect">
              <a:avLst>
                <a:gd name="adj" fmla="val 16667"/>
              </a:avLst>
            </a:prstGeom>
            <a:solidFill>
              <a:srgbClr val="535353"/>
            </a:solidFill>
            <a:ln w="6350" cap="flat">
              <a:solidFill>
                <a:srgbClr val="535353"/>
              </a:solidFill>
              <a:prstDash val="solid"/>
              <a:miter lim="8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356" name="膽囊"/>
            <p:cNvSpPr txBox="1"/>
            <p:nvPr/>
          </p:nvSpPr>
          <p:spPr>
            <a:xfrm>
              <a:off x="31635" y="68765"/>
              <a:ext cx="1232876" cy="510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2400">
                  <a:solidFill>
                    <a:srgbClr val="FFFFFF"/>
                  </a:solidFill>
                  <a:latin typeface="微軟正黑體"/>
                  <a:ea typeface="微軟正黑體"/>
                  <a:cs typeface="微軟正黑體"/>
                  <a:sym typeface="微軟正黑體"/>
                </a:defRPr>
              </a:lvl1pPr>
            </a:lstStyle>
            <a:p>
              <a:pPr/>
              <a:r>
                <a:t>膽囊</a:t>
              </a:r>
            </a:p>
          </p:txBody>
        </p:sp>
      </p:grpSp>
      <p:sp>
        <p:nvSpPr>
          <p:cNvPr id="358" name="弧形接點 45"/>
          <p:cNvSpPr/>
          <p:nvPr/>
        </p:nvSpPr>
        <p:spPr>
          <a:xfrm>
            <a:off x="7286504" y="2438386"/>
            <a:ext cx="743069" cy="8747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400" y="0"/>
                  <a:pt x="10800" y="5400"/>
                  <a:pt x="10800" y="10800"/>
                </a:cubicBezTo>
                <a:cubicBezTo>
                  <a:pt x="10800" y="16200"/>
                  <a:pt x="16200" y="21600"/>
                  <a:pt x="21600" y="21600"/>
                </a:cubicBezTo>
              </a:path>
            </a:pathLst>
          </a:custGeom>
          <a:ln w="28575">
            <a:solidFill>
              <a:srgbClr val="9DC3E6"/>
            </a:solidFill>
            <a:prstDash val="sysDot"/>
            <a:miter/>
            <a:tailEnd type="triangle"/>
          </a:ln>
        </p:spPr>
        <p:txBody>
          <a:bodyPr lIns="45718" tIns="45718" rIns="45718" bIns="45718" anchor="ctr"/>
          <a:lstStyle/>
          <a:p>
            <a:pPr>
              <a:defRPr>
                <a:latin typeface="Arial"/>
                <a:ea typeface="Arial"/>
                <a:cs typeface="Arial"/>
                <a:sym typeface="Arial"/>
              </a:defRPr>
            </a:pPr>
          </a:p>
        </p:txBody>
      </p:sp>
      <p:sp>
        <p:nvSpPr>
          <p:cNvPr id="359" name="直線單箭頭接點 46"/>
          <p:cNvSpPr/>
          <p:nvPr/>
        </p:nvSpPr>
        <p:spPr>
          <a:xfrm>
            <a:off x="9568949" y="3565133"/>
            <a:ext cx="2" cy="360042"/>
          </a:xfrm>
          <a:prstGeom prst="line">
            <a:avLst/>
          </a:prstGeom>
          <a:ln w="6350">
            <a:solidFill>
              <a:schemeClr val="accent1"/>
            </a:solidFill>
            <a:miter/>
            <a:tailEnd type="triangle"/>
          </a:ln>
        </p:spPr>
        <p:txBody>
          <a:bodyPr lIns="45718" tIns="45718" rIns="45718" bIns="45718"/>
          <a:lstStyle/>
          <a:p>
            <a:pPr/>
          </a:p>
        </p:txBody>
      </p:sp>
      <p:sp>
        <p:nvSpPr>
          <p:cNvPr id="360" name="直線單箭頭接點 47"/>
          <p:cNvSpPr/>
          <p:nvPr/>
        </p:nvSpPr>
        <p:spPr>
          <a:xfrm>
            <a:off x="10433045" y="3565133"/>
            <a:ext cx="2" cy="360042"/>
          </a:xfrm>
          <a:prstGeom prst="line">
            <a:avLst/>
          </a:prstGeom>
          <a:ln w="6350">
            <a:solidFill>
              <a:schemeClr val="accent1"/>
            </a:solidFill>
            <a:miter/>
            <a:tailEnd type="triangle"/>
          </a:ln>
        </p:spPr>
        <p:txBody>
          <a:bodyPr lIns="45718" tIns="45718" rIns="45718" bIns="45718"/>
          <a:lstStyle/>
          <a:p>
            <a:pPr/>
          </a:p>
        </p:txBody>
      </p:sp>
      <p:grpSp>
        <p:nvGrpSpPr>
          <p:cNvPr id="363" name="矩形 48"/>
          <p:cNvGrpSpPr/>
          <p:nvPr/>
        </p:nvGrpSpPr>
        <p:grpSpPr>
          <a:xfrm>
            <a:off x="9136900" y="3925171"/>
            <a:ext cx="720084" cy="504060"/>
            <a:chOff x="-1" y="0"/>
            <a:chExt cx="720083" cy="504059"/>
          </a:xfrm>
        </p:grpSpPr>
        <p:sp>
          <p:nvSpPr>
            <p:cNvPr id="361" name="矩形"/>
            <p:cNvSpPr/>
            <p:nvPr/>
          </p:nvSpPr>
          <p:spPr>
            <a:xfrm>
              <a:off x="-2" y="-1"/>
              <a:ext cx="720085" cy="504060"/>
            </a:xfrm>
            <a:prstGeom prst="rect">
              <a:avLst/>
            </a:prstGeom>
            <a:gradFill flip="none" rotWithShape="1">
              <a:gsLst>
                <a:gs pos="0">
                  <a:srgbClr val="AFAFAF"/>
                </a:gs>
                <a:gs pos="50000">
                  <a:schemeClr val="accent3"/>
                </a:gs>
                <a:gs pos="100000">
                  <a:srgbClr val="929292"/>
                </a:gs>
              </a:gsLst>
              <a:lin ang="5400000" scaled="0"/>
            </a:gradFill>
            <a:ln w="6350" cap="flat">
              <a:solidFill>
                <a:schemeClr val="accent3"/>
              </a:solidFill>
              <a:prstDash val="solid"/>
              <a:miter lim="8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362" name="膽汁"/>
            <p:cNvSpPr txBox="1"/>
            <p:nvPr/>
          </p:nvSpPr>
          <p:spPr>
            <a:xfrm>
              <a:off x="-2" y="47558"/>
              <a:ext cx="720085" cy="408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a:solidFill>
                    <a:srgbClr val="FFFFFF"/>
                  </a:solidFill>
                  <a:latin typeface="微軟正黑體"/>
                  <a:ea typeface="微軟正黑體"/>
                  <a:cs typeface="微軟正黑體"/>
                  <a:sym typeface="微軟正黑體"/>
                </a:defRPr>
              </a:lvl1pPr>
            </a:lstStyle>
            <a:p>
              <a:pPr/>
              <a:r>
                <a:t>膽汁</a:t>
              </a:r>
            </a:p>
          </p:txBody>
        </p:sp>
      </p:grpSp>
      <p:grpSp>
        <p:nvGrpSpPr>
          <p:cNvPr id="366" name="矩形 49"/>
          <p:cNvGrpSpPr/>
          <p:nvPr/>
        </p:nvGrpSpPr>
        <p:grpSpPr>
          <a:xfrm>
            <a:off x="10073004" y="3925171"/>
            <a:ext cx="755580" cy="504060"/>
            <a:chOff x="-1" y="0"/>
            <a:chExt cx="755579" cy="504059"/>
          </a:xfrm>
        </p:grpSpPr>
        <p:sp>
          <p:nvSpPr>
            <p:cNvPr id="364" name="矩形"/>
            <p:cNvSpPr/>
            <p:nvPr/>
          </p:nvSpPr>
          <p:spPr>
            <a:xfrm>
              <a:off x="-2" y="-1"/>
              <a:ext cx="755581" cy="504060"/>
            </a:xfrm>
            <a:prstGeom prst="rect">
              <a:avLst/>
            </a:prstGeom>
            <a:solidFill>
              <a:srgbClr val="1F4E79"/>
            </a:solidFill>
            <a:ln w="6350" cap="flat">
              <a:solidFill>
                <a:schemeClr val="accent6"/>
              </a:solidFill>
              <a:prstDash val="solid"/>
              <a:miter lim="8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365" name="腎臟"/>
            <p:cNvSpPr txBox="1"/>
            <p:nvPr/>
          </p:nvSpPr>
          <p:spPr>
            <a:xfrm>
              <a:off x="-2" y="47558"/>
              <a:ext cx="755581" cy="408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a:solidFill>
                    <a:srgbClr val="FFFFFF"/>
                  </a:solidFill>
                  <a:latin typeface="微軟正黑體"/>
                  <a:ea typeface="微軟正黑體"/>
                  <a:cs typeface="微軟正黑體"/>
                  <a:sym typeface="微軟正黑體"/>
                </a:defRPr>
              </a:lvl1pPr>
            </a:lstStyle>
            <a:p>
              <a:pPr/>
              <a:r>
                <a:t>腎臟</a:t>
              </a:r>
            </a:p>
          </p:txBody>
        </p:sp>
      </p:grpSp>
      <p:sp>
        <p:nvSpPr>
          <p:cNvPr id="367" name="直線單箭頭接點 50"/>
          <p:cNvSpPr/>
          <p:nvPr/>
        </p:nvSpPr>
        <p:spPr>
          <a:xfrm>
            <a:off x="10433045" y="4429230"/>
            <a:ext cx="2" cy="360042"/>
          </a:xfrm>
          <a:prstGeom prst="line">
            <a:avLst/>
          </a:prstGeom>
          <a:ln w="6350">
            <a:solidFill>
              <a:schemeClr val="accent1"/>
            </a:solidFill>
            <a:miter/>
            <a:tailEnd type="triangle"/>
          </a:ln>
        </p:spPr>
        <p:txBody>
          <a:bodyPr lIns="45718" tIns="45718" rIns="45718" bIns="45718"/>
          <a:lstStyle/>
          <a:p>
            <a:pPr/>
          </a:p>
        </p:txBody>
      </p:sp>
      <p:grpSp>
        <p:nvGrpSpPr>
          <p:cNvPr id="370" name="矩形 51"/>
          <p:cNvGrpSpPr/>
          <p:nvPr/>
        </p:nvGrpSpPr>
        <p:grpSpPr>
          <a:xfrm>
            <a:off x="9136900" y="4789269"/>
            <a:ext cx="720084" cy="504060"/>
            <a:chOff x="-1" y="0"/>
            <a:chExt cx="720083" cy="504059"/>
          </a:xfrm>
        </p:grpSpPr>
        <p:sp>
          <p:nvSpPr>
            <p:cNvPr id="368" name="矩形"/>
            <p:cNvSpPr/>
            <p:nvPr/>
          </p:nvSpPr>
          <p:spPr>
            <a:xfrm>
              <a:off x="-2" y="-1"/>
              <a:ext cx="720085" cy="504060"/>
            </a:xfrm>
            <a:prstGeom prst="rect">
              <a:avLst/>
            </a:prstGeom>
            <a:gradFill flip="none" rotWithShape="1">
              <a:gsLst>
                <a:gs pos="0">
                  <a:srgbClr val="AFAFAF"/>
                </a:gs>
                <a:gs pos="50000">
                  <a:schemeClr val="accent3"/>
                </a:gs>
                <a:gs pos="100000">
                  <a:srgbClr val="929292"/>
                </a:gs>
              </a:gsLst>
              <a:lin ang="5400000" scaled="0"/>
            </a:gradFill>
            <a:ln w="6350" cap="flat">
              <a:solidFill>
                <a:schemeClr val="accent3"/>
              </a:solidFill>
              <a:prstDash val="solid"/>
              <a:miter lim="8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369" name="排便"/>
            <p:cNvSpPr txBox="1"/>
            <p:nvPr/>
          </p:nvSpPr>
          <p:spPr>
            <a:xfrm>
              <a:off x="-2" y="47558"/>
              <a:ext cx="720085" cy="408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a:solidFill>
                    <a:srgbClr val="FFFFFF"/>
                  </a:solidFill>
                  <a:latin typeface="微軟正黑體"/>
                  <a:ea typeface="微軟正黑體"/>
                  <a:cs typeface="微軟正黑體"/>
                  <a:sym typeface="微軟正黑體"/>
                </a:defRPr>
              </a:lvl1pPr>
            </a:lstStyle>
            <a:p>
              <a:pPr/>
              <a:r>
                <a:t>排便</a:t>
              </a:r>
            </a:p>
          </p:txBody>
        </p:sp>
      </p:grpSp>
      <p:grpSp>
        <p:nvGrpSpPr>
          <p:cNvPr id="373" name="矩形 52"/>
          <p:cNvGrpSpPr/>
          <p:nvPr/>
        </p:nvGrpSpPr>
        <p:grpSpPr>
          <a:xfrm>
            <a:off x="10108499" y="4789269"/>
            <a:ext cx="720084" cy="504060"/>
            <a:chOff x="-1" y="0"/>
            <a:chExt cx="720083" cy="504059"/>
          </a:xfrm>
        </p:grpSpPr>
        <p:sp>
          <p:nvSpPr>
            <p:cNvPr id="371" name="矩形"/>
            <p:cNvSpPr/>
            <p:nvPr/>
          </p:nvSpPr>
          <p:spPr>
            <a:xfrm>
              <a:off x="-2" y="-1"/>
              <a:ext cx="720085" cy="504060"/>
            </a:xfrm>
            <a:prstGeom prst="rect">
              <a:avLst/>
            </a:prstGeom>
            <a:solidFill>
              <a:srgbClr val="1F4E79"/>
            </a:solidFill>
            <a:ln w="6350" cap="flat">
              <a:solidFill>
                <a:schemeClr val="accent6"/>
              </a:solidFill>
              <a:prstDash val="solid"/>
              <a:miter lim="8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372" name="排尿"/>
            <p:cNvSpPr txBox="1"/>
            <p:nvPr/>
          </p:nvSpPr>
          <p:spPr>
            <a:xfrm>
              <a:off x="-2" y="47558"/>
              <a:ext cx="720085" cy="408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a:solidFill>
                    <a:srgbClr val="FFFFFF"/>
                  </a:solidFill>
                  <a:latin typeface="微軟正黑體"/>
                  <a:ea typeface="微軟正黑體"/>
                  <a:cs typeface="微軟正黑體"/>
                  <a:sym typeface="微軟正黑體"/>
                </a:defRPr>
              </a:lvl1pPr>
            </a:lstStyle>
            <a:p>
              <a:pPr/>
              <a:r>
                <a:t>排尿</a:t>
              </a:r>
            </a:p>
          </p:txBody>
        </p:sp>
      </p:grpSp>
      <p:sp>
        <p:nvSpPr>
          <p:cNvPr id="374" name="直線單箭頭接點 53"/>
          <p:cNvSpPr/>
          <p:nvPr/>
        </p:nvSpPr>
        <p:spPr>
          <a:xfrm>
            <a:off x="9568949" y="4429230"/>
            <a:ext cx="2" cy="360042"/>
          </a:xfrm>
          <a:prstGeom prst="line">
            <a:avLst/>
          </a:prstGeom>
          <a:ln w="6350">
            <a:solidFill>
              <a:schemeClr val="accent1"/>
            </a:solidFill>
            <a:miter/>
            <a:tailEnd type="triangle"/>
          </a:ln>
        </p:spPr>
        <p:txBody>
          <a:bodyPr lIns="45718" tIns="45718" rIns="45718" bIns="45718"/>
          <a:lstStyle/>
          <a:p>
            <a:pPr/>
          </a:p>
        </p:txBody>
      </p:sp>
      <p:sp>
        <p:nvSpPr>
          <p:cNvPr id="375" name="直線單箭頭接點 54"/>
          <p:cNvSpPr/>
          <p:nvPr/>
        </p:nvSpPr>
        <p:spPr>
          <a:xfrm>
            <a:off x="9064893" y="3277101"/>
            <a:ext cx="335161" cy="8386"/>
          </a:xfrm>
          <a:prstGeom prst="line">
            <a:avLst/>
          </a:prstGeom>
          <a:ln w="28575">
            <a:solidFill>
              <a:srgbClr val="595959"/>
            </a:solidFill>
            <a:prstDash val="sysDash"/>
            <a:miter/>
            <a:tailEnd type="triangle"/>
          </a:ln>
        </p:spPr>
        <p:txBody>
          <a:bodyPr lIns="45718" tIns="45718" rIns="45718" bIns="45718"/>
          <a:lstStyle/>
          <a:p>
            <a:pPr/>
          </a:p>
        </p:txBody>
      </p:sp>
      <p:sp>
        <p:nvSpPr>
          <p:cNvPr id="376" name="文字方塊 55"/>
          <p:cNvSpPr txBox="1"/>
          <p:nvPr/>
        </p:nvSpPr>
        <p:spPr>
          <a:xfrm>
            <a:off x="6580616" y="5970573"/>
            <a:ext cx="5112571"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a:defRPr sz="1400">
                <a:solidFill>
                  <a:srgbClr val="808080"/>
                </a:solidFill>
                <a:latin typeface="微軟正黑體"/>
                <a:ea typeface="微軟正黑體"/>
                <a:cs typeface="微軟正黑體"/>
                <a:sym typeface="微軟正黑體"/>
              </a:defRPr>
            </a:lvl1pPr>
          </a:lstStyle>
          <a:p>
            <a:pPr/>
            <a:r>
              <a:t>參考資料:康健雜誌 , 食在抗氧化,176期 2013,07 </a:t>
            </a:r>
          </a:p>
        </p:txBody>
      </p:sp>
      <p:sp>
        <p:nvSpPr>
          <p:cNvPr id="377" name="文字方塊 2"/>
          <p:cNvSpPr txBox="1"/>
          <p:nvPr/>
        </p:nvSpPr>
        <p:spPr>
          <a:xfrm>
            <a:off x="1165284" y="2845054"/>
            <a:ext cx="1940400" cy="1463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200"/>
              </a:spcBef>
              <a:defRPr b="1" sz="2000">
                <a:solidFill>
                  <a:srgbClr val="404040"/>
                </a:solidFill>
                <a:latin typeface="微軟正黑體"/>
                <a:ea typeface="微軟正黑體"/>
                <a:cs typeface="微軟正黑體"/>
                <a:sym typeface="微軟正黑體"/>
              </a:defRPr>
            </a:pPr>
            <a:r>
              <a:t>體內代謝癈物</a:t>
            </a:r>
          </a:p>
          <a:p>
            <a:pPr>
              <a:spcBef>
                <a:spcPts val="1200"/>
              </a:spcBef>
              <a:defRPr b="1" sz="2000">
                <a:solidFill>
                  <a:srgbClr val="404040"/>
                </a:solidFill>
                <a:latin typeface="微軟正黑體"/>
                <a:ea typeface="微軟正黑體"/>
                <a:cs typeface="微軟正黑體"/>
                <a:sym typeface="微軟正黑體"/>
              </a:defRPr>
            </a:pPr>
            <a:r>
              <a:t>環境毒素</a:t>
            </a:r>
          </a:p>
          <a:p>
            <a:pPr>
              <a:spcBef>
                <a:spcPts val="1200"/>
              </a:spcBef>
              <a:defRPr b="1" sz="2000">
                <a:solidFill>
                  <a:srgbClr val="404040"/>
                </a:solidFill>
                <a:latin typeface="微軟正黑體"/>
                <a:ea typeface="微軟正黑體"/>
                <a:cs typeface="微軟正黑體"/>
                <a:sym typeface="微軟正黑體"/>
              </a:defRPr>
            </a:pPr>
            <a:r>
              <a:t>腸道毒素</a:t>
            </a:r>
          </a:p>
        </p:txBody>
      </p:sp>
      <p:grpSp>
        <p:nvGrpSpPr>
          <p:cNvPr id="380" name="圓角矩形圖說文字 3"/>
          <p:cNvGrpSpPr/>
          <p:nvPr/>
        </p:nvGrpSpPr>
        <p:grpSpPr>
          <a:xfrm>
            <a:off x="3198469" y="5094751"/>
            <a:ext cx="1770373" cy="1043981"/>
            <a:chOff x="0" y="0"/>
            <a:chExt cx="1770371" cy="1043979"/>
          </a:xfrm>
        </p:grpSpPr>
        <p:sp>
          <p:nvSpPr>
            <p:cNvPr id="378" name="形狀"/>
            <p:cNvSpPr/>
            <p:nvPr/>
          </p:nvSpPr>
          <p:spPr>
            <a:xfrm>
              <a:off x="-1" y="0"/>
              <a:ext cx="1770373" cy="948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986"/>
                  </a:moveTo>
                  <a:cubicBezTo>
                    <a:pt x="0" y="8703"/>
                    <a:pt x="557" y="7664"/>
                    <a:pt x="1245" y="7664"/>
                  </a:cubicBezTo>
                  <a:lnTo>
                    <a:pt x="3600" y="7664"/>
                  </a:lnTo>
                  <a:lnTo>
                    <a:pt x="7820" y="0"/>
                  </a:lnTo>
                  <a:lnTo>
                    <a:pt x="9000" y="7664"/>
                  </a:lnTo>
                  <a:lnTo>
                    <a:pt x="20355" y="7664"/>
                  </a:lnTo>
                  <a:cubicBezTo>
                    <a:pt x="21043" y="7664"/>
                    <a:pt x="21600" y="8703"/>
                    <a:pt x="21600" y="9986"/>
                  </a:cubicBezTo>
                  <a:lnTo>
                    <a:pt x="21600" y="19277"/>
                  </a:lnTo>
                  <a:cubicBezTo>
                    <a:pt x="21600" y="20560"/>
                    <a:pt x="21043" y="21600"/>
                    <a:pt x="20355" y="21600"/>
                  </a:cubicBezTo>
                  <a:lnTo>
                    <a:pt x="1245" y="21600"/>
                  </a:lnTo>
                  <a:cubicBezTo>
                    <a:pt x="557" y="21600"/>
                    <a:pt x="0" y="20560"/>
                    <a:pt x="0" y="19277"/>
                  </a:cubicBezTo>
                  <a:lnTo>
                    <a:pt x="0" y="9986"/>
                  </a:lnTo>
                  <a:close/>
                </a:path>
              </a:pathLst>
            </a:custGeom>
            <a:gradFill flip="none" rotWithShape="1">
              <a:gsLst>
                <a:gs pos="0">
                  <a:srgbClr val="70A6DB"/>
                </a:gs>
                <a:gs pos="50000">
                  <a:srgbClr val="559BDB"/>
                </a:gs>
                <a:gs pos="100000">
                  <a:srgbClr val="448AC9"/>
                </a:gs>
              </a:gsLst>
              <a:lin ang="5400000" scaled="0"/>
            </a:gradFill>
            <a:ln w="12700" cap="flat">
              <a:noFill/>
              <a:miter lim="400000"/>
            </a:ln>
            <a:effectLst>
              <a:outerShdw sx="100000" sy="100000" kx="0" ky="0" algn="b" rotWithShape="0" blurRad="63500" dist="19050" dir="5400000">
                <a:srgbClr val="000000">
                  <a:alpha val="63000"/>
                </a:srgbClr>
              </a:outerShdw>
            </a:effectLst>
          </p:spPr>
          <p:txBody>
            <a:bodyPr wrap="square" lIns="45718" tIns="45718" rIns="45718" bIns="45718" numCol="1" anchor="ctr">
              <a:noAutofit/>
            </a:bodyPr>
            <a:lstStyle/>
            <a:p>
              <a:pPr algn="ctr">
                <a:defRPr b="1" sz="2000">
                  <a:solidFill>
                    <a:srgbClr val="FFFFFF"/>
                  </a:solidFill>
                  <a:latin typeface="Arial"/>
                  <a:ea typeface="Arial"/>
                  <a:cs typeface="Arial"/>
                  <a:sym typeface="Arial"/>
                </a:defRPr>
              </a:pPr>
            </a:p>
          </p:txBody>
        </p:sp>
        <p:sp>
          <p:nvSpPr>
            <p:cNvPr id="379" name="肝解毒基因、咖啡因代謝"/>
            <p:cNvSpPr txBox="1"/>
            <p:nvPr/>
          </p:nvSpPr>
          <p:spPr>
            <a:xfrm>
              <a:off x="29881" y="241341"/>
              <a:ext cx="1710610" cy="802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2000">
                  <a:solidFill>
                    <a:srgbClr val="FFFFFF"/>
                  </a:solidFill>
                  <a:latin typeface="+mn-lt"/>
                  <a:ea typeface="+mn-ea"/>
                  <a:cs typeface="+mn-cs"/>
                  <a:sym typeface="Helvetica"/>
                </a:defRPr>
              </a:lvl1pPr>
            </a:lstStyle>
            <a:p>
              <a:pPr/>
              <a:r>
                <a:t>肝解毒基因、咖啡因代謝</a:t>
              </a:r>
            </a:p>
          </p:txBody>
        </p:sp>
      </p:grpSp>
      <p:grpSp>
        <p:nvGrpSpPr>
          <p:cNvPr id="383" name="圓角矩形圖說文字 29"/>
          <p:cNvGrpSpPr/>
          <p:nvPr/>
        </p:nvGrpSpPr>
        <p:grpSpPr>
          <a:xfrm>
            <a:off x="5516133" y="5268269"/>
            <a:ext cx="1770373" cy="623415"/>
            <a:chOff x="0" y="0"/>
            <a:chExt cx="1770371" cy="623413"/>
          </a:xfrm>
        </p:grpSpPr>
        <p:sp>
          <p:nvSpPr>
            <p:cNvPr id="381" name="形狀"/>
            <p:cNvSpPr/>
            <p:nvPr/>
          </p:nvSpPr>
          <p:spPr>
            <a:xfrm>
              <a:off x="-1" y="0"/>
              <a:ext cx="1770373" cy="5903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986"/>
                  </a:moveTo>
                  <a:cubicBezTo>
                    <a:pt x="0" y="8703"/>
                    <a:pt x="347" y="7664"/>
                    <a:pt x="775" y="7664"/>
                  </a:cubicBezTo>
                  <a:lnTo>
                    <a:pt x="3600" y="7664"/>
                  </a:lnTo>
                  <a:lnTo>
                    <a:pt x="7820" y="0"/>
                  </a:lnTo>
                  <a:lnTo>
                    <a:pt x="9000" y="7664"/>
                  </a:lnTo>
                  <a:lnTo>
                    <a:pt x="20825" y="7664"/>
                  </a:lnTo>
                  <a:cubicBezTo>
                    <a:pt x="21253" y="7664"/>
                    <a:pt x="21600" y="8703"/>
                    <a:pt x="21600" y="9986"/>
                  </a:cubicBezTo>
                  <a:lnTo>
                    <a:pt x="21600" y="19277"/>
                  </a:lnTo>
                  <a:cubicBezTo>
                    <a:pt x="21600" y="20560"/>
                    <a:pt x="21253" y="21600"/>
                    <a:pt x="20825" y="21600"/>
                  </a:cubicBezTo>
                  <a:lnTo>
                    <a:pt x="775" y="21600"/>
                  </a:lnTo>
                  <a:cubicBezTo>
                    <a:pt x="347" y="21600"/>
                    <a:pt x="0" y="20560"/>
                    <a:pt x="0" y="19277"/>
                  </a:cubicBezTo>
                  <a:lnTo>
                    <a:pt x="0" y="9986"/>
                  </a:lnTo>
                  <a:close/>
                </a:path>
              </a:pathLst>
            </a:custGeom>
            <a:gradFill flip="none" rotWithShape="1">
              <a:gsLst>
                <a:gs pos="0">
                  <a:srgbClr val="70A6DB"/>
                </a:gs>
                <a:gs pos="50000">
                  <a:srgbClr val="559BDB"/>
                </a:gs>
                <a:gs pos="100000">
                  <a:srgbClr val="448AC9"/>
                </a:gs>
              </a:gsLst>
              <a:lin ang="5400000" scaled="0"/>
            </a:gradFill>
            <a:ln w="12700" cap="flat">
              <a:noFill/>
              <a:miter lim="400000"/>
            </a:ln>
            <a:effectLst>
              <a:outerShdw sx="100000" sy="100000" kx="0" ky="0" algn="b" rotWithShape="0" blurRad="63500" dist="19050" dir="5400000">
                <a:srgbClr val="000000">
                  <a:alpha val="63000"/>
                </a:srgbClr>
              </a:outerShdw>
            </a:effectLst>
          </p:spPr>
          <p:txBody>
            <a:bodyPr wrap="square" lIns="45718" tIns="45718" rIns="45718" bIns="45718" numCol="1" anchor="ctr">
              <a:noAutofit/>
            </a:bodyPr>
            <a:lstStyle/>
            <a:p>
              <a:pPr algn="ctr">
                <a:defRPr b="1" sz="2000">
                  <a:solidFill>
                    <a:srgbClr val="FFFFFF"/>
                  </a:solidFill>
                  <a:latin typeface="Arial"/>
                  <a:ea typeface="Arial"/>
                  <a:cs typeface="Arial"/>
                  <a:sym typeface="Arial"/>
                </a:defRPr>
              </a:pPr>
            </a:p>
          </p:txBody>
        </p:sp>
        <p:sp>
          <p:nvSpPr>
            <p:cNvPr id="382" name="肺癌基因"/>
            <p:cNvSpPr txBox="1"/>
            <p:nvPr/>
          </p:nvSpPr>
          <p:spPr>
            <a:xfrm>
              <a:off x="18594" y="176375"/>
              <a:ext cx="1733184" cy="447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2000">
                  <a:solidFill>
                    <a:srgbClr val="FFFFFF"/>
                  </a:solidFill>
                  <a:latin typeface="+mn-lt"/>
                  <a:ea typeface="+mn-ea"/>
                  <a:cs typeface="+mn-cs"/>
                  <a:sym typeface="Helvetica"/>
                </a:defRPr>
              </a:lvl1pPr>
            </a:lstStyle>
            <a:p>
              <a:pPr/>
              <a:r>
                <a:t>肺癌基因</a:t>
              </a:r>
            </a:p>
          </p:txBody>
        </p:sp>
      </p:grpSp>
      <p:sp>
        <p:nvSpPr>
          <p:cNvPr id="384" name="文字方塊 30"/>
          <p:cNvSpPr txBox="1"/>
          <p:nvPr/>
        </p:nvSpPr>
        <p:spPr>
          <a:xfrm>
            <a:off x="1980718" y="1308654"/>
            <a:ext cx="8020278" cy="802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2000">
                <a:solidFill>
                  <a:srgbClr val="404040"/>
                </a:solidFill>
                <a:latin typeface="微軟正黑體"/>
                <a:ea typeface="微軟正黑體"/>
                <a:cs typeface="微軟正黑體"/>
                <a:sym typeface="微軟正黑體"/>
              </a:defRPr>
            </a:pPr>
            <a:r>
              <a:t>每解一分子的毒，產生一分子的自由基</a:t>
            </a:r>
          </a:p>
          <a:p>
            <a:pPr>
              <a:defRPr b="1" sz="2000">
                <a:solidFill>
                  <a:srgbClr val="404040"/>
                </a:solidFill>
                <a:latin typeface="微軟正黑體"/>
                <a:ea typeface="微軟正黑體"/>
                <a:cs typeface="微軟正黑體"/>
                <a:sym typeface="微軟正黑體"/>
              </a:defRPr>
            </a:pPr>
            <a:r>
              <a:t>自由基體內亂跑攻擊細胞造成變異，增加癌症、肝病或免疫系統疾病</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3"/>
                                        </p:tgtEl>
                                        <p:attrNameLst>
                                          <p:attrName>style.visibility</p:attrName>
                                        </p:attrNameLst>
                                      </p:cBhvr>
                                      <p:to>
                                        <p:strVal val="visible"/>
                                      </p:to>
                                    </p:set>
                                    <p:animEffect filter="wipe(left)" transition="in">
                                      <p:cBhvr>
                                        <p:cTn id="7" dur="500"/>
                                        <p:tgtEl>
                                          <p:spTgt spid="34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el" backwards="0">
                                    <p:tmAbs val="0"/>
                                  </p:iterate>
                                  <p:childTnLst>
                                    <p:set>
                                      <p:cBhvr>
                                        <p:cTn id="11" fill="hold"/>
                                        <p:tgtEl>
                                          <p:spTgt spid="38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3" fill="hold">
                                  <p:stCondLst>
                                    <p:cond delay="0"/>
                                  </p:stCondLst>
                                  <p:iterate type="el" backwards="0">
                                    <p:tmAbs val="0"/>
                                  </p:iterate>
                                  <p:childTnLst>
                                    <p:set>
                                      <p:cBhvr>
                                        <p:cTn id="15" fill="hold"/>
                                        <p:tgtEl>
                                          <p:spTgt spid="351"/>
                                        </p:tgtEl>
                                        <p:attrNameLst>
                                          <p:attrName>style.visibility</p:attrName>
                                        </p:attrNameLst>
                                      </p:cBhvr>
                                      <p:to>
                                        <p:strVal val="visible"/>
                                      </p:to>
                                    </p:set>
                                    <p:animEffect filter="wipe(left)" transition="in">
                                      <p:cBhvr>
                                        <p:cTn id="16" dur="500"/>
                                        <p:tgtEl>
                                          <p:spTgt spid="351"/>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4" fill="hold">
                                  <p:stCondLst>
                                    <p:cond delay="0"/>
                                  </p:stCondLst>
                                  <p:iterate type="el" backwards="0">
                                    <p:tmAbs val="0"/>
                                  </p:iterate>
                                  <p:childTnLst>
                                    <p:set>
                                      <p:cBhvr>
                                        <p:cTn id="20" fill="hold"/>
                                        <p:tgtEl>
                                          <p:spTgt spid="38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5" fill="hold">
                                  <p:stCondLst>
                                    <p:cond delay="0"/>
                                  </p:stCondLst>
                                  <p:iterate type="el" backwards="0">
                                    <p:tmAbs val="0"/>
                                  </p:iterate>
                                  <p:childTnLst>
                                    <p:set>
                                      <p:cBhvr>
                                        <p:cTn id="24" fill="hold"/>
                                        <p:tgtEl>
                                          <p:spTgt spid="354"/>
                                        </p:tgtEl>
                                        <p:attrNameLst>
                                          <p:attrName>style.visibility</p:attrName>
                                        </p:attrNameLst>
                                      </p:cBhvr>
                                      <p:to>
                                        <p:strVal val="visible"/>
                                      </p:to>
                                    </p:set>
                                    <p:animEffect filter="wipe(left)" transition="in">
                                      <p:cBhvr>
                                        <p:cTn id="25" dur="500"/>
                                        <p:tgtEl>
                                          <p:spTgt spid="354"/>
                                        </p:tgtEl>
                                      </p:cBhvr>
                                    </p:animEffect>
                                  </p:childTnLst>
                                </p:cTn>
                              </p:par>
                            </p:childTnLst>
                          </p:cTn>
                        </p:par>
                        <p:par>
                          <p:cTn id="26" fill="hold">
                            <p:stCondLst>
                              <p:cond delay="500"/>
                            </p:stCondLst>
                            <p:childTnLst>
                              <p:par>
                                <p:cTn id="27" presetClass="entr" nodeType="afterEffect" presetSubtype="8" presetID="22" grpId="6" fill="hold">
                                  <p:stCondLst>
                                    <p:cond delay="0"/>
                                  </p:stCondLst>
                                  <p:iterate type="el" backwards="0">
                                    <p:tmAbs val="0"/>
                                  </p:iterate>
                                  <p:childTnLst>
                                    <p:set>
                                      <p:cBhvr>
                                        <p:cTn id="28" fill="hold"/>
                                        <p:tgtEl>
                                          <p:spTgt spid="358"/>
                                        </p:tgtEl>
                                        <p:attrNameLst>
                                          <p:attrName>style.visibility</p:attrName>
                                        </p:attrNameLst>
                                      </p:cBhvr>
                                      <p:to>
                                        <p:strVal val="visible"/>
                                      </p:to>
                                    </p:set>
                                    <p:animEffect filter="wipe(left)" transition="in">
                                      <p:cBhvr>
                                        <p:cTn id="29" dur="500"/>
                                        <p:tgtEl>
                                          <p:spTgt spid="358"/>
                                        </p:tgtEl>
                                      </p:cBhvr>
                                    </p:animEffect>
                                  </p:childTnLst>
                                </p:cTn>
                              </p:par>
                            </p:childTnLst>
                          </p:cTn>
                        </p:par>
                        <p:par>
                          <p:cTn id="30" fill="hold">
                            <p:stCondLst>
                              <p:cond delay="1000"/>
                            </p:stCondLst>
                            <p:childTnLst>
                              <p:par>
                                <p:cTn id="31" presetClass="entr" nodeType="afterEffect" presetSubtype="8" presetID="22" grpId="7" fill="hold">
                                  <p:stCondLst>
                                    <p:cond delay="0"/>
                                  </p:stCondLst>
                                  <p:iterate type="el" backwards="0">
                                    <p:tmAbs val="0"/>
                                  </p:iterate>
                                  <p:childTnLst>
                                    <p:set>
                                      <p:cBhvr>
                                        <p:cTn id="32" fill="hold"/>
                                        <p:tgtEl>
                                          <p:spTgt spid="375"/>
                                        </p:tgtEl>
                                        <p:attrNameLst>
                                          <p:attrName>style.visibility</p:attrName>
                                        </p:attrNameLst>
                                      </p:cBhvr>
                                      <p:to>
                                        <p:strVal val="visible"/>
                                      </p:to>
                                    </p:set>
                                    <p:animEffect filter="wipe(left)" transition="in">
                                      <p:cBhvr>
                                        <p:cTn id="33" dur="500"/>
                                        <p:tgtEl>
                                          <p:spTgt spid="375"/>
                                        </p:tgtEl>
                                      </p:cBhvr>
                                    </p:animEffect>
                                  </p:childTnLst>
                                </p:cTn>
                              </p:par>
                            </p:childTnLst>
                          </p:cTn>
                        </p:par>
                        <p:par>
                          <p:cTn id="34" fill="hold">
                            <p:stCondLst>
                              <p:cond delay="1500"/>
                            </p:stCondLst>
                            <p:childTnLst>
                              <p:par>
                                <p:cTn id="35" presetClass="entr" nodeType="afterEffect" presetSubtype="8" presetID="22" grpId="8" fill="hold">
                                  <p:stCondLst>
                                    <p:cond delay="0"/>
                                  </p:stCondLst>
                                  <p:iterate type="el" backwards="0">
                                    <p:tmAbs val="0"/>
                                  </p:iterate>
                                  <p:childTnLst>
                                    <p:set>
                                      <p:cBhvr>
                                        <p:cTn id="36" fill="hold"/>
                                        <p:tgtEl>
                                          <p:spTgt spid="357"/>
                                        </p:tgtEl>
                                        <p:attrNameLst>
                                          <p:attrName>style.visibility</p:attrName>
                                        </p:attrNameLst>
                                      </p:cBhvr>
                                      <p:to>
                                        <p:strVal val="visible"/>
                                      </p:to>
                                    </p:set>
                                    <p:animEffect filter="wipe(left)" transition="in">
                                      <p:cBhvr>
                                        <p:cTn id="37" dur="500"/>
                                        <p:tgtEl>
                                          <p:spTgt spid="357"/>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0" presetID="1" grpId="9" fill="hold">
                                  <p:stCondLst>
                                    <p:cond delay="0"/>
                                  </p:stCondLst>
                                  <p:iterate type="el" backwards="0">
                                    <p:tmAbs val="0"/>
                                  </p:iterate>
                                  <p:childTnLst>
                                    <p:set>
                                      <p:cBhvr>
                                        <p:cTn id="41" fill="hold"/>
                                        <p:tgtEl>
                                          <p:spTgt spid="359"/>
                                        </p:tgtEl>
                                        <p:attrNameLst>
                                          <p:attrName>style.visibility</p:attrName>
                                        </p:attrNameLst>
                                      </p:cBhvr>
                                      <p:to>
                                        <p:strVal val="visible"/>
                                      </p:to>
                                    </p:set>
                                  </p:childTnLst>
                                </p:cTn>
                              </p:par>
                            </p:childTnLst>
                          </p:cTn>
                        </p:par>
                        <p:par>
                          <p:cTn id="42" fill="hold">
                            <p:stCondLst>
                              <p:cond delay="0"/>
                            </p:stCondLst>
                            <p:childTnLst>
                              <p:par>
                                <p:cTn id="43" presetClass="entr" nodeType="afterEffect" presetSubtype="0" presetID="1" grpId="10" fill="hold">
                                  <p:stCondLst>
                                    <p:cond delay="0"/>
                                  </p:stCondLst>
                                  <p:iterate type="el" backwards="0">
                                    <p:tmAbs val="0"/>
                                  </p:iterate>
                                  <p:childTnLst>
                                    <p:set>
                                      <p:cBhvr>
                                        <p:cTn id="44" fill="hold"/>
                                        <p:tgtEl>
                                          <p:spTgt spid="360"/>
                                        </p:tgtEl>
                                        <p:attrNameLst>
                                          <p:attrName>style.visibility</p:attrName>
                                        </p:attrNameLst>
                                      </p:cBhvr>
                                      <p:to>
                                        <p:strVal val="visible"/>
                                      </p:to>
                                    </p:set>
                                  </p:childTnLst>
                                </p:cTn>
                              </p:par>
                            </p:childTnLst>
                          </p:cTn>
                        </p:par>
                        <p:par>
                          <p:cTn id="45" fill="hold">
                            <p:stCondLst>
                              <p:cond delay="0"/>
                            </p:stCondLst>
                            <p:childTnLst>
                              <p:par>
                                <p:cTn id="46" presetClass="entr" nodeType="afterEffect" presetSubtype="0" presetID="1" grpId="11" fill="hold">
                                  <p:stCondLst>
                                    <p:cond delay="0"/>
                                  </p:stCondLst>
                                  <p:iterate type="el" backwards="0">
                                    <p:tmAbs val="0"/>
                                  </p:iterate>
                                  <p:childTnLst>
                                    <p:set>
                                      <p:cBhvr>
                                        <p:cTn id="47" fill="hold"/>
                                        <p:tgtEl>
                                          <p:spTgt spid="363"/>
                                        </p:tgtEl>
                                        <p:attrNameLst>
                                          <p:attrName>style.visibility</p:attrName>
                                        </p:attrNameLst>
                                      </p:cBhvr>
                                      <p:to>
                                        <p:strVal val="visible"/>
                                      </p:to>
                                    </p:set>
                                  </p:childTnLst>
                                </p:cTn>
                              </p:par>
                            </p:childTnLst>
                          </p:cTn>
                        </p:par>
                        <p:par>
                          <p:cTn id="48" fill="hold">
                            <p:stCondLst>
                              <p:cond delay="0"/>
                            </p:stCondLst>
                            <p:childTnLst>
                              <p:par>
                                <p:cTn id="49" presetClass="entr" nodeType="afterEffect" presetSubtype="0" presetID="1" grpId="12" fill="hold">
                                  <p:stCondLst>
                                    <p:cond delay="0"/>
                                  </p:stCondLst>
                                  <p:iterate type="el" backwards="0">
                                    <p:tmAbs val="0"/>
                                  </p:iterate>
                                  <p:childTnLst>
                                    <p:set>
                                      <p:cBhvr>
                                        <p:cTn id="50" fill="hold"/>
                                        <p:tgtEl>
                                          <p:spTgt spid="366"/>
                                        </p:tgtEl>
                                        <p:attrNameLst>
                                          <p:attrName>style.visibility</p:attrName>
                                        </p:attrNameLst>
                                      </p:cBhvr>
                                      <p:to>
                                        <p:strVal val="visible"/>
                                      </p:to>
                                    </p:set>
                                  </p:childTnLst>
                                </p:cTn>
                              </p:par>
                            </p:childTnLst>
                          </p:cTn>
                        </p:par>
                        <p:par>
                          <p:cTn id="51" fill="hold">
                            <p:stCondLst>
                              <p:cond delay="0"/>
                            </p:stCondLst>
                            <p:childTnLst>
                              <p:par>
                                <p:cTn id="52" presetClass="entr" nodeType="afterEffect" presetSubtype="0" presetID="1" grpId="13" fill="hold">
                                  <p:stCondLst>
                                    <p:cond delay="0"/>
                                  </p:stCondLst>
                                  <p:iterate type="el" backwards="0">
                                    <p:tmAbs val="0"/>
                                  </p:iterate>
                                  <p:childTnLst>
                                    <p:set>
                                      <p:cBhvr>
                                        <p:cTn id="53" fill="hold"/>
                                        <p:tgtEl>
                                          <p:spTgt spid="367"/>
                                        </p:tgtEl>
                                        <p:attrNameLst>
                                          <p:attrName>style.visibility</p:attrName>
                                        </p:attrNameLst>
                                      </p:cBhvr>
                                      <p:to>
                                        <p:strVal val="visible"/>
                                      </p:to>
                                    </p:set>
                                  </p:childTnLst>
                                </p:cTn>
                              </p:par>
                            </p:childTnLst>
                          </p:cTn>
                        </p:par>
                        <p:par>
                          <p:cTn id="54" fill="hold">
                            <p:stCondLst>
                              <p:cond delay="0"/>
                            </p:stCondLst>
                            <p:childTnLst>
                              <p:par>
                                <p:cTn id="55" presetClass="entr" nodeType="afterEffect" presetSubtype="0" presetID="1" grpId="14" fill="hold">
                                  <p:stCondLst>
                                    <p:cond delay="0"/>
                                  </p:stCondLst>
                                  <p:iterate type="el" backwards="0">
                                    <p:tmAbs val="0"/>
                                  </p:iterate>
                                  <p:childTnLst>
                                    <p:set>
                                      <p:cBhvr>
                                        <p:cTn id="56" fill="hold"/>
                                        <p:tgtEl>
                                          <p:spTgt spid="370"/>
                                        </p:tgtEl>
                                        <p:attrNameLst>
                                          <p:attrName>style.visibility</p:attrName>
                                        </p:attrNameLst>
                                      </p:cBhvr>
                                      <p:to>
                                        <p:strVal val="visible"/>
                                      </p:to>
                                    </p:set>
                                  </p:childTnLst>
                                </p:cTn>
                              </p:par>
                            </p:childTnLst>
                          </p:cTn>
                        </p:par>
                        <p:par>
                          <p:cTn id="57" fill="hold">
                            <p:stCondLst>
                              <p:cond delay="0"/>
                            </p:stCondLst>
                            <p:childTnLst>
                              <p:par>
                                <p:cTn id="58" presetClass="entr" nodeType="afterEffect" presetSubtype="0" presetID="1" grpId="15" fill="hold">
                                  <p:stCondLst>
                                    <p:cond delay="0"/>
                                  </p:stCondLst>
                                  <p:iterate type="el" backwards="0">
                                    <p:tmAbs val="0"/>
                                  </p:iterate>
                                  <p:childTnLst>
                                    <p:set>
                                      <p:cBhvr>
                                        <p:cTn id="59" fill="hold"/>
                                        <p:tgtEl>
                                          <p:spTgt spid="373"/>
                                        </p:tgtEl>
                                        <p:attrNameLst>
                                          <p:attrName>style.visibility</p:attrName>
                                        </p:attrNameLst>
                                      </p:cBhvr>
                                      <p:to>
                                        <p:strVal val="visible"/>
                                      </p:to>
                                    </p:set>
                                  </p:childTnLst>
                                </p:cTn>
                              </p:par>
                            </p:childTnLst>
                          </p:cTn>
                        </p:par>
                        <p:par>
                          <p:cTn id="60" fill="hold">
                            <p:stCondLst>
                              <p:cond delay="0"/>
                            </p:stCondLst>
                            <p:childTnLst>
                              <p:par>
                                <p:cTn id="61" presetClass="entr" nodeType="afterEffect" presetSubtype="0" presetID="1" grpId="16" fill="hold">
                                  <p:stCondLst>
                                    <p:cond delay="0"/>
                                  </p:stCondLst>
                                  <p:iterate type="el" backwards="0">
                                    <p:tmAbs val="0"/>
                                  </p:iterate>
                                  <p:childTnLst>
                                    <p:set>
                                      <p:cBhvr>
                                        <p:cTn id="62" fill="hold"/>
                                        <p:tgtEl>
                                          <p:spTgt spid="3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3" grpId="15"/>
      <p:bldP build="whole" bldLvl="1" animBg="1" rev="0" advAuto="0" spid="366" grpId="12"/>
      <p:bldP build="whole" bldLvl="1" animBg="1" rev="0" advAuto="0" spid="354" grpId="5"/>
      <p:bldP build="whole" bldLvl="1" animBg="1" rev="0" advAuto="0" spid="343" grpId="1"/>
      <p:bldP build="whole" bldLvl="1" animBg="1" rev="0" advAuto="0" spid="375" grpId="7"/>
      <p:bldP build="whole" bldLvl="1" animBg="1" rev="0" advAuto="0" spid="374" grpId="16"/>
      <p:bldP build="whole" bldLvl="1" animBg="1" rev="0" advAuto="0" spid="358" grpId="6"/>
      <p:bldP build="whole" bldLvl="1" animBg="1" rev="0" advAuto="0" spid="357" grpId="8"/>
      <p:bldP build="whole" bldLvl="1" animBg="1" rev="0" advAuto="0" spid="380" grpId="2"/>
      <p:bldP build="whole" bldLvl="1" animBg="1" rev="0" advAuto="0" spid="383" grpId="4"/>
      <p:bldP build="whole" bldLvl="1" animBg="1" rev="0" advAuto="0" spid="370" grpId="14"/>
      <p:bldP build="whole" bldLvl="1" animBg="1" rev="0" advAuto="0" spid="360" grpId="10"/>
      <p:bldP build="whole" bldLvl="1" animBg="1" rev="0" advAuto="0" spid="359" grpId="9"/>
      <p:bldP build="whole" bldLvl="1" animBg="1" rev="0" advAuto="0" spid="351" grpId="3"/>
      <p:bldP build="whole" bldLvl="1" animBg="1" rev="0" advAuto="0" spid="363" grpId="11"/>
      <p:bldP build="whole" bldLvl="1" animBg="1" rev="0" advAuto="0" spid="367" grpId="13"/>
    </p:bldLst>
  </p:timing>
</p:sld>
</file>

<file path=ppt/theme/theme1.xml><?xml version="1.0" encoding="utf-8"?>
<a:theme xmlns:a="http://schemas.openxmlformats.org/drawingml/2006/main" xmlns:r="http://schemas.openxmlformats.org/officeDocument/2006/relationships" name="1_Office 佈景主題">
  <a:themeElements>
    <a:clrScheme name="1_Office 佈景主題">
      <a:dk1>
        <a:srgbClr val="000000"/>
      </a:dk1>
      <a:lt1>
        <a:srgbClr val="000000"/>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1_Office 佈景主題">
      <a:majorFont>
        <a:latin typeface="Calibri"/>
        <a:ea typeface="Calibri"/>
        <a:cs typeface="Calibri"/>
      </a:majorFont>
      <a:minorFont>
        <a:latin typeface="Helvetica"/>
        <a:ea typeface="Helvetica"/>
        <a:cs typeface="Helvetica"/>
      </a:minorFont>
    </a:fontScheme>
    <a:fmtScheme name="1_Office 佈景主題">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1_Office 佈景主題">
  <a:themeElements>
    <a:clrScheme name="1_Office 佈景主題">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1_Office 佈景主題">
      <a:majorFont>
        <a:latin typeface="Calibri"/>
        <a:ea typeface="Calibri"/>
        <a:cs typeface="Calibri"/>
      </a:majorFont>
      <a:minorFont>
        <a:latin typeface="Helvetica"/>
        <a:ea typeface="Helvetica"/>
        <a:cs typeface="Helvetica"/>
      </a:minorFont>
    </a:fontScheme>
    <a:fmtScheme name="1_Office 佈景主題">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