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g"/>
  <Default Extension="png" ContentType="image/png"/>
  <Default Extension="bmp" ContentType="image/bmp"/>
  <Default Extension="gif" ContentType="image/gif"/>
  <Default Extension="tif" ContentType="image/tif"/>
  <Default Extension="pdf" ContentType="application/pdf"/>
  <Default Extension="mov" ContentType="application/movie"/>
  <Default Extension="vml" ContentType="application/vnd.openxmlformats-officedocument.vmlDrawing"/>
  <Default Extension="xlsx" ContentType="application/vnd.openxmlformats-officedocument.spreadsheetml.sheet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commentAuthors.xml" ContentType="application/vnd.openxmlformats-officedocument.presentationml.commentAuthors+xml"/>
  <Override PartName="/ppt/tableStyles.xml" ContentType="application/vnd.openxmlformats-officedocument.presentationml.tableStyl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media/image1.jpeg" ContentType="image/jpeg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media/image2.jpeg" ContentType="image/jpeg"/>
  <Override PartName="/ppt/media/image3.jpeg" ContentType="image/jpeg"/>
  <Override PartName="/ppt/media/image4.jpeg" ContentType="image/jpeg"/>
  <Override PartName="/ppt/media/image5.jpeg" ContentType="image/jpeg"/>
  <Override PartName="/ppt/media/image6.jpeg" ContentType="image/jpeg"/>
  <Override PartName="/ppt/media/image7.jpeg" ContentType="image/jpeg"/>
  <Override PartName="/ppt/media/image8.jpeg" ContentType="image/jpeg"/>
  <Override PartName="/ppt/media/image9.jpeg" ContentType="image/jpeg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ldMasterIdLst>
    <p:sldMasterId id="2147483648" r:id="rId5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  <p:sldId id="266" r:id="rId18"/>
    <p:sldId id="267" r:id="rId19"/>
    <p:sldId id="268" r:id="rId20"/>
    <p:sldId id="269" r:id="rId21"/>
    <p:sldId id="270" r:id="rId22"/>
    <p:sldId id="271" r:id="rId23"/>
    <p:sldId id="272" r:id="rId24"/>
    <p:sldId id="273" r:id="rId25"/>
    <p:sldId id="274" r:id="rId26"/>
    <p:sldId id="275" r:id="rId27"/>
    <p:sldId id="276" r:id="rId28"/>
    <p:sldId id="277" r:id="rId29"/>
    <p:sldId id="278" r:id="rId30"/>
    <p:sldId id="279" r:id="rId31"/>
    <p:sldId id="280" r:id="rId32"/>
    <p:sldId id="281" r:id="rId33"/>
    <p:sldId id="282" r:id="rId34"/>
    <p:sldId id="283" r:id="rId35"/>
    <p:sldId id="284" r:id="rId36"/>
    <p:sldId id="285" r:id="rId37"/>
  </p:sldIdLst>
  <p:sldSz cx="9144000" cy="51435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1pPr>
    <a:lvl2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2pPr>
    <a:lvl3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3pPr>
    <a:lvl4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4pPr>
    <a:lvl5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5pPr>
    <a:lvl6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6pPr>
    <a:lvl7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7pPr>
    <a:lvl8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8pPr>
    <a:lvl9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/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howPr loop="0"/>
</p:presentationPr>
</file>

<file path=ppt/tableStyles.xml><?xml version="1.0" encoding="utf-8"?>
<a:tblStyleLst xmlns:a="http://schemas.openxmlformats.org/drawingml/2006/main" xmlns:r="http://schemas.openxmlformats.org/officeDocument/2006/relationships" def="{5940675A-B579-460E-94D1-54222C63F5DA}">
  <a:tblStyle styleId="{4C3C2611-4C71-4FC5-86AE-919BDF0F9419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FD7E7"/>
          </a:solidFill>
        </a:fill>
      </a:tcStyle>
    </a:wholeTbl>
    <a:band2H>
      <a:tcTxStyle b="def" i="def"/>
      <a:tcStyle>
        <a:tcBdr/>
        <a:fill>
          <a:solidFill>
            <a:srgbClr val="E8ECF4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FD7E7"/>
          </a:solidFill>
        </a:fill>
      </a:tcStyle>
    </a:wholeTbl>
    <a:band2H>
      <a:tcTxStyle b="def" i="def"/>
      <a:tcStyle>
        <a:tcBdr/>
        <a:fill>
          <a:solidFill>
            <a:srgbClr val="E8ECF4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EEE7283C-3CF3-47DC-8721-378D4A62B22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EE7D0"/>
          </a:solidFill>
        </a:fill>
      </a:tcStyle>
    </a:wholeTbl>
    <a:band2H>
      <a:tcTxStyle b="def" i="def"/>
      <a:tcStyle>
        <a:tcBdr/>
        <a:fill>
          <a:solidFill>
            <a:srgbClr val="EFF3E9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CF821DB8-F4EB-4A41-A1BA-3FCAFE7338EE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FCDCCE"/>
          </a:solidFill>
        </a:fill>
      </a:tcStyle>
    </a:wholeTbl>
    <a:band2H>
      <a:tcTxStyle b="def" i="def"/>
      <a:tcStyle>
        <a:tcBdr/>
        <a:fill>
          <a:solidFill>
            <a:srgbClr val="FDEEE8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33BA23B1-9221-436E-865A-0063620EA4FD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 b="def" i="def"/>
      <a:tcStyle>
        <a:tcBdr/>
        <a:fill>
          <a:solidFill>
            <a:srgbClr val="FFFFFF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2708684C-4D16-4618-839F-0558EEFCDFE6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CACA"/>
          </a:solidFill>
        </a:fill>
      </a:tcStyle>
    </a:wholeTbl>
    <a:band2H>
      <a:tcTxStyle b="def" i="def"/>
      <a:tcStyle>
        <a:tcBdr/>
        <a:fill>
          <a:solidFill>
            <a:srgbClr val="E6E6E6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Comments="1"/>
</file>

<file path=ppt/_rels/presentation.xml.rels><?xml version="1.0" encoding="UTF-8"?>
<Relationships xmlns="http://schemas.openxmlformats.org/package/2006/relationships"><Relationship Id="rId1" Type="http://schemas.openxmlformats.org/officeDocument/2006/relationships/presProps" Target="presProps.xml"/><Relationship Id="rId2" Type="http://schemas.openxmlformats.org/officeDocument/2006/relationships/viewProps" Target="viewProps.xml"/><Relationship Id="rId3" Type="http://schemas.openxmlformats.org/officeDocument/2006/relationships/commentAuthors" Target="commentAuthors.xml"/><Relationship Id="rId4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9" Type="http://schemas.openxmlformats.org/officeDocument/2006/relationships/slide" Target="slides/slide2.xml"/><Relationship Id="rId10" Type="http://schemas.openxmlformats.org/officeDocument/2006/relationships/slide" Target="slides/slide3.xml"/><Relationship Id="rId11" Type="http://schemas.openxmlformats.org/officeDocument/2006/relationships/slide" Target="slides/slide4.xml"/><Relationship Id="rId12" Type="http://schemas.openxmlformats.org/officeDocument/2006/relationships/slide" Target="slides/slide5.xml"/><Relationship Id="rId13" Type="http://schemas.openxmlformats.org/officeDocument/2006/relationships/slide" Target="slides/slide6.xml"/><Relationship Id="rId14" Type="http://schemas.openxmlformats.org/officeDocument/2006/relationships/slide" Target="slides/slide7.xml"/><Relationship Id="rId15" Type="http://schemas.openxmlformats.org/officeDocument/2006/relationships/slide" Target="slides/slide8.xml"/><Relationship Id="rId16" Type="http://schemas.openxmlformats.org/officeDocument/2006/relationships/slide" Target="slides/slide9.xml"/><Relationship Id="rId17" Type="http://schemas.openxmlformats.org/officeDocument/2006/relationships/slide" Target="slides/slide10.xml"/><Relationship Id="rId18" Type="http://schemas.openxmlformats.org/officeDocument/2006/relationships/slide" Target="slides/slide11.xml"/><Relationship Id="rId19" Type="http://schemas.openxmlformats.org/officeDocument/2006/relationships/slide" Target="slides/slide12.xml"/><Relationship Id="rId20" Type="http://schemas.openxmlformats.org/officeDocument/2006/relationships/slide" Target="slides/slide13.xml"/><Relationship Id="rId21" Type="http://schemas.openxmlformats.org/officeDocument/2006/relationships/slide" Target="slides/slide14.xml"/><Relationship Id="rId22" Type="http://schemas.openxmlformats.org/officeDocument/2006/relationships/slide" Target="slides/slide15.xml"/><Relationship Id="rId23" Type="http://schemas.openxmlformats.org/officeDocument/2006/relationships/slide" Target="slides/slide16.xml"/><Relationship Id="rId24" Type="http://schemas.openxmlformats.org/officeDocument/2006/relationships/slide" Target="slides/slide17.xml"/><Relationship Id="rId25" Type="http://schemas.openxmlformats.org/officeDocument/2006/relationships/slide" Target="slides/slide18.xml"/><Relationship Id="rId26" Type="http://schemas.openxmlformats.org/officeDocument/2006/relationships/slide" Target="slides/slide19.xml"/><Relationship Id="rId27" Type="http://schemas.openxmlformats.org/officeDocument/2006/relationships/slide" Target="slides/slide20.xml"/><Relationship Id="rId28" Type="http://schemas.openxmlformats.org/officeDocument/2006/relationships/slide" Target="slides/slide21.xml"/><Relationship Id="rId29" Type="http://schemas.openxmlformats.org/officeDocument/2006/relationships/slide" Target="slides/slide22.xml"/><Relationship Id="rId30" Type="http://schemas.openxmlformats.org/officeDocument/2006/relationships/slide" Target="slides/slide23.xml"/><Relationship Id="rId31" Type="http://schemas.openxmlformats.org/officeDocument/2006/relationships/slide" Target="slides/slide24.xml"/><Relationship Id="rId32" Type="http://schemas.openxmlformats.org/officeDocument/2006/relationships/slide" Target="slides/slide25.xml"/><Relationship Id="rId33" Type="http://schemas.openxmlformats.org/officeDocument/2006/relationships/slide" Target="slides/slide26.xml"/><Relationship Id="rId34" Type="http://schemas.openxmlformats.org/officeDocument/2006/relationships/slide" Target="slides/slide27.xml"/><Relationship Id="rId35" Type="http://schemas.openxmlformats.org/officeDocument/2006/relationships/slide" Target="slides/slide28.xml"/><Relationship Id="rId36" Type="http://schemas.openxmlformats.org/officeDocument/2006/relationships/slide" Target="slides/slide29.xml"/><Relationship Id="rId37" Type="http://schemas.openxmlformats.org/officeDocument/2006/relationships/slide" Target="slides/slide30.xml"/></Relationships>

</file>

<file path=ppt/notesMasters/_rels/notesMaster1.xml.rels><?xml version="1.0" encoding="UTF-8"?>
<Relationships xmlns="http://schemas.openxmlformats.org/package/2006/relationships"><Relationship Id="rId1" Type="http://schemas.openxmlformats.org/officeDocument/2006/relationships/theme" Target="../theme/theme2.xml"/></Relationships>
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Shape 50"/>
          <p:cNvSpPr/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51" name="Shape 51"/>
          <p:cNvSpPr/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latinLnBrk="0">
      <a:defRPr sz="1200">
        <a:latin typeface="+mn-lt"/>
        <a:ea typeface="+mn-ea"/>
        <a:cs typeface="+mn-cs"/>
        <a:sym typeface="Calibri"/>
      </a:defRPr>
    </a:lvl1pPr>
    <a:lvl2pPr indent="228600" latinLnBrk="0">
      <a:defRPr sz="1200">
        <a:latin typeface="+mn-lt"/>
        <a:ea typeface="+mn-ea"/>
        <a:cs typeface="+mn-cs"/>
        <a:sym typeface="Calibri"/>
      </a:defRPr>
    </a:lvl2pPr>
    <a:lvl3pPr indent="457200" latinLnBrk="0">
      <a:defRPr sz="1200">
        <a:latin typeface="+mn-lt"/>
        <a:ea typeface="+mn-ea"/>
        <a:cs typeface="+mn-cs"/>
        <a:sym typeface="Calibri"/>
      </a:defRPr>
    </a:lvl3pPr>
    <a:lvl4pPr indent="685800" latinLnBrk="0">
      <a:defRPr sz="1200">
        <a:latin typeface="+mn-lt"/>
        <a:ea typeface="+mn-ea"/>
        <a:cs typeface="+mn-cs"/>
        <a:sym typeface="Calibri"/>
      </a:defRPr>
    </a:lvl4pPr>
    <a:lvl5pPr indent="914400" latinLnBrk="0">
      <a:defRPr sz="1200">
        <a:latin typeface="+mn-lt"/>
        <a:ea typeface="+mn-ea"/>
        <a:cs typeface="+mn-cs"/>
        <a:sym typeface="Calibri"/>
      </a:defRPr>
    </a:lvl5pPr>
    <a:lvl6pPr indent="1143000" latinLnBrk="0">
      <a:defRPr sz="1200">
        <a:latin typeface="+mn-lt"/>
        <a:ea typeface="+mn-ea"/>
        <a:cs typeface="+mn-cs"/>
        <a:sym typeface="Calibri"/>
      </a:defRPr>
    </a:lvl6pPr>
    <a:lvl7pPr indent="1371600" latinLnBrk="0">
      <a:defRPr sz="1200">
        <a:latin typeface="+mn-lt"/>
        <a:ea typeface="+mn-ea"/>
        <a:cs typeface="+mn-cs"/>
        <a:sym typeface="Calibri"/>
      </a:defRPr>
    </a:lvl7pPr>
    <a:lvl8pPr indent="1600200" latinLnBrk="0">
      <a:defRPr sz="1200">
        <a:latin typeface="+mn-lt"/>
        <a:ea typeface="+mn-ea"/>
        <a:cs typeface="+mn-cs"/>
        <a:sym typeface="Calibri"/>
      </a:defRPr>
    </a:lvl8pPr>
    <a:lvl9pPr indent="1828800" latinLnBrk="0">
      <a:defRPr sz="1200">
        <a:latin typeface="+mn-lt"/>
        <a:ea typeface="+mn-ea"/>
        <a:cs typeface="+mn-cs"/>
        <a:sym typeface="Calibri"/>
      </a:defRPr>
    </a:lvl9pPr>
  </p:notesStyle>
</p:notesMaster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eg"/><Relationship Id="rId3" Type="http://schemas.openxmlformats.org/officeDocument/2006/relationships/image" Target="../media/image1.png"/></Relationships>
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eg"/><Relationship Id="rId3" Type="http://schemas.openxmlformats.org/officeDocument/2006/relationships/image" Target="../media/image1.png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itle" showMasterSp="0" showMasterPhAnim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2" descr="Picture 2"/>
          <p:cNvPicPr>
            <a:picLocks noChangeAspect="1"/>
          </p:cNvPicPr>
          <p:nvPr/>
        </p:nvPicPr>
        <p:blipFill>
          <a:blip r:embed="rId2">
            <a:extLst/>
          </a:blip>
          <a:srcRect l="0" t="0" r="10702" b="10713"/>
          <a:stretch>
            <a:fillRect/>
          </a:stretch>
        </p:blipFill>
        <p:spPr>
          <a:xfrm>
            <a:off x="-1" y="0"/>
            <a:ext cx="9144002" cy="5143502"/>
          </a:xfrm>
          <a:prstGeom prst="rect">
            <a:avLst/>
          </a:prstGeom>
          <a:ln w="12700">
            <a:miter lim="400000"/>
          </a:ln>
        </p:spPr>
      </p:pic>
      <p:pic>
        <p:nvPicPr>
          <p:cNvPr id="14" name="image2.png" descr="image2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6722822" y="4755231"/>
            <a:ext cx="2054216" cy="297907"/>
          </a:xfrm>
          <a:prstGeom prst="rect">
            <a:avLst/>
          </a:prstGeom>
          <a:ln w="12700">
            <a:miter lim="400000"/>
          </a:ln>
        </p:spPr>
      </p:pic>
      <p:sp>
        <p:nvSpPr>
          <p:cNvPr id="15" name="大標題文字"/>
          <p:cNvSpPr txBox="1"/>
          <p:nvPr>
            <p:ph type="title"/>
          </p:nvPr>
        </p:nvSpPr>
        <p:spPr>
          <a:xfrm>
            <a:off x="685800" y="1597819"/>
            <a:ext cx="7772400" cy="1102522"/>
          </a:xfrm>
          <a:prstGeom prst="rect">
            <a:avLst/>
          </a:prstGeom>
        </p:spPr>
        <p:txBody>
          <a:bodyPr/>
          <a:lstStyle>
            <a:lvl1pPr>
              <a:defRPr spc="50">
                <a:solidFill>
                  <a:srgbClr val="002060"/>
                </a:solidFill>
                <a:effectLst>
                  <a:outerShdw sx="100000" sy="100000" kx="0" ky="0" algn="b" rotWithShape="0" blurRad="76200" dist="50800" dir="5400000">
                    <a:srgbClr val="000000">
                      <a:alpha val="64999"/>
                    </a:srgbClr>
                  </a:outerShdw>
                </a:effectLst>
              </a:defRPr>
            </a:lvl1pPr>
          </a:lstStyle>
          <a:p>
            <a:pPr/>
            <a:r>
              <a:t>大標題文字</a:t>
            </a:r>
          </a:p>
        </p:txBody>
      </p:sp>
      <p:sp>
        <p:nvSpPr>
          <p:cNvPr id="16" name="內文層級一…"/>
          <p:cNvSpPr txBox="1"/>
          <p:nvPr>
            <p:ph type="body" sz="quarter" idx="1"/>
          </p:nvPr>
        </p:nvSpPr>
        <p:spPr>
          <a:xfrm>
            <a:off x="1371600" y="2914650"/>
            <a:ext cx="6400800" cy="1314450"/>
          </a:xfrm>
          <a:prstGeom prst="rect">
            <a:avLst/>
          </a:prstGeom>
        </p:spPr>
        <p:txBody>
          <a:bodyPr/>
          <a:lstStyle>
            <a:lvl1pPr marL="0" indent="0" algn="ctr">
              <a:buSzTx/>
              <a:buFontTx/>
              <a:buNone/>
              <a:defRPr>
                <a:solidFill>
                  <a:srgbClr val="888888"/>
                </a:solidFill>
              </a:defRPr>
            </a:lvl1pPr>
            <a:lvl2pPr marL="0" indent="0" algn="ctr">
              <a:buSzTx/>
              <a:buFontTx/>
              <a:buNone/>
              <a:defRPr>
                <a:solidFill>
                  <a:srgbClr val="888888"/>
                </a:solidFill>
              </a:defRPr>
            </a:lvl2pPr>
            <a:lvl3pPr marL="0" indent="0" algn="ctr">
              <a:buSzTx/>
              <a:buFontTx/>
              <a:buNone/>
              <a:defRPr>
                <a:solidFill>
                  <a:srgbClr val="888888"/>
                </a:solidFill>
              </a:defRPr>
            </a:lvl3pPr>
            <a:lvl4pPr marL="0" indent="0" algn="ctr">
              <a:buSzTx/>
              <a:buFontTx/>
              <a:buNone/>
              <a:defRPr>
                <a:solidFill>
                  <a:srgbClr val="888888"/>
                </a:solidFill>
              </a:defRPr>
            </a:lvl4pPr>
            <a:lvl5pPr marL="0" indent="0" algn="ctr">
              <a:buSzTx/>
              <a:buFontTx/>
              <a:buNone/>
              <a:defRPr>
                <a:solidFill>
                  <a:srgbClr val="888888"/>
                </a:solidFill>
              </a:defRPr>
            </a:lvl5pPr>
          </a:lstStyle>
          <a:p>
            <a:pPr/>
            <a:r>
              <a:t>內文層級一</a:t>
            </a:r>
          </a:p>
          <a:p>
            <a:pPr lvl="1"/>
            <a:r>
              <a:t>內文層級二</a:t>
            </a:r>
          </a:p>
          <a:p>
            <a:pPr lvl="2"/>
            <a:r>
              <a:t>內文層級三</a:t>
            </a:r>
          </a:p>
          <a:p>
            <a:pPr lvl="3"/>
            <a:r>
              <a:t>內文層級四</a:t>
            </a:r>
          </a:p>
          <a:p>
            <a:pPr lvl="4"/>
            <a:r>
              <a:t>內文層級五</a:t>
            </a:r>
          </a:p>
        </p:txBody>
      </p:sp>
      <p:sp>
        <p:nvSpPr>
          <p:cNvPr id="17" name="幻燈片編號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標題投影片 0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大標題文字"/>
          <p:cNvSpPr txBox="1"/>
          <p:nvPr>
            <p:ph type="title"/>
          </p:nvPr>
        </p:nvSpPr>
        <p:spPr>
          <a:xfrm>
            <a:off x="685800" y="1597819"/>
            <a:ext cx="7772400" cy="1102522"/>
          </a:xfrm>
          <a:prstGeom prst="rect">
            <a:avLst/>
          </a:prstGeom>
        </p:spPr>
        <p:txBody>
          <a:bodyPr/>
          <a:lstStyle>
            <a:lvl1pPr>
              <a:defRPr spc="50">
                <a:solidFill>
                  <a:srgbClr val="002060"/>
                </a:solidFill>
                <a:effectLst>
                  <a:outerShdw sx="100000" sy="100000" kx="0" ky="0" algn="b" rotWithShape="0" blurRad="76200" dist="50800" dir="5400000">
                    <a:srgbClr val="000000">
                      <a:alpha val="64999"/>
                    </a:srgbClr>
                  </a:outerShdw>
                </a:effectLst>
              </a:defRPr>
            </a:lvl1pPr>
          </a:lstStyle>
          <a:p>
            <a:pPr/>
            <a:r>
              <a:t>大標題文字</a:t>
            </a:r>
          </a:p>
        </p:txBody>
      </p:sp>
      <p:sp>
        <p:nvSpPr>
          <p:cNvPr id="25" name="內文層級一…"/>
          <p:cNvSpPr txBox="1"/>
          <p:nvPr>
            <p:ph type="body" sz="quarter" idx="1"/>
          </p:nvPr>
        </p:nvSpPr>
        <p:spPr>
          <a:xfrm>
            <a:off x="1371600" y="2914650"/>
            <a:ext cx="6400800" cy="1314450"/>
          </a:xfrm>
          <a:prstGeom prst="rect">
            <a:avLst/>
          </a:prstGeom>
        </p:spPr>
        <p:txBody>
          <a:bodyPr/>
          <a:lstStyle>
            <a:lvl1pPr marL="0" indent="0" algn="ctr">
              <a:buSzTx/>
              <a:buFontTx/>
              <a:buNone/>
              <a:defRPr>
                <a:solidFill>
                  <a:srgbClr val="888888"/>
                </a:solidFill>
              </a:defRPr>
            </a:lvl1pPr>
            <a:lvl2pPr marL="0" indent="0" algn="ctr">
              <a:buSzTx/>
              <a:buFontTx/>
              <a:buNone/>
              <a:defRPr>
                <a:solidFill>
                  <a:srgbClr val="888888"/>
                </a:solidFill>
              </a:defRPr>
            </a:lvl2pPr>
            <a:lvl3pPr marL="0" indent="0" algn="ctr">
              <a:buSzTx/>
              <a:buFontTx/>
              <a:buNone/>
              <a:defRPr>
                <a:solidFill>
                  <a:srgbClr val="888888"/>
                </a:solidFill>
              </a:defRPr>
            </a:lvl3pPr>
            <a:lvl4pPr marL="0" indent="0" algn="ctr">
              <a:buSzTx/>
              <a:buFontTx/>
              <a:buNone/>
              <a:defRPr>
                <a:solidFill>
                  <a:srgbClr val="888888"/>
                </a:solidFill>
              </a:defRPr>
            </a:lvl4pPr>
            <a:lvl5pPr marL="0" indent="0" algn="ctr">
              <a:buSzTx/>
              <a:buFontTx/>
              <a:buNone/>
              <a:defRPr>
                <a:solidFill>
                  <a:srgbClr val="888888"/>
                </a:solidFill>
              </a:defRPr>
            </a:lvl5pPr>
          </a:lstStyle>
          <a:p>
            <a:pPr/>
            <a:r>
              <a:t>內文層級一</a:t>
            </a:r>
          </a:p>
          <a:p>
            <a:pPr lvl="1"/>
            <a:r>
              <a:t>內文層級二</a:t>
            </a:r>
          </a:p>
          <a:p>
            <a:pPr lvl="2"/>
            <a:r>
              <a:t>內文層級三</a:t>
            </a:r>
          </a:p>
          <a:p>
            <a:pPr lvl="3"/>
            <a:r>
              <a:t>內文層級四</a:t>
            </a:r>
          </a:p>
          <a:p>
            <a:pPr lvl="4"/>
            <a:r>
              <a:t>內文層級五</a:t>
            </a:r>
          </a:p>
        </p:txBody>
      </p:sp>
      <p:sp>
        <p:nvSpPr>
          <p:cNvPr id="26" name="幻燈片編號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大標題文字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大標題文字</a:t>
            </a:r>
          </a:p>
        </p:txBody>
      </p:sp>
      <p:sp>
        <p:nvSpPr>
          <p:cNvPr id="34" name="內文層級一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內文層級一</a:t>
            </a:r>
          </a:p>
          <a:p>
            <a:pPr lvl="1"/>
            <a:r>
              <a:t>內文層級二</a:t>
            </a:r>
          </a:p>
          <a:p>
            <a:pPr lvl="2"/>
            <a:r>
              <a:t>內文層級三</a:t>
            </a:r>
          </a:p>
          <a:p>
            <a:pPr lvl="3"/>
            <a:r>
              <a:t>內文層級四</a:t>
            </a:r>
          </a:p>
          <a:p>
            <a:pPr lvl="4"/>
            <a:r>
              <a:t>內文層級五</a:t>
            </a:r>
          </a:p>
        </p:txBody>
      </p:sp>
      <p:sp>
        <p:nvSpPr>
          <p:cNvPr id="35" name="幻燈片編號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" name="Picture 2" descr="Picture 2"/>
          <p:cNvPicPr>
            <a:picLocks noChangeAspect="1"/>
          </p:cNvPicPr>
          <p:nvPr/>
        </p:nvPicPr>
        <p:blipFill>
          <a:blip r:embed="rId2">
            <a:extLst/>
          </a:blip>
          <a:srcRect l="0" t="0" r="10702" b="10713"/>
          <a:stretch>
            <a:fillRect/>
          </a:stretch>
        </p:blipFill>
        <p:spPr>
          <a:xfrm>
            <a:off x="-2" y="0"/>
            <a:ext cx="9144004" cy="5143502"/>
          </a:xfrm>
          <a:prstGeom prst="rect">
            <a:avLst/>
          </a:prstGeom>
          <a:ln w="12700">
            <a:miter lim="400000"/>
          </a:ln>
        </p:spPr>
      </p:pic>
      <p:pic>
        <p:nvPicPr>
          <p:cNvPr id="43" name="台灣醫美管理學會LOGO確認.png" descr="台灣醫美管理學會LOGO確認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6722822" y="4755231"/>
            <a:ext cx="2054217" cy="297908"/>
          </a:xfrm>
          <a:prstGeom prst="rect">
            <a:avLst/>
          </a:prstGeom>
          <a:ln w="12700">
            <a:miter lim="400000"/>
          </a:ln>
        </p:spPr>
      </p:pic>
      <p:sp>
        <p:nvSpPr>
          <p:cNvPr id="44" name="幻燈片編號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image" Target="../media/image1.jpeg"/><Relationship Id="rId3" Type="http://schemas.openxmlformats.org/officeDocument/2006/relationships/image" Target="../media/image1.png"/><Relationship Id="rId4" Type="http://schemas.openxmlformats.org/officeDocument/2006/relationships/slideLayout" Target="../slideLayouts/slideLayout1.xml"/><Relationship Id="rId5" Type="http://schemas.openxmlformats.org/officeDocument/2006/relationships/slideLayout" Target="../slideLayouts/slideLayout2.xml"/><Relationship Id="rId6" Type="http://schemas.openxmlformats.org/officeDocument/2006/relationships/slideLayout" Target="../slideLayouts/slideLayout3.xml"/><Relationship Id="rId7" Type="http://schemas.openxmlformats.org/officeDocument/2006/relationships/slideLayout" Target="../slideLayouts/slideLayout4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Picture 2"/>
          <p:cNvPicPr>
            <a:picLocks noChangeAspect="1"/>
          </p:cNvPicPr>
          <p:nvPr/>
        </p:nvPicPr>
        <p:blipFill>
          <a:blip r:embed="rId2">
            <a:extLst/>
          </a:blip>
          <a:srcRect l="0" t="0" r="10702" b="10713"/>
          <a:stretch>
            <a:fillRect/>
          </a:stretch>
        </p:blipFill>
        <p:spPr>
          <a:xfrm>
            <a:off x="-1" y="0"/>
            <a:ext cx="9144002" cy="5143502"/>
          </a:xfrm>
          <a:prstGeom prst="rect">
            <a:avLst/>
          </a:prstGeom>
          <a:ln w="12700">
            <a:miter lim="400000"/>
          </a:ln>
        </p:spPr>
      </p:pic>
      <p:pic>
        <p:nvPicPr>
          <p:cNvPr id="3" name="image2.png" descr="image2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6722822" y="4755231"/>
            <a:ext cx="2054216" cy="297907"/>
          </a:xfrm>
          <a:prstGeom prst="rect">
            <a:avLst/>
          </a:prstGeom>
          <a:ln w="12700">
            <a:miter lim="400000"/>
          </a:ln>
        </p:spPr>
      </p:pic>
      <p:sp>
        <p:nvSpPr>
          <p:cNvPr id="4" name="大標題文字"/>
          <p:cNvSpPr txBox="1"/>
          <p:nvPr>
            <p:ph type="title"/>
          </p:nvPr>
        </p:nvSpPr>
        <p:spPr>
          <a:xfrm>
            <a:off x="457200" y="205978"/>
            <a:ext cx="8229600" cy="85725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 anchor="ctr">
            <a:normAutofit fontScale="100000" lnSpcReduction="0"/>
          </a:bodyPr>
          <a:lstStyle/>
          <a:p>
            <a:pPr/>
            <a:r>
              <a:t>大標題文字</a:t>
            </a:r>
          </a:p>
        </p:txBody>
      </p:sp>
      <p:sp>
        <p:nvSpPr>
          <p:cNvPr id="5" name="內文層級一…"/>
          <p:cNvSpPr txBox="1"/>
          <p:nvPr>
            <p:ph type="body" idx="1"/>
          </p:nvPr>
        </p:nvSpPr>
        <p:spPr>
          <a:xfrm>
            <a:off x="457200" y="1200150"/>
            <a:ext cx="8229600" cy="339447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>
            <a:normAutofit fontScale="100000" lnSpcReduction="0"/>
          </a:bodyPr>
          <a:lstStyle/>
          <a:p>
            <a:pPr/>
            <a:r>
              <a:t>內文層級一</a:t>
            </a:r>
          </a:p>
          <a:p>
            <a:pPr lvl="1"/>
            <a:r>
              <a:t>內文層級二</a:t>
            </a:r>
          </a:p>
          <a:p>
            <a:pPr lvl="2"/>
            <a:r>
              <a:t>內文層級三</a:t>
            </a:r>
          </a:p>
          <a:p>
            <a:pPr lvl="3"/>
            <a:r>
              <a:t>內文層級四</a:t>
            </a:r>
          </a:p>
          <a:p>
            <a:pPr lvl="4"/>
            <a:r>
              <a:t>內文層級五</a:t>
            </a:r>
          </a:p>
        </p:txBody>
      </p:sp>
      <p:sp>
        <p:nvSpPr>
          <p:cNvPr id="6" name="幻燈片編號"/>
          <p:cNvSpPr txBox="1"/>
          <p:nvPr>
            <p:ph type="sldNum" sz="quarter" idx="2"/>
          </p:nvPr>
        </p:nvSpPr>
        <p:spPr>
          <a:xfrm>
            <a:off x="8820477" y="4894799"/>
            <a:ext cx="263978" cy="269237"/>
          </a:xfrm>
          <a:prstGeom prst="rect">
            <a:avLst/>
          </a:prstGeom>
          <a:ln w="12700">
            <a:miter lim="400000"/>
          </a:ln>
        </p:spPr>
        <p:txBody>
          <a:bodyPr wrap="none" lIns="45718" tIns="45718" rIns="45718" bIns="45718" anchor="ctr">
            <a:spAutoFit/>
          </a:bodyPr>
          <a:lstStyle>
            <a:lvl1pPr algn="r">
              <a:defRPr sz="1200">
                <a:solidFill>
                  <a:srgbClr val="F2F2F2"/>
                </a:solidFill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4"/>
    <p:sldLayoutId id="2147483650" r:id="rId5"/>
    <p:sldLayoutId id="2147483651" r:id="rId6"/>
    <p:sldLayoutId id="2147483652" r:id="rId7"/>
  </p:sldLayoutIdLst>
  <p:transition xmlns:p14="http://schemas.microsoft.com/office/powerpoint/2010/main" spd="med" advClick="1"/>
  <p:txStyles>
    <p:titleStyle>
      <a:lvl1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0" strike="noStrike" sz="3600" u="none">
          <a:ln>
            <a:noFill/>
          </a:ln>
          <a:solidFill>
            <a:srgbClr val="376092"/>
          </a:solidFill>
          <a:uFillTx/>
          <a:latin typeface="Microsoft YaHei"/>
          <a:ea typeface="Microsoft YaHei"/>
          <a:cs typeface="Microsoft YaHei"/>
          <a:sym typeface="Microsoft YaHei"/>
        </a:defRPr>
      </a:lvl1pPr>
      <a:lvl2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0" strike="noStrike" sz="3600" u="none">
          <a:ln>
            <a:noFill/>
          </a:ln>
          <a:solidFill>
            <a:srgbClr val="376092"/>
          </a:solidFill>
          <a:uFillTx/>
          <a:latin typeface="Microsoft YaHei"/>
          <a:ea typeface="Microsoft YaHei"/>
          <a:cs typeface="Microsoft YaHei"/>
          <a:sym typeface="Microsoft YaHei"/>
        </a:defRPr>
      </a:lvl2pPr>
      <a:lvl3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0" strike="noStrike" sz="3600" u="none">
          <a:ln>
            <a:noFill/>
          </a:ln>
          <a:solidFill>
            <a:srgbClr val="376092"/>
          </a:solidFill>
          <a:uFillTx/>
          <a:latin typeface="Microsoft YaHei"/>
          <a:ea typeface="Microsoft YaHei"/>
          <a:cs typeface="Microsoft YaHei"/>
          <a:sym typeface="Microsoft YaHei"/>
        </a:defRPr>
      </a:lvl3pPr>
      <a:lvl4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0" strike="noStrike" sz="3600" u="none">
          <a:ln>
            <a:noFill/>
          </a:ln>
          <a:solidFill>
            <a:srgbClr val="376092"/>
          </a:solidFill>
          <a:uFillTx/>
          <a:latin typeface="Microsoft YaHei"/>
          <a:ea typeface="Microsoft YaHei"/>
          <a:cs typeface="Microsoft YaHei"/>
          <a:sym typeface="Microsoft YaHei"/>
        </a:defRPr>
      </a:lvl4pPr>
      <a:lvl5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0" strike="noStrike" sz="3600" u="none">
          <a:ln>
            <a:noFill/>
          </a:ln>
          <a:solidFill>
            <a:srgbClr val="376092"/>
          </a:solidFill>
          <a:uFillTx/>
          <a:latin typeface="Microsoft YaHei"/>
          <a:ea typeface="Microsoft YaHei"/>
          <a:cs typeface="Microsoft YaHei"/>
          <a:sym typeface="Microsoft YaHei"/>
        </a:defRPr>
      </a:lvl5pPr>
      <a:lvl6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0" strike="noStrike" sz="3600" u="none">
          <a:ln>
            <a:noFill/>
          </a:ln>
          <a:solidFill>
            <a:srgbClr val="376092"/>
          </a:solidFill>
          <a:uFillTx/>
          <a:latin typeface="Microsoft YaHei"/>
          <a:ea typeface="Microsoft YaHei"/>
          <a:cs typeface="Microsoft YaHei"/>
          <a:sym typeface="Microsoft YaHei"/>
        </a:defRPr>
      </a:lvl6pPr>
      <a:lvl7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0" strike="noStrike" sz="3600" u="none">
          <a:ln>
            <a:noFill/>
          </a:ln>
          <a:solidFill>
            <a:srgbClr val="376092"/>
          </a:solidFill>
          <a:uFillTx/>
          <a:latin typeface="Microsoft YaHei"/>
          <a:ea typeface="Microsoft YaHei"/>
          <a:cs typeface="Microsoft YaHei"/>
          <a:sym typeface="Microsoft YaHei"/>
        </a:defRPr>
      </a:lvl7pPr>
      <a:lvl8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0" strike="noStrike" sz="3600" u="none">
          <a:ln>
            <a:noFill/>
          </a:ln>
          <a:solidFill>
            <a:srgbClr val="376092"/>
          </a:solidFill>
          <a:uFillTx/>
          <a:latin typeface="Microsoft YaHei"/>
          <a:ea typeface="Microsoft YaHei"/>
          <a:cs typeface="Microsoft YaHei"/>
          <a:sym typeface="Microsoft YaHei"/>
        </a:defRPr>
      </a:lvl8pPr>
      <a:lvl9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0" strike="noStrike" sz="3600" u="none">
          <a:ln>
            <a:noFill/>
          </a:ln>
          <a:solidFill>
            <a:srgbClr val="376092"/>
          </a:solidFill>
          <a:uFillTx/>
          <a:latin typeface="Microsoft YaHei"/>
          <a:ea typeface="Microsoft YaHei"/>
          <a:cs typeface="Microsoft YaHei"/>
          <a:sym typeface="Microsoft YaHei"/>
        </a:defRPr>
      </a:lvl9pPr>
    </p:titleStyle>
    <p:bodyStyle>
      <a:lvl1pPr marL="342900" marR="0" indent="-342900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•"/>
        <a:tabLst/>
        <a:defRPr b="0" baseline="0" cap="none" i="0" spc="0" strike="noStrike" sz="3200" u="none">
          <a:ln>
            <a:noFill/>
          </a:ln>
          <a:solidFill>
            <a:srgbClr val="17375E"/>
          </a:solidFill>
          <a:uFillTx/>
          <a:latin typeface="Microsoft YaHei"/>
          <a:ea typeface="Microsoft YaHei"/>
          <a:cs typeface="Microsoft YaHei"/>
          <a:sym typeface="Microsoft YaHei"/>
        </a:defRPr>
      </a:lvl1pPr>
      <a:lvl2pPr marL="783771" marR="0" indent="-326571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–"/>
        <a:tabLst/>
        <a:defRPr b="0" baseline="0" cap="none" i="0" spc="0" strike="noStrike" sz="3200" u="none">
          <a:ln>
            <a:noFill/>
          </a:ln>
          <a:solidFill>
            <a:srgbClr val="17375E"/>
          </a:solidFill>
          <a:uFillTx/>
          <a:latin typeface="Microsoft YaHei"/>
          <a:ea typeface="Microsoft YaHei"/>
          <a:cs typeface="Microsoft YaHei"/>
          <a:sym typeface="Microsoft YaHei"/>
        </a:defRPr>
      </a:lvl2pPr>
      <a:lvl3pPr marL="1219200" marR="0" indent="-304800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•"/>
        <a:tabLst/>
        <a:defRPr b="0" baseline="0" cap="none" i="0" spc="0" strike="noStrike" sz="3200" u="none">
          <a:ln>
            <a:noFill/>
          </a:ln>
          <a:solidFill>
            <a:srgbClr val="17375E"/>
          </a:solidFill>
          <a:uFillTx/>
          <a:latin typeface="Microsoft YaHei"/>
          <a:ea typeface="Microsoft YaHei"/>
          <a:cs typeface="Microsoft YaHei"/>
          <a:sym typeface="Microsoft YaHei"/>
        </a:defRPr>
      </a:lvl3pPr>
      <a:lvl4pPr marL="1737360" marR="0" indent="-365760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–"/>
        <a:tabLst/>
        <a:defRPr b="0" baseline="0" cap="none" i="0" spc="0" strike="noStrike" sz="3200" u="none">
          <a:ln>
            <a:noFill/>
          </a:ln>
          <a:solidFill>
            <a:srgbClr val="17375E"/>
          </a:solidFill>
          <a:uFillTx/>
          <a:latin typeface="Microsoft YaHei"/>
          <a:ea typeface="Microsoft YaHei"/>
          <a:cs typeface="Microsoft YaHei"/>
          <a:sym typeface="Microsoft YaHei"/>
        </a:defRPr>
      </a:lvl4pPr>
      <a:lvl5pPr marL="2194560" marR="0" indent="-365760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»"/>
        <a:tabLst/>
        <a:defRPr b="0" baseline="0" cap="none" i="0" spc="0" strike="noStrike" sz="3200" u="none">
          <a:ln>
            <a:noFill/>
          </a:ln>
          <a:solidFill>
            <a:srgbClr val="17375E"/>
          </a:solidFill>
          <a:uFillTx/>
          <a:latin typeface="Microsoft YaHei"/>
          <a:ea typeface="Microsoft YaHei"/>
          <a:cs typeface="Microsoft YaHei"/>
          <a:sym typeface="Microsoft YaHei"/>
        </a:defRPr>
      </a:lvl5pPr>
      <a:lvl6pPr marL="2651760" marR="0" indent="-365760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•"/>
        <a:tabLst/>
        <a:defRPr b="0" baseline="0" cap="none" i="0" spc="0" strike="noStrike" sz="3200" u="none">
          <a:ln>
            <a:noFill/>
          </a:ln>
          <a:solidFill>
            <a:srgbClr val="17375E"/>
          </a:solidFill>
          <a:uFillTx/>
          <a:latin typeface="Microsoft YaHei"/>
          <a:ea typeface="Microsoft YaHei"/>
          <a:cs typeface="Microsoft YaHei"/>
          <a:sym typeface="Microsoft YaHei"/>
        </a:defRPr>
      </a:lvl6pPr>
      <a:lvl7pPr marL="3108960" marR="0" indent="-365760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•"/>
        <a:tabLst/>
        <a:defRPr b="0" baseline="0" cap="none" i="0" spc="0" strike="noStrike" sz="3200" u="none">
          <a:ln>
            <a:noFill/>
          </a:ln>
          <a:solidFill>
            <a:srgbClr val="17375E"/>
          </a:solidFill>
          <a:uFillTx/>
          <a:latin typeface="Microsoft YaHei"/>
          <a:ea typeface="Microsoft YaHei"/>
          <a:cs typeface="Microsoft YaHei"/>
          <a:sym typeface="Microsoft YaHei"/>
        </a:defRPr>
      </a:lvl7pPr>
      <a:lvl8pPr marL="3566159" marR="0" indent="-365759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•"/>
        <a:tabLst/>
        <a:defRPr b="0" baseline="0" cap="none" i="0" spc="0" strike="noStrike" sz="3200" u="none">
          <a:ln>
            <a:noFill/>
          </a:ln>
          <a:solidFill>
            <a:srgbClr val="17375E"/>
          </a:solidFill>
          <a:uFillTx/>
          <a:latin typeface="Microsoft YaHei"/>
          <a:ea typeface="Microsoft YaHei"/>
          <a:cs typeface="Microsoft YaHei"/>
          <a:sym typeface="Microsoft YaHei"/>
        </a:defRPr>
      </a:lvl8pPr>
      <a:lvl9pPr marL="4023359" marR="0" indent="-365759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•"/>
        <a:tabLst/>
        <a:defRPr b="0" baseline="0" cap="none" i="0" spc="0" strike="noStrike" sz="3200" u="none">
          <a:ln>
            <a:noFill/>
          </a:ln>
          <a:solidFill>
            <a:srgbClr val="17375E"/>
          </a:solidFill>
          <a:uFillTx/>
          <a:latin typeface="Microsoft YaHei"/>
          <a:ea typeface="Microsoft YaHei"/>
          <a:cs typeface="Microsoft YaHei"/>
          <a:sym typeface="Microsoft YaHei"/>
        </a:defRPr>
      </a:lvl9pPr>
    </p:bodyStyle>
    <p:otherStyle>
      <a:lvl1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1pPr>
      <a:lvl2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2pPr>
      <a:lvl3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3pPr>
      <a:lvl4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4pPr>
      <a:lvl5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5pPr>
      <a:lvl6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6pPr>
      <a:lvl7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7pPr>
      <a:lvl8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8pPr>
      <a:lvl9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9pPr>
    </p:otherStyle>
  </p:txStyles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/Relationships>

</file>

<file path=ppt/slides/_rels/slide1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.xml"/></Relationships>

</file>

<file path=ppt/slides/_rels/slide1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6.png"/><Relationship Id="rId3" Type="http://schemas.openxmlformats.org/officeDocument/2006/relationships/image" Target="../media/image7.jpeg"/></Relationships>

</file>

<file path=ppt/slides/_rels/slide1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7.png"/><Relationship Id="rId3" Type="http://schemas.openxmlformats.org/officeDocument/2006/relationships/image" Target="../media/image8.png"/><Relationship Id="rId4" Type="http://schemas.openxmlformats.org/officeDocument/2006/relationships/image" Target="../media/image9.png"/></Relationships>

</file>

<file path=ppt/slides/_rels/slide1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0.png"/></Relationships>

</file>

<file path=ppt/slides/_rels/slide1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1.png"/></Relationships>

</file>

<file path=ppt/slides/_rels/slide1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2.png"/><Relationship Id="rId3" Type="http://schemas.openxmlformats.org/officeDocument/2006/relationships/image" Target="../media/image13.png"/><Relationship Id="rId4" Type="http://schemas.openxmlformats.org/officeDocument/2006/relationships/image" Target="../media/image14.png"/></Relationships>

</file>

<file path=ppt/slides/_rels/slide1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5.png"/><Relationship Id="rId3" Type="http://schemas.openxmlformats.org/officeDocument/2006/relationships/image" Target="../media/image16.png"/><Relationship Id="rId4" Type="http://schemas.openxmlformats.org/officeDocument/2006/relationships/image" Target="../media/image17.png"/><Relationship Id="rId5" Type="http://schemas.openxmlformats.org/officeDocument/2006/relationships/image" Target="../media/image18.png"/><Relationship Id="rId6" Type="http://schemas.openxmlformats.org/officeDocument/2006/relationships/image" Target="../media/image19.png"/><Relationship Id="rId7" Type="http://schemas.openxmlformats.org/officeDocument/2006/relationships/image" Target="../media/image20.png"/></Relationships>

</file>

<file path=ppt/slides/_rels/slide1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21.png"/><Relationship Id="rId3" Type="http://schemas.openxmlformats.org/officeDocument/2006/relationships/image" Target="../media/image22.png"/></Relationships>

</file>

<file path=ppt/slides/_rels/slide1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23.png"/><Relationship Id="rId3" Type="http://schemas.openxmlformats.org/officeDocument/2006/relationships/image" Target="../media/image24.png"/></Relationships>

</file>

<file path=ppt/slides/_rels/slide1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25.png"/><Relationship Id="rId3" Type="http://schemas.openxmlformats.org/officeDocument/2006/relationships/image" Target="../media/image26.png"/></Relationships>

</file>

<file path=ppt/slides/_rels/slide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/Relationships>

</file>

<file path=ppt/slides/_rels/slide2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/Relationships>

</file>

<file path=ppt/slides/_rels/slide2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.xml"/></Relationships>

</file>

<file path=ppt/slides/_rels/slide2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.xml"/></Relationships>

</file>

<file path=ppt/slides/_rels/slide2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8.jpeg"/></Relationships>

</file>

<file path=ppt/slides/_rels/slide2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.xml"/></Relationships>

</file>

<file path=ppt/slides/_rels/slide2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.xml"/></Relationships>

</file>

<file path=ppt/slides/_rels/slide2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.xml"/></Relationships>

</file>

<file path=ppt/slides/_rels/slide2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.xml"/></Relationships>

</file>

<file path=ppt/slides/_rels/slide2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/Relationships>

</file>

<file path=ppt/slides/_rels/slide2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.xml"/></Relationships>

</file>

<file path=ppt/slides/_rels/slide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hyperlink" Target="https://www.commonhealth.com.tw/article/article.action?nid=72244" TargetMode="External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/Relationships>

</file>

<file path=ppt/slides/_rels/slide3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hyperlink" Target="mailto:lukahfc@gmail.com" TargetMode="External"/><Relationship Id="rId3" Type="http://schemas.openxmlformats.org/officeDocument/2006/relationships/image" Target="../media/image9.jpeg"/><Relationship Id="rId4" Type="http://schemas.openxmlformats.org/officeDocument/2006/relationships/image" Target="../media/image27.png"/><Relationship Id="rId5" Type="http://schemas.openxmlformats.org/officeDocument/2006/relationships/image" Target="../media/image28.png"/></Relationships>

</file>

<file path=ppt/slides/_rels/slide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2.jpeg"/></Relationships>

</file>

<file path=ppt/slides/_rels/slide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.xml"/></Relationships>

</file>

<file path=ppt/slides/_rels/slide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3.jpeg"/></Relationships>

</file>

<file path=ppt/slides/_rels/slide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4.jpeg"/><Relationship Id="rId3" Type="http://schemas.openxmlformats.org/officeDocument/2006/relationships/image" Target="../media/image5.jpeg"/><Relationship Id="rId4" Type="http://schemas.openxmlformats.org/officeDocument/2006/relationships/image" Target="../media/image6.jpeg"/></Relationships>

</file>

<file path=ppt/slides/_rels/slide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/Relationships>

</file>

<file path=ppt/slides/_rels/slide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.xml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標題 1"/>
          <p:cNvSpPr txBox="1"/>
          <p:nvPr>
            <p:ph type="ctrTitle"/>
          </p:nvPr>
        </p:nvSpPr>
        <p:spPr>
          <a:xfrm>
            <a:off x="688031" y="1469229"/>
            <a:ext cx="7772401" cy="1102522"/>
          </a:xfrm>
          <a:prstGeom prst="rect">
            <a:avLst/>
          </a:prstGeom>
        </p:spPr>
        <p:txBody>
          <a:bodyPr/>
          <a:lstStyle>
            <a:lvl1pPr>
              <a:defRPr spc="0"/>
            </a:lvl1pPr>
          </a:lstStyle>
          <a:p>
            <a:pPr>
              <a:defRPr>
                <a:effectLst/>
              </a:defRPr>
            </a:pPr>
            <a:r>
              <a:t>健檢與基因報告書連結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標題 1"/>
          <p:cNvSpPr txBox="1"/>
          <p:nvPr>
            <p:ph type="title"/>
          </p:nvPr>
        </p:nvSpPr>
        <p:spPr>
          <a:xfrm>
            <a:off x="457200" y="205978"/>
            <a:ext cx="8229600" cy="857251"/>
          </a:xfrm>
          <a:prstGeom prst="rect">
            <a:avLst/>
          </a:prstGeom>
        </p:spPr>
        <p:txBody>
          <a:bodyPr/>
          <a:lstStyle/>
          <a:p>
            <a:pPr/>
            <a:r>
              <a:t>健檢項目(以長庚醫院為例)</a:t>
            </a:r>
          </a:p>
        </p:txBody>
      </p:sp>
      <p:graphicFrame>
        <p:nvGraphicFramePr>
          <p:cNvPr id="105" name="表格 2"/>
          <p:cNvGraphicFramePr/>
          <p:nvPr/>
        </p:nvGraphicFramePr>
        <p:xfrm>
          <a:off x="339816" y="1059582"/>
          <a:ext cx="3944152" cy="3432458"/>
        </p:xfrm>
        <a:graphic xmlns:a="http://schemas.openxmlformats.org/drawingml/2006/main">
          <a:graphicData uri="http://schemas.openxmlformats.org/drawingml/2006/table">
            <a:tbl>
              <a:tblPr firstCol="0" firstRow="0" lastCol="0" lastRow="0" bandCol="0" bandRow="0" rtl="0">
                <a:tableStyleId>{4C3C2611-4C71-4FC5-86AE-919BDF0F9419}</a:tableStyleId>
              </a:tblPr>
              <a:tblGrid>
                <a:gridCol w="1207848"/>
                <a:gridCol w="2736304"/>
              </a:tblGrid>
              <a:tr h="432048"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b="1" sz="1200">
                          <a:solidFill>
                            <a:srgbClr val="FFFFFF"/>
                          </a:solidFill>
                          <a:latin typeface="Microsoft YaHei"/>
                          <a:ea typeface="Microsoft YaHei"/>
                          <a:cs typeface="Microsoft YaHei"/>
                          <a:sym typeface="Microsoft YaHei"/>
                        </a:rPr>
                        <a:t>檢查類別</a:t>
                      </a:r>
                    </a:p>
                  </a:txBody>
                  <a:tcPr marL="18000" marR="18000" marT="18000" marB="18000" anchor="ctr" anchorCtr="0" horzOverflow="overflow">
                    <a:solidFill>
                      <a:srgbClr val="558ED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b="1" sz="1200">
                          <a:solidFill>
                            <a:srgbClr val="FFFFFF"/>
                          </a:solidFill>
                          <a:latin typeface="Microsoft YaHei"/>
                          <a:ea typeface="Microsoft YaHei"/>
                          <a:cs typeface="Microsoft YaHei"/>
                          <a:sym typeface="Microsoft YaHei"/>
                        </a:rPr>
                        <a:t>檢查項目</a:t>
                      </a:r>
                    </a:p>
                  </a:txBody>
                  <a:tcPr marL="18000" marR="18000" marT="18000" marB="18000" anchor="ctr" anchorCtr="0" horzOverflow="overflow">
                    <a:solidFill>
                      <a:srgbClr val="558ED5"/>
                    </a:solidFill>
                  </a:tcPr>
                </a:tc>
              </a:tr>
              <a:tr h="361150">
                <a:tc rowSpan="2">
                  <a:txBody>
                    <a:bodyPr/>
                    <a:lstStyle/>
                    <a:p>
                      <a:pPr algn="l">
                        <a:defRPr sz="1800"/>
                      </a:pPr>
                      <a:r>
                        <a:rPr sz="1200">
                          <a:latin typeface="Microsoft YaHei"/>
                          <a:ea typeface="Microsoft YaHei"/>
                          <a:cs typeface="Microsoft YaHei"/>
                          <a:sym typeface="Microsoft YaHei"/>
                        </a:rPr>
                        <a:t>肺部檢查</a:t>
                      </a:r>
                    </a:p>
                  </a:txBody>
                  <a:tcPr marL="18000" marR="18000" marT="18000" marB="18000" anchor="ctr" anchorCtr="0" horzOverflow="overflow">
                    <a:solidFill>
                      <a:srgbClr val="E8ECF4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defRPr sz="1800"/>
                      </a:pPr>
                      <a:r>
                        <a:rPr sz="1200">
                          <a:latin typeface="Microsoft YaHei"/>
                          <a:ea typeface="Microsoft YaHei"/>
                          <a:cs typeface="Microsoft YaHei"/>
                          <a:sym typeface="Microsoft YaHei"/>
                        </a:rPr>
                        <a:t>肺功能檢查</a:t>
                      </a:r>
                    </a:p>
                  </a:txBody>
                  <a:tcPr marL="18000" marR="18000" marT="18000" marB="18000" anchor="ctr" anchorCtr="0" horzOverflow="overflow">
                    <a:solidFill>
                      <a:srgbClr val="E8ECF4"/>
                    </a:solidFill>
                  </a:tcPr>
                </a:tc>
              </a:tr>
              <a:tr h="183873">
                <a:tc vMerge="1">
                  <a:tcPr/>
                </a:tc>
                <a:tc>
                  <a:txBody>
                    <a:bodyPr/>
                    <a:lstStyle/>
                    <a:p>
                      <a:pPr algn="l">
                        <a:defRPr sz="1800"/>
                      </a:pPr>
                      <a:r>
                        <a:rPr sz="1200">
                          <a:latin typeface="Microsoft YaHei"/>
                          <a:ea typeface="Microsoft YaHei"/>
                          <a:cs typeface="Microsoft YaHei"/>
                          <a:sym typeface="Microsoft YaHei"/>
                        </a:rPr>
                        <a:t>胸腔X光(Chest X-ray, PA view)</a:t>
                      </a:r>
                    </a:p>
                  </a:txBody>
                  <a:tcPr marL="18000" marR="18000" marT="18000" marB="18000" anchor="ctr" anchorCtr="0" horzOverflow="overflow">
                    <a:solidFill>
                      <a:srgbClr val="E8ECF4"/>
                    </a:solidFill>
                  </a:tcPr>
                </a:tc>
              </a:tr>
              <a:tr h="316910">
                <a:tc rowSpan="2">
                  <a:txBody>
                    <a:bodyPr/>
                    <a:lstStyle/>
                    <a:p>
                      <a:pPr algn="l">
                        <a:defRPr sz="1800"/>
                      </a:pPr>
                      <a:r>
                        <a:rPr sz="1200">
                          <a:latin typeface="Microsoft YaHei"/>
                          <a:ea typeface="Microsoft YaHei"/>
                          <a:cs typeface="Microsoft YaHei"/>
                          <a:sym typeface="Microsoft YaHei"/>
                        </a:rPr>
                        <a:t>超音波檢查</a:t>
                      </a:r>
                    </a:p>
                  </a:txBody>
                  <a:tcPr marL="18000" marR="18000" marT="18000" marB="18000" anchor="ctr" anchorCtr="0" horzOverflow="overflow">
                    <a:solidFill>
                      <a:srgbClr val="E8ECF4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defRPr sz="1800"/>
                      </a:pPr>
                      <a:r>
                        <a:rPr sz="1200">
                          <a:latin typeface="Microsoft YaHei"/>
                          <a:ea typeface="Microsoft YaHei"/>
                          <a:cs typeface="Microsoft YaHei"/>
                          <a:sym typeface="Microsoft YaHei"/>
                        </a:rPr>
                        <a:t>消化系統超音波(肝、膽、胰、脾) </a:t>
                      </a:r>
                    </a:p>
                  </a:txBody>
                  <a:tcPr marL="18000" marR="18000" marT="18000" marB="18000" anchor="ctr" anchorCtr="0" horzOverflow="overflow">
                    <a:solidFill>
                      <a:srgbClr val="E8ECF4"/>
                    </a:solidFill>
                  </a:tcPr>
                </a:tc>
              </a:tr>
              <a:tr h="183873">
                <a:tc vMerge="1">
                  <a:tcPr/>
                </a:tc>
                <a:tc>
                  <a:txBody>
                    <a:bodyPr/>
                    <a:lstStyle/>
                    <a:p>
                      <a:pPr algn="l">
                        <a:defRPr sz="1800"/>
                      </a:pPr>
                      <a:r>
                        <a:rPr sz="1200">
                          <a:latin typeface="Microsoft YaHei"/>
                          <a:ea typeface="Microsoft YaHei"/>
                          <a:cs typeface="Microsoft YaHei"/>
                          <a:sym typeface="Microsoft YaHei"/>
                        </a:rPr>
                        <a:t>腎臟超音波(Kidney Echo)</a:t>
                      </a:r>
                    </a:p>
                  </a:txBody>
                  <a:tcPr marL="18000" marR="18000" marT="18000" marB="18000" anchor="ctr" anchorCtr="0" horzOverflow="overflow">
                    <a:solidFill>
                      <a:srgbClr val="E8ECF4"/>
                    </a:solidFill>
                  </a:tcPr>
                </a:tc>
              </a:tr>
              <a:tr h="183873">
                <a:tc rowSpan="8">
                  <a:txBody>
                    <a:bodyPr/>
                    <a:lstStyle/>
                    <a:p>
                      <a:pPr algn="l">
                        <a:defRPr sz="1800"/>
                      </a:pPr>
                      <a:r>
                        <a:rPr sz="1200">
                          <a:latin typeface="Microsoft YaHei"/>
                          <a:ea typeface="Microsoft YaHei"/>
                          <a:cs typeface="Microsoft YaHei"/>
                          <a:sym typeface="Microsoft YaHei"/>
                        </a:rPr>
                        <a:t>癌症標誌篩檢</a:t>
                      </a:r>
                    </a:p>
                  </a:txBody>
                  <a:tcPr marL="18000" marR="18000" marT="18000" marB="18000" anchor="ctr" anchorCtr="0" horzOverflow="overflow">
                    <a:solidFill>
                      <a:srgbClr val="E8ECF4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defRPr sz="1800"/>
                      </a:pPr>
                      <a:r>
                        <a:rPr sz="1200">
                          <a:latin typeface="Microsoft YaHei"/>
                          <a:ea typeface="Microsoft YaHei"/>
                          <a:cs typeface="Microsoft YaHei"/>
                          <a:sym typeface="Microsoft YaHei"/>
                        </a:rPr>
                        <a:t>甲型胎兒蛋白(AFP) </a:t>
                      </a:r>
                    </a:p>
                  </a:txBody>
                  <a:tcPr marL="18000" marR="18000" marT="18000" marB="18000" anchor="ctr" anchorCtr="0" horzOverflow="overflow">
                    <a:solidFill>
                      <a:srgbClr val="E8ECF4"/>
                    </a:solidFill>
                  </a:tcPr>
                </a:tc>
              </a:tr>
              <a:tr h="183873">
                <a:tc vMerge="1">
                  <a:tcPr/>
                </a:tc>
                <a:tc>
                  <a:txBody>
                    <a:bodyPr/>
                    <a:lstStyle/>
                    <a:p>
                      <a:pPr algn="l">
                        <a:defRPr sz="1800"/>
                      </a:pPr>
                      <a:r>
                        <a:rPr sz="1200">
                          <a:latin typeface="Microsoft YaHei"/>
                          <a:ea typeface="Microsoft YaHei"/>
                          <a:cs typeface="Microsoft YaHei"/>
                          <a:sym typeface="Microsoft YaHei"/>
                        </a:rPr>
                        <a:t>癌性胚胎抗原(CEA)</a:t>
                      </a:r>
                    </a:p>
                  </a:txBody>
                  <a:tcPr marL="18000" marR="18000" marT="18000" marB="18000" anchor="ctr" anchorCtr="0" horzOverflow="overflow">
                    <a:solidFill>
                      <a:srgbClr val="E8ECF4"/>
                    </a:solidFill>
                  </a:tcPr>
                </a:tc>
              </a:tr>
              <a:tr h="183873">
                <a:tc vMerge="1">
                  <a:tcPr/>
                </a:tc>
                <a:tc>
                  <a:txBody>
                    <a:bodyPr/>
                    <a:lstStyle/>
                    <a:p>
                      <a:pPr algn="l">
                        <a:defRPr sz="1800"/>
                      </a:pPr>
                      <a:r>
                        <a:rPr sz="1200">
                          <a:latin typeface="Microsoft YaHei"/>
                          <a:ea typeface="Microsoft YaHei"/>
                          <a:cs typeface="Microsoft YaHei"/>
                          <a:sym typeface="Microsoft YaHei"/>
                        </a:rPr>
                        <a:t>胰臟腫瘤標記(CA 19-9)</a:t>
                      </a:r>
                    </a:p>
                  </a:txBody>
                  <a:tcPr marL="18000" marR="18000" marT="18000" marB="18000" anchor="ctr" anchorCtr="0" horzOverflow="overflow">
                    <a:solidFill>
                      <a:srgbClr val="E8ECF4"/>
                    </a:solidFill>
                  </a:tcPr>
                </a:tc>
              </a:tr>
              <a:tr h="183873">
                <a:tc vMerge="1">
                  <a:tcPr/>
                </a:tc>
                <a:tc>
                  <a:txBody>
                    <a:bodyPr/>
                    <a:lstStyle/>
                    <a:p>
                      <a:pPr algn="l">
                        <a:defRPr sz="1800"/>
                      </a:pPr>
                      <a:r>
                        <a:rPr sz="1200">
                          <a:latin typeface="Microsoft YaHei"/>
                          <a:ea typeface="Microsoft YaHei"/>
                          <a:cs typeface="Microsoft YaHei"/>
                          <a:sym typeface="Microsoft YaHei"/>
                        </a:rPr>
                        <a:t>女性生殖器腫瘤標記(CA 125)</a:t>
                      </a:r>
                    </a:p>
                  </a:txBody>
                  <a:tcPr marL="18000" marR="18000" marT="18000" marB="18000" anchor="ctr" anchorCtr="0" horzOverflow="overflow">
                    <a:solidFill>
                      <a:srgbClr val="E8ECF4"/>
                    </a:solidFill>
                  </a:tcPr>
                </a:tc>
              </a:tr>
              <a:tr h="183873">
                <a:tc vMerge="1">
                  <a:tcPr/>
                </a:tc>
                <a:tc>
                  <a:txBody>
                    <a:bodyPr/>
                    <a:lstStyle/>
                    <a:p>
                      <a:pPr algn="l">
                        <a:defRPr sz="1800"/>
                      </a:pPr>
                      <a:r>
                        <a:rPr sz="1200">
                          <a:latin typeface="Microsoft YaHei"/>
                          <a:ea typeface="Microsoft YaHei"/>
                          <a:cs typeface="Microsoft YaHei"/>
                          <a:sym typeface="Microsoft YaHei"/>
                        </a:rPr>
                        <a:t>乳房腫瘤標記(CA 15-3)</a:t>
                      </a:r>
                    </a:p>
                  </a:txBody>
                  <a:tcPr marL="18000" marR="18000" marT="18000" marB="18000" anchor="ctr" anchorCtr="0" horzOverflow="overflow">
                    <a:solidFill>
                      <a:srgbClr val="E8ECF4"/>
                    </a:solidFill>
                  </a:tcPr>
                </a:tc>
              </a:tr>
              <a:tr h="183873">
                <a:tc vMerge="1">
                  <a:tcPr/>
                </a:tc>
                <a:tc>
                  <a:txBody>
                    <a:bodyPr/>
                    <a:lstStyle/>
                    <a:p>
                      <a:pPr algn="l">
                        <a:defRPr sz="1800"/>
                      </a:pPr>
                      <a:r>
                        <a:rPr sz="1200">
                          <a:latin typeface="Microsoft YaHei"/>
                          <a:ea typeface="Microsoft YaHei"/>
                          <a:cs typeface="Microsoft YaHei"/>
                          <a:sym typeface="Microsoft YaHei"/>
                        </a:rPr>
                        <a:t>男性前列腺特異抗原(PSA)</a:t>
                      </a:r>
                    </a:p>
                  </a:txBody>
                  <a:tcPr marL="18000" marR="18000" marT="18000" marB="18000" anchor="ctr" anchorCtr="0" horzOverflow="overflow">
                    <a:solidFill>
                      <a:srgbClr val="E8ECF4"/>
                    </a:solidFill>
                  </a:tcPr>
                </a:tc>
              </a:tr>
              <a:tr h="183873">
                <a:tc vMerge="1">
                  <a:tcPr/>
                </a:tc>
                <a:tc>
                  <a:txBody>
                    <a:bodyPr/>
                    <a:lstStyle/>
                    <a:p>
                      <a:pPr algn="l">
                        <a:defRPr sz="1800"/>
                      </a:pPr>
                      <a:r>
                        <a:rPr sz="1200">
                          <a:latin typeface="Microsoft YaHei"/>
                          <a:ea typeface="Microsoft YaHei"/>
                          <a:cs typeface="Microsoft YaHei"/>
                          <a:sym typeface="Microsoft YaHei"/>
                        </a:rPr>
                        <a:t>鱗狀細胞癌標記(SCC)</a:t>
                      </a:r>
                    </a:p>
                  </a:txBody>
                  <a:tcPr marL="18000" marR="18000" marT="18000" marB="18000" anchor="ctr" anchorCtr="0" horzOverflow="overflow">
                    <a:solidFill>
                      <a:srgbClr val="E8ECF4"/>
                    </a:solidFill>
                  </a:tcPr>
                </a:tc>
              </a:tr>
              <a:tr h="183873">
                <a:tc vMerge="1">
                  <a:tcPr/>
                </a:tc>
                <a:tc>
                  <a:txBody>
                    <a:bodyPr/>
                    <a:lstStyle/>
                    <a:p>
                      <a:pPr algn="l">
                        <a:defRPr sz="1800"/>
                      </a:pPr>
                      <a:r>
                        <a:rPr sz="1200">
                          <a:latin typeface="Microsoft YaHei"/>
                          <a:ea typeface="Microsoft YaHei"/>
                          <a:cs typeface="Microsoft YaHei"/>
                          <a:sym typeface="Microsoft YaHei"/>
                        </a:rPr>
                        <a:t>細胞角質素蛋白(CYFRA21-1)</a:t>
                      </a:r>
                    </a:p>
                  </a:txBody>
                  <a:tcPr marL="18000" marR="18000" marT="18000" marB="18000" anchor="ctr" anchorCtr="0" horzOverflow="overflow">
                    <a:solidFill>
                      <a:srgbClr val="E8ECF4"/>
                    </a:solidFill>
                  </a:tcPr>
                </a:tc>
              </a:tr>
              <a:tr h="183873">
                <a:tc>
                  <a:txBody>
                    <a:bodyPr/>
                    <a:lstStyle/>
                    <a:p>
                      <a:pPr algn="l">
                        <a:defRPr sz="1800"/>
                      </a:pPr>
                      <a:r>
                        <a:rPr sz="1200">
                          <a:latin typeface="Microsoft YaHei"/>
                          <a:ea typeface="Microsoft YaHei"/>
                          <a:cs typeface="Microsoft YaHei"/>
                          <a:sym typeface="Microsoft YaHei"/>
                        </a:rPr>
                        <a:t>骨密度檢查</a:t>
                      </a:r>
                    </a:p>
                  </a:txBody>
                  <a:tcPr marL="18000" marR="18000" marT="18000" marB="18000" anchor="ctr" anchorCtr="0" horzOverflow="overflow">
                    <a:solidFill>
                      <a:srgbClr val="E8ECF4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defRPr sz="1800"/>
                      </a:pPr>
                      <a:r>
                        <a:rPr sz="1200">
                          <a:latin typeface="Microsoft YaHei"/>
                          <a:ea typeface="Microsoft YaHei"/>
                          <a:cs typeface="Microsoft YaHei"/>
                          <a:sym typeface="Microsoft YaHei"/>
                        </a:rPr>
                        <a:t>雙能量X光腰椎骨質吸收檢查</a:t>
                      </a:r>
                    </a:p>
                  </a:txBody>
                  <a:tcPr marL="18000" marR="18000" marT="18000" marB="18000" anchor="ctr" anchorCtr="0" horzOverflow="overflow">
                    <a:solidFill>
                      <a:srgbClr val="E8ECF4"/>
                    </a:solidFill>
                  </a:tcPr>
                </a:tc>
              </a:tr>
              <a:tr h="299746">
                <a:tc>
                  <a:txBody>
                    <a:bodyPr/>
                    <a:lstStyle/>
                    <a:p>
                      <a:pPr algn="l">
                        <a:defRPr sz="1800"/>
                      </a:pPr>
                      <a:r>
                        <a:rPr sz="1200">
                          <a:latin typeface="Microsoft YaHei"/>
                          <a:ea typeface="Microsoft YaHei"/>
                          <a:cs typeface="Microsoft YaHei"/>
                          <a:sym typeface="Microsoft YaHei"/>
                        </a:rPr>
                        <a:t>糞便潛血檢查</a:t>
                      </a:r>
                    </a:p>
                  </a:txBody>
                  <a:tcPr marL="18000" marR="18000" marT="18000" marB="18000" anchor="ctr" anchorCtr="0" horzOverflow="overflow">
                    <a:solidFill>
                      <a:srgbClr val="E8ECF4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defRPr sz="1800"/>
                      </a:pPr>
                      <a:r>
                        <a:rPr sz="1200">
                          <a:latin typeface="Microsoft YaHei"/>
                          <a:ea typeface="Microsoft YaHei"/>
                          <a:cs typeface="Microsoft YaHei"/>
                          <a:sym typeface="Microsoft YaHei"/>
                        </a:rPr>
                        <a:t>糞便潛血反應</a:t>
                      </a:r>
                    </a:p>
                  </a:txBody>
                  <a:tcPr marL="18000" marR="18000" marT="18000" marB="18000" anchor="ctr" anchorCtr="0" horzOverflow="overflow">
                    <a:solidFill>
                      <a:srgbClr val="E8ECF4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06" name="表格 3"/>
          <p:cNvGraphicFramePr/>
          <p:nvPr/>
        </p:nvGraphicFramePr>
        <p:xfrm>
          <a:off x="4860032" y="1059582"/>
          <a:ext cx="3888433" cy="3275596"/>
        </p:xfrm>
        <a:graphic xmlns:a="http://schemas.openxmlformats.org/drawingml/2006/main">
          <a:graphicData uri="http://schemas.openxmlformats.org/drawingml/2006/table">
            <a:tbl>
              <a:tblPr firstCol="0" firstRow="0" lastCol="0" lastRow="0" bandCol="0" bandRow="0" rtl="0">
                <a:tableStyleId>{4C3C2611-4C71-4FC5-86AE-919BDF0F9419}</a:tableStyleId>
              </a:tblPr>
              <a:tblGrid>
                <a:gridCol w="1296144"/>
                <a:gridCol w="2592288"/>
              </a:tblGrid>
              <a:tr h="462699"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b="1" sz="1200">
                          <a:solidFill>
                            <a:srgbClr val="FFFFFF"/>
                          </a:solidFill>
                          <a:latin typeface="Microsoft YaHei"/>
                          <a:ea typeface="Microsoft YaHei"/>
                          <a:cs typeface="Microsoft YaHei"/>
                          <a:sym typeface="Microsoft YaHei"/>
                        </a:rPr>
                        <a:t>檢查類別</a:t>
                      </a:r>
                    </a:p>
                  </a:txBody>
                  <a:tcPr marL="18000" marR="18000" marT="18000" marB="18000" anchor="ctr" anchorCtr="0" horzOverflow="overflow">
                    <a:solidFill>
                      <a:srgbClr val="558ED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b="1" sz="1200">
                          <a:solidFill>
                            <a:srgbClr val="FFFFFF"/>
                          </a:solidFill>
                          <a:latin typeface="Microsoft YaHei"/>
                          <a:ea typeface="Microsoft YaHei"/>
                          <a:cs typeface="Microsoft YaHei"/>
                          <a:sym typeface="Microsoft YaHei"/>
                        </a:rPr>
                        <a:t>檢查項目</a:t>
                      </a:r>
                    </a:p>
                  </a:txBody>
                  <a:tcPr marL="18000" marR="18000" marT="18000" marB="18000" anchor="ctr" anchorCtr="0" horzOverflow="overflow">
                    <a:solidFill>
                      <a:srgbClr val="558ED5"/>
                    </a:solidFill>
                  </a:tcPr>
                </a:tc>
              </a:tr>
              <a:tr h="234408">
                <a:tc rowSpan="4">
                  <a:txBody>
                    <a:bodyPr/>
                    <a:lstStyle/>
                    <a:p>
                      <a:pPr algn="l">
                        <a:defRPr sz="1800"/>
                      </a:pPr>
                      <a:r>
                        <a:rPr sz="1200">
                          <a:latin typeface="Microsoft YaHei"/>
                          <a:ea typeface="Microsoft YaHei"/>
                          <a:cs typeface="Microsoft YaHei"/>
                          <a:sym typeface="Microsoft YaHei"/>
                        </a:rPr>
                        <a:t>甲狀腺功能篩檢</a:t>
                      </a:r>
                    </a:p>
                  </a:txBody>
                  <a:tcPr marL="18000" marR="18000" marT="18000" marB="18000" anchor="ctr" anchorCtr="0" horzOverflow="overflow">
                    <a:solidFill>
                      <a:srgbClr val="E8ECF4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defRPr sz="1800"/>
                      </a:pPr>
                      <a:r>
                        <a:rPr sz="1200">
                          <a:latin typeface="Microsoft YaHei"/>
                          <a:ea typeface="Microsoft YaHei"/>
                          <a:cs typeface="Microsoft YaHei"/>
                          <a:sym typeface="Microsoft YaHei"/>
                        </a:rPr>
                        <a:t>甲狀腺原氨酸免疫分析(T3)</a:t>
                      </a:r>
                    </a:p>
                  </a:txBody>
                  <a:tcPr marL="18000" marR="18000" marT="18000" marB="18000" anchor="ctr" anchorCtr="0" horzOverflow="overflow">
                    <a:solidFill>
                      <a:srgbClr val="E8ECF4"/>
                    </a:solidFill>
                  </a:tcPr>
                </a:tc>
              </a:tr>
              <a:tr h="234408">
                <a:tc vMerge="1">
                  <a:tcPr/>
                </a:tc>
                <a:tc>
                  <a:txBody>
                    <a:bodyPr/>
                    <a:lstStyle/>
                    <a:p>
                      <a:pPr algn="l">
                        <a:defRPr sz="1800"/>
                      </a:pPr>
                      <a:r>
                        <a:rPr sz="1200">
                          <a:latin typeface="Microsoft YaHei"/>
                          <a:ea typeface="Microsoft YaHei"/>
                          <a:cs typeface="Microsoft YaHei"/>
                          <a:sym typeface="Microsoft YaHei"/>
                        </a:rPr>
                        <a:t>游離甲狀腺素免疫分析(Free T4)</a:t>
                      </a:r>
                    </a:p>
                  </a:txBody>
                  <a:tcPr marL="18000" marR="18000" marT="18000" marB="18000" anchor="ctr" anchorCtr="0" horzOverflow="overflow">
                    <a:solidFill>
                      <a:srgbClr val="E8ECF4"/>
                    </a:solidFill>
                  </a:tcPr>
                </a:tc>
              </a:tr>
              <a:tr h="234408">
                <a:tc vMerge="1">
                  <a:tcPr/>
                </a:tc>
                <a:tc>
                  <a:txBody>
                    <a:bodyPr/>
                    <a:lstStyle/>
                    <a:p>
                      <a:pPr algn="l">
                        <a:defRPr sz="1800"/>
                      </a:pPr>
                      <a:r>
                        <a:rPr sz="1200">
                          <a:latin typeface="Microsoft YaHei"/>
                          <a:ea typeface="Microsoft YaHei"/>
                          <a:cs typeface="Microsoft YaHei"/>
                          <a:sym typeface="Microsoft YaHei"/>
                        </a:rPr>
                        <a:t>血清甲狀腺素(T4)</a:t>
                      </a:r>
                    </a:p>
                  </a:txBody>
                  <a:tcPr marL="18000" marR="18000" marT="18000" marB="18000" anchor="ctr" anchorCtr="0" horzOverflow="overflow">
                    <a:solidFill>
                      <a:srgbClr val="E8ECF4"/>
                    </a:solidFill>
                  </a:tcPr>
                </a:tc>
              </a:tr>
              <a:tr h="234408">
                <a:tc vMerge="1">
                  <a:tcPr/>
                </a:tc>
                <a:tc>
                  <a:txBody>
                    <a:bodyPr/>
                    <a:lstStyle/>
                    <a:p>
                      <a:pPr algn="l">
                        <a:defRPr sz="1800"/>
                      </a:pPr>
                      <a:r>
                        <a:rPr sz="1200">
                          <a:latin typeface="Microsoft YaHei"/>
                          <a:ea typeface="Microsoft YaHei"/>
                          <a:cs typeface="Microsoft YaHei"/>
                          <a:sym typeface="Microsoft YaHei"/>
                        </a:rPr>
                        <a:t>超敏甲狀腺刺激素免疫分析(TSH)</a:t>
                      </a:r>
                    </a:p>
                  </a:txBody>
                  <a:tcPr marL="18000" marR="18000" marT="18000" marB="18000" anchor="ctr" anchorCtr="0" horzOverflow="overflow">
                    <a:solidFill>
                      <a:srgbClr val="E8ECF4"/>
                    </a:solidFill>
                  </a:tcPr>
                </a:tc>
              </a:tr>
              <a:tr h="234408">
                <a:tc rowSpan="3">
                  <a:txBody>
                    <a:bodyPr/>
                    <a:lstStyle/>
                    <a:p>
                      <a:pPr algn="l">
                        <a:defRPr sz="1800"/>
                      </a:pPr>
                      <a:r>
                        <a:rPr sz="1200">
                          <a:latin typeface="Microsoft YaHei"/>
                          <a:ea typeface="Microsoft YaHei"/>
                          <a:cs typeface="Microsoft YaHei"/>
                          <a:sym typeface="Microsoft YaHei"/>
                        </a:rPr>
                        <a:t>電解質檢驗</a:t>
                      </a:r>
                    </a:p>
                  </a:txBody>
                  <a:tcPr marL="18000" marR="18000" marT="18000" marB="18000" anchor="ctr" anchorCtr="0" horzOverflow="overflow">
                    <a:solidFill>
                      <a:srgbClr val="E8ECF4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defRPr sz="1800"/>
                      </a:pPr>
                      <a:r>
                        <a:rPr sz="1200">
                          <a:latin typeface="Microsoft YaHei"/>
                          <a:ea typeface="Microsoft YaHei"/>
                          <a:cs typeface="Microsoft YaHei"/>
                          <a:sym typeface="Microsoft YaHei"/>
                        </a:rPr>
                        <a:t>鈉Na</a:t>
                      </a:r>
                    </a:p>
                  </a:txBody>
                  <a:tcPr marL="18000" marR="18000" marT="18000" marB="18000" anchor="ctr" anchorCtr="0" horzOverflow="overflow">
                    <a:solidFill>
                      <a:srgbClr val="E8ECF4"/>
                    </a:solidFill>
                  </a:tcPr>
                </a:tc>
              </a:tr>
              <a:tr h="234408">
                <a:tc vMerge="1">
                  <a:tcPr/>
                </a:tc>
                <a:tc>
                  <a:txBody>
                    <a:bodyPr/>
                    <a:lstStyle/>
                    <a:p>
                      <a:pPr algn="l">
                        <a:defRPr sz="1800"/>
                      </a:pPr>
                      <a:r>
                        <a:rPr sz="1200">
                          <a:latin typeface="Microsoft YaHei"/>
                          <a:ea typeface="Microsoft YaHei"/>
                          <a:cs typeface="Microsoft YaHei"/>
                          <a:sym typeface="Microsoft YaHei"/>
                        </a:rPr>
                        <a:t>鉀K</a:t>
                      </a:r>
                    </a:p>
                  </a:txBody>
                  <a:tcPr marL="18000" marR="18000" marT="18000" marB="18000" anchor="ctr" anchorCtr="0" horzOverflow="overflow">
                    <a:solidFill>
                      <a:srgbClr val="E8ECF4"/>
                    </a:solidFill>
                  </a:tcPr>
                </a:tc>
              </a:tr>
              <a:tr h="234408">
                <a:tc vMerge="1">
                  <a:tcPr/>
                </a:tc>
                <a:tc>
                  <a:txBody>
                    <a:bodyPr/>
                    <a:lstStyle/>
                    <a:p>
                      <a:pPr algn="l">
                        <a:defRPr sz="1800"/>
                      </a:pPr>
                      <a:r>
                        <a:rPr sz="1200">
                          <a:latin typeface="Microsoft YaHei"/>
                          <a:ea typeface="Microsoft YaHei"/>
                          <a:cs typeface="Microsoft YaHei"/>
                          <a:sym typeface="Microsoft YaHei"/>
                        </a:rPr>
                        <a:t>氯CI</a:t>
                      </a:r>
                    </a:p>
                  </a:txBody>
                  <a:tcPr marL="18000" marR="18000" marT="18000" marB="18000" anchor="ctr" anchorCtr="0" horzOverflow="overflow">
                    <a:solidFill>
                      <a:srgbClr val="E8ECF4"/>
                    </a:solidFill>
                  </a:tcPr>
                </a:tc>
              </a:tr>
              <a:tr h="234408">
                <a:tc rowSpan="3">
                  <a:txBody>
                    <a:bodyPr/>
                    <a:lstStyle/>
                    <a:p>
                      <a:pPr algn="l">
                        <a:defRPr sz="1800"/>
                      </a:pPr>
                      <a:r>
                        <a:rPr sz="1200">
                          <a:latin typeface="Microsoft YaHei"/>
                          <a:ea typeface="Microsoft YaHei"/>
                          <a:cs typeface="Microsoft YaHei"/>
                          <a:sym typeface="Microsoft YaHei"/>
                        </a:rPr>
                        <a:t>女性檢查</a:t>
                      </a:r>
                    </a:p>
                  </a:txBody>
                  <a:tcPr marL="18000" marR="18000" marT="18000" marB="18000" anchor="ctr" anchorCtr="0" horzOverflow="overflow">
                    <a:solidFill>
                      <a:srgbClr val="E8ECF4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defRPr sz="1800"/>
                      </a:pPr>
                      <a:r>
                        <a:rPr sz="1200">
                          <a:latin typeface="Microsoft YaHei"/>
                          <a:ea typeface="Microsoft YaHei"/>
                          <a:cs typeface="Microsoft YaHei"/>
                          <a:sym typeface="Microsoft YaHei"/>
                        </a:rPr>
                        <a:t>子宮頸癌篩查抹片</a:t>
                      </a:r>
                    </a:p>
                  </a:txBody>
                  <a:tcPr marL="18000" marR="18000" marT="18000" marB="18000" anchor="ctr" anchorCtr="0" horzOverflow="overflow">
                    <a:solidFill>
                      <a:srgbClr val="E8ECF4"/>
                    </a:solidFill>
                  </a:tcPr>
                </a:tc>
              </a:tr>
              <a:tr h="234408">
                <a:tc vMerge="1">
                  <a:tcPr/>
                </a:tc>
                <a:tc>
                  <a:txBody>
                    <a:bodyPr/>
                    <a:lstStyle/>
                    <a:p>
                      <a:pPr algn="l">
                        <a:defRPr sz="1800"/>
                      </a:pPr>
                      <a:r>
                        <a:rPr sz="1200">
                          <a:latin typeface="Microsoft YaHei"/>
                          <a:ea typeface="Microsoft YaHei"/>
                          <a:cs typeface="Microsoft YaHei"/>
                          <a:sym typeface="Microsoft YaHei"/>
                        </a:rPr>
                        <a:t>婦科腹部超音波</a:t>
                      </a:r>
                    </a:p>
                  </a:txBody>
                  <a:tcPr marL="18000" marR="18000" marT="18000" marB="18000" anchor="ctr" anchorCtr="0" horzOverflow="overflow">
                    <a:solidFill>
                      <a:srgbClr val="E8ECF4"/>
                    </a:solidFill>
                  </a:tcPr>
                </a:tc>
              </a:tr>
              <a:tr h="234408">
                <a:tc vMerge="1">
                  <a:tcPr/>
                </a:tc>
                <a:tc>
                  <a:txBody>
                    <a:bodyPr/>
                    <a:lstStyle/>
                    <a:p>
                      <a:pPr algn="l">
                        <a:defRPr sz="1800"/>
                      </a:pPr>
                      <a:r>
                        <a:rPr sz="1200">
                          <a:latin typeface="Microsoft YaHei"/>
                          <a:ea typeface="Microsoft YaHei"/>
                          <a:cs typeface="Microsoft YaHei"/>
                          <a:sym typeface="Microsoft YaHei"/>
                        </a:rPr>
                        <a:t>乳房攝影掃描</a:t>
                      </a:r>
                    </a:p>
                  </a:txBody>
                  <a:tcPr marL="18000" marR="18000" marT="18000" marB="18000" anchor="ctr" anchorCtr="0" horzOverflow="overflow">
                    <a:solidFill>
                      <a:srgbClr val="E8ECF4"/>
                    </a:solidFill>
                  </a:tcPr>
                </a:tc>
              </a:tr>
              <a:tr h="234408">
                <a:tc rowSpan="2">
                  <a:txBody>
                    <a:bodyPr/>
                    <a:lstStyle/>
                    <a:p>
                      <a:pPr algn="l">
                        <a:defRPr sz="1800"/>
                      </a:pPr>
                      <a:r>
                        <a:rPr sz="1200">
                          <a:solidFill>
                            <a:srgbClr val="272727"/>
                          </a:solidFill>
                          <a:latin typeface="Microsoft YaHei"/>
                          <a:ea typeface="Microsoft YaHei"/>
                          <a:cs typeface="Microsoft YaHei"/>
                          <a:sym typeface="Microsoft YaHei"/>
                        </a:rPr>
                        <a:t>放射科檢查</a:t>
                      </a:r>
                    </a:p>
                  </a:txBody>
                  <a:tcPr marL="6350" marR="6350" marT="6350" marB="6350" anchor="ctr" anchorCtr="0" horzOverflow="overflow">
                    <a:solidFill>
                      <a:srgbClr val="E8ECF4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defRPr sz="1800"/>
                      </a:pPr>
                      <a:r>
                        <a:rPr sz="1200">
                          <a:solidFill>
                            <a:srgbClr val="272727"/>
                          </a:solidFill>
                          <a:latin typeface="Microsoft YaHei"/>
                          <a:ea typeface="Microsoft YaHei"/>
                          <a:cs typeface="Microsoft YaHei"/>
                          <a:sym typeface="Microsoft YaHei"/>
                        </a:rPr>
                        <a:t>MRI磁振造影</a:t>
                      </a:r>
                    </a:p>
                  </a:txBody>
                  <a:tcPr marL="6350" marR="6350" marT="6350" marB="6350" anchor="ctr" anchorCtr="0" horzOverflow="overflow">
                    <a:solidFill>
                      <a:srgbClr val="E8ECF4"/>
                    </a:solidFill>
                  </a:tcPr>
                </a:tc>
              </a:tr>
              <a:tr h="234408">
                <a:tc vMerge="1">
                  <a:tcPr/>
                </a:tc>
                <a:tc>
                  <a:txBody>
                    <a:bodyPr/>
                    <a:lstStyle/>
                    <a:p>
                      <a:pPr algn="l">
                        <a:defRPr sz="1800"/>
                      </a:pPr>
                      <a:r>
                        <a:rPr sz="1200">
                          <a:solidFill>
                            <a:srgbClr val="272727"/>
                          </a:solidFill>
                          <a:latin typeface="Microsoft YaHei"/>
                          <a:ea typeface="Microsoft YaHei"/>
                          <a:cs typeface="Microsoft YaHei"/>
                          <a:sym typeface="Microsoft YaHei"/>
                        </a:rPr>
                        <a:t>低輻射胸部電腦斷層檢查(CT)</a:t>
                      </a:r>
                    </a:p>
                  </a:txBody>
                  <a:tcPr marL="6350" marR="6350" marT="6350" marB="6350" anchor="ctr" anchorCtr="0" horzOverflow="overflow">
                    <a:solidFill>
                      <a:srgbClr val="E8ECF4"/>
                    </a:solidFill>
                  </a:tcPr>
                </a:tc>
              </a:tr>
            </a:tbl>
          </a:graphicData>
        </a:graphic>
      </p:graphicFrame>
      <p:sp>
        <p:nvSpPr>
          <p:cNvPr id="107" name="投影片編號版面配置區 5"/>
          <p:cNvSpPr txBox="1"/>
          <p:nvPr>
            <p:ph type="sldNum" sz="quarter" idx="4294967295"/>
          </p:nvPr>
        </p:nvSpPr>
        <p:spPr>
          <a:xfrm>
            <a:off x="8817885" y="4894798"/>
            <a:ext cx="263978" cy="269237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Click="1" p14:dur="1200">
        <p14:prism dir="l"/>
      </p:transition>
    </mc:Choice>
    <mc:Fallback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頁尾版面配置區 3"/>
          <p:cNvSpPr txBox="1"/>
          <p:nvPr/>
        </p:nvSpPr>
        <p:spPr>
          <a:xfrm>
            <a:off x="3124200" y="4750513"/>
            <a:ext cx="2895600" cy="30733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 anchor="ctr">
            <a:spAutoFit/>
          </a:bodyPr>
          <a:lstStyle>
            <a:lvl1pPr algn="ctr">
              <a:defRPr i="1" sz="1200">
                <a:solidFill>
                  <a:srgbClr val="888888"/>
                </a:solidFill>
                <a:latin typeface="微軟正黑體"/>
                <a:ea typeface="微軟正黑體"/>
                <a:cs typeface="微軟正黑體"/>
                <a:sym typeface="微軟正黑體"/>
              </a:defRPr>
            </a:lvl1pPr>
          </a:lstStyle>
          <a:p>
            <a:pPr/>
            <a:r>
              <a:t>許福助 lukahfc@gmail.com</a:t>
            </a:r>
          </a:p>
        </p:txBody>
      </p:sp>
      <p:sp>
        <p:nvSpPr>
          <p:cNvPr id="110" name="標題 1"/>
          <p:cNvSpPr txBox="1"/>
          <p:nvPr>
            <p:ph type="title"/>
          </p:nvPr>
        </p:nvSpPr>
        <p:spPr>
          <a:xfrm>
            <a:off x="457200" y="205978"/>
            <a:ext cx="8229600" cy="857251"/>
          </a:xfrm>
          <a:prstGeom prst="rect">
            <a:avLst/>
          </a:prstGeom>
        </p:spPr>
        <p:txBody>
          <a:bodyPr/>
          <a:lstStyle/>
          <a:p>
            <a:pPr/>
            <a:r>
              <a:t>尿液常規檢驗</a:t>
            </a:r>
          </a:p>
        </p:txBody>
      </p:sp>
      <p:sp>
        <p:nvSpPr>
          <p:cNvPr id="111" name="投影片編號版面配置區 4"/>
          <p:cNvSpPr txBox="1"/>
          <p:nvPr>
            <p:ph type="sldNum" sz="quarter" idx="4294967295"/>
          </p:nvPr>
        </p:nvSpPr>
        <p:spPr>
          <a:xfrm>
            <a:off x="8817885" y="4894798"/>
            <a:ext cx="263978" cy="269237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  <p:pic>
        <p:nvPicPr>
          <p:cNvPr id="112" name="Picture 2" descr="Picture 2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195733" y="915566"/>
            <a:ext cx="4741199" cy="4132263"/>
          </a:xfrm>
          <a:prstGeom prst="rect">
            <a:avLst/>
          </a:prstGeom>
          <a:ln w="12700">
            <a:miter lim="400000"/>
          </a:ln>
        </p:spPr>
      </p:pic>
      <p:sp>
        <p:nvSpPr>
          <p:cNvPr id="113" name="文字方塊 2"/>
          <p:cNvSpPr txBox="1"/>
          <p:nvPr/>
        </p:nvSpPr>
        <p:spPr>
          <a:xfrm>
            <a:off x="-11337" y="4866714"/>
            <a:ext cx="2207075" cy="42163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>
            <a:lvl1pPr>
              <a:defRPr sz="900">
                <a:latin typeface="微軟正黑體"/>
                <a:ea typeface="微軟正黑體"/>
                <a:cs typeface="微軟正黑體"/>
                <a:sym typeface="微軟正黑體"/>
              </a:defRPr>
            </a:lvl1pPr>
          </a:lstStyle>
          <a:p>
            <a:pPr/>
            <a:r>
              <a:t>*資料來源: 健檢報告完全手冊，詹哲 豪著，晨星出版社</a:t>
            </a:r>
          </a:p>
        </p:txBody>
      </p:sp>
      <p:pic>
        <p:nvPicPr>
          <p:cNvPr id="114" name="Picture 2" descr="Picture 2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4566332" y="826862"/>
            <a:ext cx="4572002" cy="4121153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Click="1" p14:dur="1200">
        <p14:prism dir="l"/>
      </p:transition>
    </mc:Choice>
    <mc:Fallback>
      <p:transition spd="slow">
        <p:fade/>
      </p:transition>
    </mc:Fallback>
  </mc:AlternateContent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ID="9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7" dur="5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114" grpId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標題 1"/>
          <p:cNvSpPr txBox="1"/>
          <p:nvPr>
            <p:ph type="title"/>
          </p:nvPr>
        </p:nvSpPr>
        <p:spPr>
          <a:xfrm>
            <a:off x="457200" y="205978"/>
            <a:ext cx="8229600" cy="857251"/>
          </a:xfrm>
          <a:prstGeom prst="rect">
            <a:avLst/>
          </a:prstGeom>
        </p:spPr>
        <p:txBody>
          <a:bodyPr/>
          <a:lstStyle/>
          <a:p>
            <a:pPr/>
            <a:r>
              <a:t>血液常規檢驗</a:t>
            </a:r>
          </a:p>
        </p:txBody>
      </p:sp>
      <p:sp>
        <p:nvSpPr>
          <p:cNvPr id="117" name="投影片編號版面配置區 4"/>
          <p:cNvSpPr txBox="1"/>
          <p:nvPr>
            <p:ph type="sldNum" sz="quarter" idx="4294967295"/>
          </p:nvPr>
        </p:nvSpPr>
        <p:spPr>
          <a:xfrm>
            <a:off x="8817881" y="4894796"/>
            <a:ext cx="263978" cy="269237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  <p:pic>
        <p:nvPicPr>
          <p:cNvPr id="118" name="Picture 2" descr="Picture 2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07504" y="1347612"/>
            <a:ext cx="4491610" cy="2868567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121" name="群組 5"/>
          <p:cNvGrpSpPr/>
          <p:nvPr/>
        </p:nvGrpSpPr>
        <p:grpSpPr>
          <a:xfrm>
            <a:off x="4644005" y="1347609"/>
            <a:ext cx="4416431" cy="1693418"/>
            <a:chOff x="0" y="0"/>
            <a:chExt cx="4416430" cy="1693416"/>
          </a:xfrm>
        </p:grpSpPr>
        <p:pic>
          <p:nvPicPr>
            <p:cNvPr id="119" name="Picture 3" descr="Picture 3"/>
            <p:cNvPicPr>
              <a:picLocks noChangeAspect="1"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1" y="239261"/>
              <a:ext cx="4416429" cy="1454155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120" name="Picture 4" descr="Picture 4"/>
            <p:cNvPicPr>
              <a:picLocks noChangeAspect="1"/>
            </p:cNvPicPr>
            <p:nvPr/>
          </p:nvPicPr>
          <p:blipFill>
            <a:blip r:embed="rId4">
              <a:extLst/>
            </a:blip>
            <a:stretch>
              <a:fillRect/>
            </a:stretch>
          </p:blipFill>
          <p:spPr>
            <a:xfrm>
              <a:off x="-1" y="-1"/>
              <a:ext cx="4406906" cy="219079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sp>
        <p:nvSpPr>
          <p:cNvPr id="122" name="文字方塊 8"/>
          <p:cNvSpPr txBox="1"/>
          <p:nvPr/>
        </p:nvSpPr>
        <p:spPr>
          <a:xfrm>
            <a:off x="107503" y="4876005"/>
            <a:ext cx="3744418" cy="26923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>
            <a:lvl1pPr>
              <a:defRPr sz="1000">
                <a:latin typeface="微軟正黑體"/>
                <a:ea typeface="微軟正黑體"/>
                <a:cs typeface="微軟正黑體"/>
                <a:sym typeface="微軟正黑體"/>
              </a:defRPr>
            </a:lvl1pPr>
          </a:lstStyle>
          <a:p>
            <a:pPr/>
            <a:r>
              <a:t>*資料來源: 健檢報告完全手冊，詹哲 豪著，晨星出版社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Click="1" p14:dur="1200">
        <p14:prism dir="l"/>
      </p:transition>
    </mc:Choice>
    <mc:Fallback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標題 1"/>
          <p:cNvSpPr txBox="1"/>
          <p:nvPr>
            <p:ph type="title"/>
          </p:nvPr>
        </p:nvSpPr>
        <p:spPr>
          <a:xfrm>
            <a:off x="457200" y="205978"/>
            <a:ext cx="8229600" cy="857251"/>
          </a:xfrm>
          <a:prstGeom prst="rect">
            <a:avLst/>
          </a:prstGeom>
        </p:spPr>
        <p:txBody>
          <a:bodyPr/>
          <a:lstStyle/>
          <a:p>
            <a:pPr/>
            <a:r>
              <a:t>生化檢驗: 血糖及腸胃功能</a:t>
            </a:r>
          </a:p>
        </p:txBody>
      </p:sp>
      <p:sp>
        <p:nvSpPr>
          <p:cNvPr id="125" name="投影片編號版面配置區 4"/>
          <p:cNvSpPr txBox="1"/>
          <p:nvPr>
            <p:ph type="sldNum" sz="quarter" idx="4294967295"/>
          </p:nvPr>
        </p:nvSpPr>
        <p:spPr>
          <a:xfrm>
            <a:off x="8817881" y="4894796"/>
            <a:ext cx="263978" cy="269237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  <p:pic>
        <p:nvPicPr>
          <p:cNvPr id="126" name="Picture 2" descr="Picture 2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971599" y="1059582"/>
            <a:ext cx="7200804" cy="3783516"/>
          </a:xfrm>
          <a:prstGeom prst="rect">
            <a:avLst/>
          </a:prstGeom>
          <a:ln w="12700">
            <a:miter lim="400000"/>
          </a:ln>
        </p:spPr>
      </p:pic>
      <p:sp>
        <p:nvSpPr>
          <p:cNvPr id="127" name="文字方塊 5"/>
          <p:cNvSpPr txBox="1"/>
          <p:nvPr/>
        </p:nvSpPr>
        <p:spPr>
          <a:xfrm>
            <a:off x="107503" y="4876005"/>
            <a:ext cx="3744418" cy="26923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>
            <a:lvl1pPr>
              <a:defRPr sz="1000">
                <a:latin typeface="微軟正黑體"/>
                <a:ea typeface="微軟正黑體"/>
                <a:cs typeface="微軟正黑體"/>
                <a:sym typeface="微軟正黑體"/>
              </a:defRPr>
            </a:lvl1pPr>
          </a:lstStyle>
          <a:p>
            <a:pPr/>
            <a:r>
              <a:t>*資料來源: 健檢報告完全手冊，詹哲 豪著，晨星出版社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Click="1" p14:dur="1200">
        <p14:prism dir="l"/>
      </p:transition>
    </mc:Choice>
    <mc:Fallback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頁尾版面配置區 3"/>
          <p:cNvSpPr txBox="1"/>
          <p:nvPr/>
        </p:nvSpPr>
        <p:spPr>
          <a:xfrm>
            <a:off x="3124200" y="4750513"/>
            <a:ext cx="2895600" cy="30733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 anchor="ctr">
            <a:spAutoFit/>
          </a:bodyPr>
          <a:lstStyle>
            <a:lvl1pPr algn="ctr">
              <a:defRPr i="1" sz="1200">
                <a:solidFill>
                  <a:srgbClr val="888888"/>
                </a:solidFill>
                <a:latin typeface="微軟正黑體"/>
                <a:ea typeface="微軟正黑體"/>
                <a:cs typeface="微軟正黑體"/>
                <a:sym typeface="微軟正黑體"/>
              </a:defRPr>
            </a:lvl1pPr>
          </a:lstStyle>
          <a:p>
            <a:pPr/>
            <a:r>
              <a:t>許福助 lukahfc@gmail.com</a:t>
            </a:r>
          </a:p>
        </p:txBody>
      </p:sp>
      <p:sp>
        <p:nvSpPr>
          <p:cNvPr id="130" name="標題 1"/>
          <p:cNvSpPr txBox="1"/>
          <p:nvPr>
            <p:ph type="title"/>
          </p:nvPr>
        </p:nvSpPr>
        <p:spPr>
          <a:xfrm>
            <a:off x="457200" y="205978"/>
            <a:ext cx="8229600" cy="857251"/>
          </a:xfrm>
          <a:prstGeom prst="rect">
            <a:avLst/>
          </a:prstGeom>
        </p:spPr>
        <p:txBody>
          <a:bodyPr/>
          <a:lstStyle/>
          <a:p>
            <a:pPr/>
            <a:r>
              <a:t>生化檢驗: 肝、腎功能</a:t>
            </a:r>
          </a:p>
        </p:txBody>
      </p:sp>
      <p:sp>
        <p:nvSpPr>
          <p:cNvPr id="131" name="投影片編號版面配置區 4"/>
          <p:cNvSpPr txBox="1"/>
          <p:nvPr>
            <p:ph type="sldNum" sz="quarter" idx="4294967295"/>
          </p:nvPr>
        </p:nvSpPr>
        <p:spPr>
          <a:xfrm>
            <a:off x="8817881" y="4894796"/>
            <a:ext cx="263978" cy="269237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  <p:pic>
        <p:nvPicPr>
          <p:cNvPr id="132" name="Picture 2" descr="Picture 2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475654" y="1059579"/>
            <a:ext cx="6192692" cy="4026688"/>
          </a:xfrm>
          <a:prstGeom prst="rect">
            <a:avLst/>
          </a:prstGeom>
          <a:ln w="12700">
            <a:miter lim="400000"/>
          </a:ln>
        </p:spPr>
      </p:pic>
      <p:sp>
        <p:nvSpPr>
          <p:cNvPr id="133" name="文字方塊 6"/>
          <p:cNvSpPr txBox="1"/>
          <p:nvPr/>
        </p:nvSpPr>
        <p:spPr>
          <a:xfrm>
            <a:off x="3131840" y="1635646"/>
            <a:ext cx="792091" cy="26923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>
            <a:lvl1pPr>
              <a:defRPr sz="1200"/>
            </a:lvl1pPr>
          </a:lstStyle>
          <a:p>
            <a:pPr/>
            <a:r>
              <a:t>(AST)</a:t>
            </a:r>
          </a:p>
        </p:txBody>
      </p:sp>
      <p:sp>
        <p:nvSpPr>
          <p:cNvPr id="134" name="文字方塊 8"/>
          <p:cNvSpPr txBox="1"/>
          <p:nvPr/>
        </p:nvSpPr>
        <p:spPr>
          <a:xfrm>
            <a:off x="4211959" y="1851667"/>
            <a:ext cx="792091" cy="26923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>
            <a:lvl1pPr>
              <a:defRPr sz="1200"/>
            </a:lvl1pPr>
          </a:lstStyle>
          <a:p>
            <a:pPr/>
            <a:r>
              <a:t>(ALT)</a:t>
            </a:r>
          </a:p>
        </p:txBody>
      </p:sp>
      <p:sp>
        <p:nvSpPr>
          <p:cNvPr id="135" name="文字方塊 9"/>
          <p:cNvSpPr txBox="1"/>
          <p:nvPr/>
        </p:nvSpPr>
        <p:spPr>
          <a:xfrm>
            <a:off x="-11337" y="4876005"/>
            <a:ext cx="1486995" cy="37083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>
            <a:lvl1pPr>
              <a:defRPr sz="800">
                <a:latin typeface="微軟正黑體"/>
                <a:ea typeface="微軟正黑體"/>
                <a:cs typeface="微軟正黑體"/>
                <a:sym typeface="微軟正黑體"/>
              </a:defRPr>
            </a:lvl1pPr>
          </a:lstStyle>
          <a:p>
            <a:pPr/>
            <a:r>
              <a:t>*資料來源: 健檢報告完全手冊，詹哲 豪著，晨星出版社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Click="1" p14:dur="1200">
        <p14:prism dir="l"/>
      </p:transition>
    </mc:Choice>
    <mc:Fallback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頁尾版面配置區 3"/>
          <p:cNvSpPr txBox="1"/>
          <p:nvPr/>
        </p:nvSpPr>
        <p:spPr>
          <a:xfrm>
            <a:off x="3124200" y="4750513"/>
            <a:ext cx="2895600" cy="30733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 anchor="ctr">
            <a:spAutoFit/>
          </a:bodyPr>
          <a:lstStyle>
            <a:lvl1pPr algn="ctr">
              <a:defRPr i="1" sz="1200">
                <a:solidFill>
                  <a:srgbClr val="888888"/>
                </a:solidFill>
                <a:latin typeface="微軟正黑體"/>
                <a:ea typeface="微軟正黑體"/>
                <a:cs typeface="微軟正黑體"/>
                <a:sym typeface="微軟正黑體"/>
              </a:defRPr>
            </a:lvl1pPr>
          </a:lstStyle>
          <a:p>
            <a:pPr/>
            <a:r>
              <a:t>許福助 lukahfc@gmail.com</a:t>
            </a:r>
          </a:p>
        </p:txBody>
      </p:sp>
      <p:sp>
        <p:nvSpPr>
          <p:cNvPr id="138" name="標題 1"/>
          <p:cNvSpPr txBox="1"/>
          <p:nvPr>
            <p:ph type="title"/>
          </p:nvPr>
        </p:nvSpPr>
        <p:spPr>
          <a:xfrm>
            <a:off x="457200" y="205978"/>
            <a:ext cx="8229600" cy="857251"/>
          </a:xfrm>
          <a:prstGeom prst="rect">
            <a:avLst/>
          </a:prstGeom>
        </p:spPr>
        <p:txBody>
          <a:bodyPr/>
          <a:lstStyle/>
          <a:p>
            <a:pPr/>
            <a:r>
              <a:t>生化檢驗: 心血管</a:t>
            </a:r>
          </a:p>
        </p:txBody>
      </p:sp>
      <p:sp>
        <p:nvSpPr>
          <p:cNvPr id="139" name="投影片編號版面配置區 4"/>
          <p:cNvSpPr txBox="1"/>
          <p:nvPr>
            <p:ph type="sldNum" sz="quarter" idx="4294967295"/>
          </p:nvPr>
        </p:nvSpPr>
        <p:spPr>
          <a:xfrm>
            <a:off x="8817881" y="4894796"/>
            <a:ext cx="263978" cy="269237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  <p:grpSp>
        <p:nvGrpSpPr>
          <p:cNvPr id="142" name="群組 5"/>
          <p:cNvGrpSpPr/>
          <p:nvPr/>
        </p:nvGrpSpPr>
        <p:grpSpPr>
          <a:xfrm>
            <a:off x="2051719" y="987573"/>
            <a:ext cx="5040567" cy="4032451"/>
            <a:chOff x="0" y="0"/>
            <a:chExt cx="5040565" cy="4032449"/>
          </a:xfrm>
        </p:grpSpPr>
        <p:pic>
          <p:nvPicPr>
            <p:cNvPr id="140" name="Picture 2" descr="Picture 2"/>
            <p:cNvPicPr>
              <a:picLocks noChangeAspect="1"/>
            </p:cNvPicPr>
            <p:nvPr/>
          </p:nvPicPr>
          <p:blipFill>
            <a:blip r:embed="rId2">
              <a:extLst/>
            </a:blip>
            <a:stretch>
              <a:fillRect/>
            </a:stretch>
          </p:blipFill>
          <p:spPr>
            <a:xfrm>
              <a:off x="0" y="289421"/>
              <a:ext cx="5040565" cy="3743029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141" name="Picture 3" descr="Picture 3"/>
            <p:cNvPicPr>
              <a:picLocks noChangeAspect="1"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7227" y="-1"/>
              <a:ext cx="5033340" cy="289426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sp>
        <p:nvSpPr>
          <p:cNvPr id="143" name="文字方塊 9"/>
          <p:cNvSpPr txBox="1"/>
          <p:nvPr/>
        </p:nvSpPr>
        <p:spPr>
          <a:xfrm>
            <a:off x="-11337" y="4876005"/>
            <a:ext cx="1486995" cy="37083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>
            <a:lvl1pPr>
              <a:defRPr sz="800">
                <a:latin typeface="微軟正黑體"/>
                <a:ea typeface="微軟正黑體"/>
                <a:cs typeface="微軟正黑體"/>
                <a:sym typeface="微軟正黑體"/>
              </a:defRPr>
            </a:lvl1pPr>
          </a:lstStyle>
          <a:p>
            <a:pPr/>
            <a:r>
              <a:t>*資料來源: 健檢報告完全手冊，詹哲 豪著，晨星出版社</a:t>
            </a:r>
          </a:p>
        </p:txBody>
      </p:sp>
      <p:sp>
        <p:nvSpPr>
          <p:cNvPr id="144" name="文字方塊 1"/>
          <p:cNvSpPr txBox="1"/>
          <p:nvPr/>
        </p:nvSpPr>
        <p:spPr>
          <a:xfrm>
            <a:off x="7092281" y="1995684"/>
            <a:ext cx="2051720" cy="89153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/>
          <a:p>
            <a:pPr>
              <a:defRPr sz="1600">
                <a:latin typeface="Microsoft YaHei"/>
                <a:ea typeface="Microsoft YaHei"/>
                <a:cs typeface="Microsoft YaHei"/>
                <a:sym typeface="Microsoft YaHei"/>
              </a:defRPr>
            </a:pPr>
            <a:r>
              <a:t>HDL-C高密度脂蛋白</a:t>
            </a:r>
          </a:p>
          <a:p>
            <a:pPr>
              <a:defRPr sz="1600">
                <a:latin typeface="Microsoft YaHei"/>
                <a:ea typeface="Microsoft YaHei"/>
                <a:cs typeface="Microsoft YaHei"/>
                <a:sym typeface="Microsoft YaHei"/>
              </a:defRPr>
            </a:pPr>
          </a:p>
          <a:p>
            <a:pPr>
              <a:defRPr sz="1600">
                <a:latin typeface="Microsoft YaHei"/>
                <a:ea typeface="Microsoft YaHei"/>
                <a:cs typeface="Microsoft YaHei"/>
                <a:sym typeface="Microsoft YaHei"/>
              </a:defRPr>
            </a:pPr>
            <a:r>
              <a:t>LDL-C低密度脂蛋白</a:t>
            </a:r>
          </a:p>
        </p:txBody>
      </p:sp>
      <p:pic>
        <p:nvPicPr>
          <p:cNvPr id="145" name="Picture 2" descr="Picture 2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 rot="20699886">
            <a:off x="8142885" y="1440620"/>
            <a:ext cx="821603" cy="782166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148" name="群組 4"/>
          <p:cNvGrpSpPr/>
          <p:nvPr/>
        </p:nvGrpSpPr>
        <p:grpSpPr>
          <a:xfrm>
            <a:off x="8116975" y="2563352"/>
            <a:ext cx="990169" cy="944503"/>
            <a:chOff x="0" y="0"/>
            <a:chExt cx="990168" cy="944502"/>
          </a:xfrm>
        </p:grpSpPr>
        <p:sp>
          <p:nvSpPr>
            <p:cNvPr id="146" name="爆炸 1 2"/>
            <p:cNvSpPr/>
            <p:nvPr/>
          </p:nvSpPr>
          <p:spPr>
            <a:xfrm rot="21097330">
              <a:off x="55423" y="59655"/>
              <a:ext cx="879321" cy="82519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800" y="5800"/>
                  </a:moveTo>
                  <a:lnTo>
                    <a:pt x="14522" y="0"/>
                  </a:lnTo>
                  <a:lnTo>
                    <a:pt x="14155" y="5325"/>
                  </a:lnTo>
                  <a:lnTo>
                    <a:pt x="18380" y="4457"/>
                  </a:lnTo>
                  <a:lnTo>
                    <a:pt x="16702" y="7315"/>
                  </a:lnTo>
                  <a:lnTo>
                    <a:pt x="21097" y="8137"/>
                  </a:lnTo>
                  <a:lnTo>
                    <a:pt x="17607" y="10475"/>
                  </a:lnTo>
                  <a:lnTo>
                    <a:pt x="21600" y="13290"/>
                  </a:lnTo>
                  <a:lnTo>
                    <a:pt x="16837" y="12942"/>
                  </a:lnTo>
                  <a:lnTo>
                    <a:pt x="18145" y="18095"/>
                  </a:lnTo>
                  <a:lnTo>
                    <a:pt x="14020" y="14457"/>
                  </a:lnTo>
                  <a:lnTo>
                    <a:pt x="13247" y="19737"/>
                  </a:lnTo>
                  <a:lnTo>
                    <a:pt x="10532" y="14935"/>
                  </a:lnTo>
                  <a:lnTo>
                    <a:pt x="8485" y="21600"/>
                  </a:lnTo>
                  <a:lnTo>
                    <a:pt x="7715" y="15627"/>
                  </a:lnTo>
                  <a:lnTo>
                    <a:pt x="4762" y="17617"/>
                  </a:lnTo>
                  <a:lnTo>
                    <a:pt x="5667" y="13937"/>
                  </a:lnTo>
                  <a:lnTo>
                    <a:pt x="135" y="14587"/>
                  </a:lnTo>
                  <a:lnTo>
                    <a:pt x="3722" y="11775"/>
                  </a:lnTo>
                  <a:lnTo>
                    <a:pt x="0" y="8615"/>
                  </a:lnTo>
                  <a:lnTo>
                    <a:pt x="4627" y="7617"/>
                  </a:lnTo>
                  <a:lnTo>
                    <a:pt x="370" y="2295"/>
                  </a:lnTo>
                  <a:lnTo>
                    <a:pt x="7312" y="6320"/>
                  </a:lnTo>
                  <a:lnTo>
                    <a:pt x="8352" y="2295"/>
                  </a:lnTo>
                  <a:close/>
                </a:path>
              </a:pathLst>
            </a:custGeom>
            <a:solidFill>
              <a:srgbClr val="FF0000"/>
            </a:solidFill>
            <a:ln w="12700" cap="flat">
              <a:noFill/>
              <a:miter lim="400000"/>
            </a:ln>
            <a:effectLst>
              <a:outerShdw sx="100000" sy="100000" kx="0" ky="0" algn="b" rotWithShape="0" blurRad="38100" dist="23000" dir="5400000">
                <a:srgbClr val="000000">
                  <a:alpha val="35000"/>
                </a:srgbClr>
              </a:outerShdw>
            </a:effectLst>
          </p:spPr>
          <p:txBody>
            <a:bodyPr wrap="square" lIns="45718" tIns="45718" rIns="45718" bIns="45718" numCol="1" anchor="ctr">
              <a:noAutofit/>
            </a:bodyPr>
            <a:lstStyle/>
            <a:p>
              <a:pPr/>
            </a:p>
          </p:txBody>
        </p:sp>
        <p:sp>
          <p:nvSpPr>
            <p:cNvPr id="147" name="文字方塊 3"/>
            <p:cNvSpPr txBox="1"/>
            <p:nvPr/>
          </p:nvSpPr>
          <p:spPr>
            <a:xfrm rot="21097330">
              <a:off x="274411" y="237670"/>
              <a:ext cx="432051" cy="510537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45718" tIns="45718" rIns="45718" bIns="45718" numCol="1" anchor="t">
              <a:spAutoFit/>
            </a:bodyPr>
            <a:lstStyle>
              <a:lvl1pPr>
                <a:defRPr b="1" sz="2400">
                  <a:solidFill>
                    <a:srgbClr val="FFFFFF"/>
                  </a:solidFill>
                  <a:latin typeface="Microsoft YaHei"/>
                  <a:ea typeface="Microsoft YaHei"/>
                  <a:cs typeface="Microsoft YaHei"/>
                  <a:sym typeface="Microsoft YaHei"/>
                </a:defRPr>
              </a:lvl1pPr>
            </a:lstStyle>
            <a:p>
              <a:pPr/>
              <a:r>
                <a:t>壞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Click="1" p14:dur="1200">
        <p14:prism dir="l"/>
      </p:transition>
    </mc:Choice>
    <mc:Fallback>
      <p:transition spd="slow">
        <p:fade/>
      </p:transition>
    </mc:Fallback>
  </mc:AlternateContent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ID="9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7" dur="500"/>
                                        <p:tgtEl>
                                          <p:spTgt spid="1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Class="entr" nodeType="clickEffect" presetID="9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" fill="hold"/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12" dur="500"/>
                                        <p:tgtEl>
                                          <p:spTgt spid="1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Class="entr" nodeType="clickEffect" presetID="9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17" dur="500"/>
                                        <p:tgtEl>
                                          <p:spTgt spid="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148" grpId="3"/>
      <p:bldP build="whole" bldLvl="1" animBg="1" rev="0" advAuto="0" spid="145" grpId="2"/>
      <p:bldP build="whole" bldLvl="1" animBg="1" rev="0" advAuto="0" spid="144" grpId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頁尾版面配置區 3"/>
          <p:cNvSpPr txBox="1"/>
          <p:nvPr/>
        </p:nvSpPr>
        <p:spPr>
          <a:xfrm>
            <a:off x="3124200" y="4750513"/>
            <a:ext cx="2895600" cy="30733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 anchor="ctr">
            <a:spAutoFit/>
          </a:bodyPr>
          <a:lstStyle>
            <a:lvl1pPr algn="ctr">
              <a:defRPr i="1" sz="1200">
                <a:solidFill>
                  <a:srgbClr val="888888"/>
                </a:solidFill>
                <a:latin typeface="微軟正黑體"/>
                <a:ea typeface="微軟正黑體"/>
                <a:cs typeface="微軟正黑體"/>
                <a:sym typeface="微軟正黑體"/>
              </a:defRPr>
            </a:lvl1pPr>
          </a:lstStyle>
          <a:p>
            <a:pPr/>
            <a:r>
              <a:t>許福助 lukahfc@gmail.com</a:t>
            </a:r>
          </a:p>
        </p:txBody>
      </p:sp>
      <p:sp>
        <p:nvSpPr>
          <p:cNvPr id="151" name="標題 1"/>
          <p:cNvSpPr txBox="1"/>
          <p:nvPr>
            <p:ph type="title"/>
          </p:nvPr>
        </p:nvSpPr>
        <p:spPr>
          <a:xfrm>
            <a:off x="457200" y="205978"/>
            <a:ext cx="8229600" cy="857251"/>
          </a:xfrm>
          <a:prstGeom prst="rect">
            <a:avLst/>
          </a:prstGeom>
        </p:spPr>
        <p:txBody>
          <a:bodyPr/>
          <a:lstStyle/>
          <a:p>
            <a:pPr/>
            <a:r>
              <a:t>血清學檢驗</a:t>
            </a:r>
          </a:p>
        </p:txBody>
      </p:sp>
      <p:sp>
        <p:nvSpPr>
          <p:cNvPr id="152" name="投影片編號版面配置區 4"/>
          <p:cNvSpPr txBox="1"/>
          <p:nvPr>
            <p:ph type="sldNum" sz="quarter" idx="4294967295"/>
          </p:nvPr>
        </p:nvSpPr>
        <p:spPr>
          <a:xfrm>
            <a:off x="8817881" y="4894796"/>
            <a:ext cx="263978" cy="269237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  <p:grpSp>
        <p:nvGrpSpPr>
          <p:cNvPr id="159" name="群組 5"/>
          <p:cNvGrpSpPr/>
          <p:nvPr/>
        </p:nvGrpSpPr>
        <p:grpSpPr>
          <a:xfrm>
            <a:off x="1069372" y="915565"/>
            <a:ext cx="7092162" cy="4171508"/>
            <a:chOff x="0" y="0"/>
            <a:chExt cx="7092161" cy="4171506"/>
          </a:xfrm>
        </p:grpSpPr>
        <p:pic>
          <p:nvPicPr>
            <p:cNvPr id="153" name="Picture 2" descr="Picture 2"/>
            <p:cNvPicPr>
              <a:picLocks noChangeAspect="1"/>
            </p:cNvPicPr>
            <p:nvPr/>
          </p:nvPicPr>
          <p:blipFill>
            <a:blip r:embed="rId2">
              <a:extLst/>
            </a:blip>
            <a:stretch>
              <a:fillRect/>
            </a:stretch>
          </p:blipFill>
          <p:spPr>
            <a:xfrm>
              <a:off x="29095" y="-1"/>
              <a:ext cx="7058303" cy="378668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154" name="Picture 3" descr="Picture 3"/>
            <p:cNvPicPr>
              <a:picLocks noChangeAspect="1"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1397329" y="368231"/>
              <a:ext cx="5690069" cy="711892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155" name="Picture 4" descr="Picture 4"/>
            <p:cNvPicPr>
              <a:picLocks noChangeAspect="1"/>
            </p:cNvPicPr>
            <p:nvPr/>
          </p:nvPicPr>
          <p:blipFill>
            <a:blip r:embed="rId4">
              <a:extLst/>
            </a:blip>
            <a:stretch>
              <a:fillRect/>
            </a:stretch>
          </p:blipFill>
          <p:spPr>
            <a:xfrm>
              <a:off x="1414393" y="1091513"/>
              <a:ext cx="5674922" cy="358472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156" name="Picture 5" descr="Picture 5"/>
            <p:cNvPicPr>
              <a:picLocks noChangeAspect="1"/>
            </p:cNvPicPr>
            <p:nvPr/>
          </p:nvPicPr>
          <p:blipFill>
            <a:blip r:embed="rId5">
              <a:extLst/>
            </a:blip>
            <a:stretch>
              <a:fillRect/>
            </a:stretch>
          </p:blipFill>
          <p:spPr>
            <a:xfrm>
              <a:off x="-1" y="389722"/>
              <a:ext cx="1406109" cy="1060263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157" name="Picture 7" descr="Picture 7"/>
            <p:cNvPicPr>
              <a:picLocks noChangeAspect="1"/>
            </p:cNvPicPr>
            <p:nvPr/>
          </p:nvPicPr>
          <p:blipFill>
            <a:blip r:embed="rId6">
              <a:extLst/>
            </a:blip>
            <a:stretch>
              <a:fillRect/>
            </a:stretch>
          </p:blipFill>
          <p:spPr>
            <a:xfrm>
              <a:off x="16185" y="1440160"/>
              <a:ext cx="7075976" cy="1363194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158" name="Picture 8" descr="Picture 8"/>
            <p:cNvPicPr>
              <a:picLocks noChangeAspect="1"/>
            </p:cNvPicPr>
            <p:nvPr/>
          </p:nvPicPr>
          <p:blipFill>
            <a:blip r:embed="rId7">
              <a:extLst/>
            </a:blip>
            <a:stretch>
              <a:fillRect/>
            </a:stretch>
          </p:blipFill>
          <p:spPr>
            <a:xfrm>
              <a:off x="17338" y="2808312"/>
              <a:ext cx="7065880" cy="1363195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sp>
        <p:nvSpPr>
          <p:cNvPr id="160" name="文字方塊 9"/>
          <p:cNvSpPr txBox="1"/>
          <p:nvPr/>
        </p:nvSpPr>
        <p:spPr>
          <a:xfrm>
            <a:off x="-11337" y="4876005"/>
            <a:ext cx="1486995" cy="37083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>
            <a:lvl1pPr>
              <a:defRPr sz="800">
                <a:latin typeface="微軟正黑體"/>
                <a:ea typeface="微軟正黑體"/>
                <a:cs typeface="微軟正黑體"/>
                <a:sym typeface="微軟正黑體"/>
              </a:defRPr>
            </a:lvl1pPr>
          </a:lstStyle>
          <a:p>
            <a:pPr/>
            <a:r>
              <a:t>*資料來源: 健檢報告完全手冊，詹哲 豪著，晨星出版社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Click="1" p14:dur="1200">
        <p14:prism dir="l"/>
      </p:transition>
    </mc:Choice>
    <mc:Fallback>
      <p:transition spd="slow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標題 1"/>
          <p:cNvSpPr txBox="1"/>
          <p:nvPr>
            <p:ph type="title"/>
          </p:nvPr>
        </p:nvSpPr>
        <p:spPr>
          <a:xfrm>
            <a:off x="457200" y="205978"/>
            <a:ext cx="8229600" cy="857251"/>
          </a:xfrm>
          <a:prstGeom prst="rect">
            <a:avLst/>
          </a:prstGeom>
        </p:spPr>
        <p:txBody>
          <a:bodyPr/>
          <a:lstStyle/>
          <a:p>
            <a:pPr/>
            <a:r>
              <a:t>腫瘤標誌檢驗: 癌症(男性為主)</a:t>
            </a:r>
          </a:p>
        </p:txBody>
      </p:sp>
      <p:sp>
        <p:nvSpPr>
          <p:cNvPr id="163" name="投影片編號版面配置區 4"/>
          <p:cNvSpPr txBox="1"/>
          <p:nvPr>
            <p:ph type="sldNum" sz="quarter" idx="4294967295"/>
          </p:nvPr>
        </p:nvSpPr>
        <p:spPr>
          <a:xfrm>
            <a:off x="8817881" y="4894796"/>
            <a:ext cx="263978" cy="269237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  <p:grpSp>
        <p:nvGrpSpPr>
          <p:cNvPr id="166" name="群組 5"/>
          <p:cNvGrpSpPr/>
          <p:nvPr/>
        </p:nvGrpSpPr>
        <p:grpSpPr>
          <a:xfrm>
            <a:off x="1358138" y="1059578"/>
            <a:ext cx="6454227" cy="3816431"/>
            <a:chOff x="0" y="-1"/>
            <a:chExt cx="6454226" cy="3816430"/>
          </a:xfrm>
        </p:grpSpPr>
        <p:pic>
          <p:nvPicPr>
            <p:cNvPr id="164" name="Picture 2" descr="Picture 2"/>
            <p:cNvPicPr>
              <a:picLocks noChangeAspect="1"/>
            </p:cNvPicPr>
            <p:nvPr/>
          </p:nvPicPr>
          <p:blipFill>
            <a:blip r:embed="rId2">
              <a:extLst/>
            </a:blip>
            <a:stretch>
              <a:fillRect/>
            </a:stretch>
          </p:blipFill>
          <p:spPr>
            <a:xfrm>
              <a:off x="4608" y="3240362"/>
              <a:ext cx="6449619" cy="576068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165" name="Picture 3" descr="Picture 3"/>
            <p:cNvPicPr>
              <a:picLocks noChangeAspect="1"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0" y="-2"/>
              <a:ext cx="6454226" cy="3202923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sp>
        <p:nvSpPr>
          <p:cNvPr id="167" name="文字方塊 7"/>
          <p:cNvSpPr txBox="1"/>
          <p:nvPr/>
        </p:nvSpPr>
        <p:spPr>
          <a:xfrm>
            <a:off x="-11337" y="4876005"/>
            <a:ext cx="1369480" cy="37083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>
            <a:lvl1pPr>
              <a:defRPr sz="800">
                <a:latin typeface="微軟正黑體"/>
                <a:ea typeface="微軟正黑體"/>
                <a:cs typeface="微軟正黑體"/>
                <a:sym typeface="微軟正黑體"/>
              </a:defRPr>
            </a:lvl1pPr>
          </a:lstStyle>
          <a:p>
            <a:pPr/>
            <a:r>
              <a:t>*資料來源: 健檢報告完全手冊，詹哲 豪著，晨星出版社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Click="1" p14:dur="1200">
        <p14:prism dir="l"/>
      </p:transition>
    </mc:Choice>
    <mc:Fallback>
      <p:transition spd="slow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標題 1"/>
          <p:cNvSpPr txBox="1"/>
          <p:nvPr>
            <p:ph type="title"/>
          </p:nvPr>
        </p:nvSpPr>
        <p:spPr>
          <a:xfrm>
            <a:off x="457200" y="205978"/>
            <a:ext cx="8229600" cy="857251"/>
          </a:xfrm>
          <a:prstGeom prst="rect">
            <a:avLst/>
          </a:prstGeom>
        </p:spPr>
        <p:txBody>
          <a:bodyPr/>
          <a:lstStyle/>
          <a:p>
            <a:pPr/>
            <a:r>
              <a:t>腫瘤標誌檢驗: 癌症(女性為主)</a:t>
            </a:r>
          </a:p>
        </p:txBody>
      </p:sp>
      <p:sp>
        <p:nvSpPr>
          <p:cNvPr id="170" name="投影片編號版面配置區 4"/>
          <p:cNvSpPr txBox="1"/>
          <p:nvPr>
            <p:ph type="sldNum" sz="quarter" idx="4294967295"/>
          </p:nvPr>
        </p:nvSpPr>
        <p:spPr>
          <a:xfrm>
            <a:off x="8817881" y="4894796"/>
            <a:ext cx="263978" cy="269237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  <p:grpSp>
        <p:nvGrpSpPr>
          <p:cNvPr id="173" name="群組 5"/>
          <p:cNvGrpSpPr/>
          <p:nvPr/>
        </p:nvGrpSpPr>
        <p:grpSpPr>
          <a:xfrm>
            <a:off x="1025116" y="1059579"/>
            <a:ext cx="7003273" cy="3744422"/>
            <a:chOff x="0" y="0"/>
            <a:chExt cx="7003272" cy="3744420"/>
          </a:xfrm>
        </p:grpSpPr>
        <p:pic>
          <p:nvPicPr>
            <p:cNvPr id="171" name="Picture 2" descr="Picture 2"/>
            <p:cNvPicPr>
              <a:picLocks noChangeAspect="1"/>
            </p:cNvPicPr>
            <p:nvPr/>
          </p:nvPicPr>
          <p:blipFill>
            <a:blip r:embed="rId2">
              <a:extLst/>
            </a:blip>
            <a:stretch>
              <a:fillRect/>
            </a:stretch>
          </p:blipFill>
          <p:spPr>
            <a:xfrm>
              <a:off x="7512" y="331670"/>
              <a:ext cx="6995760" cy="3412750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172" name="Picture 3" descr="Picture 3"/>
            <p:cNvPicPr>
              <a:picLocks noChangeAspect="1"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-1" y="-1"/>
              <a:ext cx="7003272" cy="365565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sp>
        <p:nvSpPr>
          <p:cNvPr id="174" name="文字方塊 7"/>
          <p:cNvSpPr txBox="1"/>
          <p:nvPr/>
        </p:nvSpPr>
        <p:spPr>
          <a:xfrm>
            <a:off x="-11337" y="4876005"/>
            <a:ext cx="1369480" cy="37083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>
            <a:lvl1pPr>
              <a:defRPr sz="800">
                <a:latin typeface="微軟正黑體"/>
                <a:ea typeface="微軟正黑體"/>
                <a:cs typeface="微軟正黑體"/>
                <a:sym typeface="微軟正黑體"/>
              </a:defRPr>
            </a:lvl1pPr>
          </a:lstStyle>
          <a:p>
            <a:pPr/>
            <a:r>
              <a:t>*資料來源: 健檢報告完全手冊，詹哲 豪著，晨星出版社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Click="1" p14:dur="1200">
        <p14:prism dir="l"/>
      </p:transition>
    </mc:Choice>
    <mc:Fallback>
      <p:transition spd="slow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頁尾版面配置區 3"/>
          <p:cNvSpPr txBox="1"/>
          <p:nvPr/>
        </p:nvSpPr>
        <p:spPr>
          <a:xfrm>
            <a:off x="3124200" y="4750513"/>
            <a:ext cx="2895600" cy="30733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 anchor="ctr">
            <a:spAutoFit/>
          </a:bodyPr>
          <a:lstStyle>
            <a:lvl1pPr algn="ctr">
              <a:defRPr i="1" sz="1200">
                <a:solidFill>
                  <a:srgbClr val="888888"/>
                </a:solidFill>
                <a:latin typeface="微軟正黑體"/>
                <a:ea typeface="微軟正黑體"/>
                <a:cs typeface="微軟正黑體"/>
                <a:sym typeface="微軟正黑體"/>
              </a:defRPr>
            </a:lvl1pPr>
          </a:lstStyle>
          <a:p>
            <a:pPr/>
            <a:r>
              <a:t>許福助 lukahfc@gmail.com</a:t>
            </a:r>
          </a:p>
        </p:txBody>
      </p:sp>
      <p:sp>
        <p:nvSpPr>
          <p:cNvPr id="177" name="標題 1"/>
          <p:cNvSpPr txBox="1"/>
          <p:nvPr>
            <p:ph type="title"/>
          </p:nvPr>
        </p:nvSpPr>
        <p:spPr>
          <a:xfrm>
            <a:off x="457200" y="205978"/>
            <a:ext cx="8229600" cy="857251"/>
          </a:xfrm>
          <a:prstGeom prst="rect">
            <a:avLst/>
          </a:prstGeom>
        </p:spPr>
        <p:txBody>
          <a:bodyPr/>
          <a:lstStyle/>
          <a:p>
            <a:pPr/>
            <a:r>
              <a:t>腫瘤標誌檢驗: 其他癌症</a:t>
            </a:r>
          </a:p>
        </p:txBody>
      </p:sp>
      <p:sp>
        <p:nvSpPr>
          <p:cNvPr id="178" name="內容版面配置區 2"/>
          <p:cNvSpPr txBox="1"/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79" name="投影片編號版面配置區 4"/>
          <p:cNvSpPr txBox="1"/>
          <p:nvPr>
            <p:ph type="sldNum" sz="quarter" idx="4294967295"/>
          </p:nvPr>
        </p:nvSpPr>
        <p:spPr>
          <a:xfrm>
            <a:off x="8817881" y="4894796"/>
            <a:ext cx="263978" cy="269237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  <p:grpSp>
        <p:nvGrpSpPr>
          <p:cNvPr id="182" name="群組 5"/>
          <p:cNvGrpSpPr/>
          <p:nvPr/>
        </p:nvGrpSpPr>
        <p:grpSpPr>
          <a:xfrm>
            <a:off x="351906" y="1059580"/>
            <a:ext cx="8540575" cy="3522171"/>
            <a:chOff x="0" y="0"/>
            <a:chExt cx="8540574" cy="3522170"/>
          </a:xfrm>
        </p:grpSpPr>
        <p:pic>
          <p:nvPicPr>
            <p:cNvPr id="180" name="Picture 2" descr="Picture 2"/>
            <p:cNvPicPr>
              <a:picLocks noChangeAspect="1"/>
            </p:cNvPicPr>
            <p:nvPr/>
          </p:nvPicPr>
          <p:blipFill>
            <a:blip r:embed="rId2">
              <a:extLst/>
            </a:blip>
            <a:stretch>
              <a:fillRect/>
            </a:stretch>
          </p:blipFill>
          <p:spPr>
            <a:xfrm>
              <a:off x="-1" y="432048"/>
              <a:ext cx="8540575" cy="3090122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181" name="Picture 3" descr="Picture 3"/>
            <p:cNvPicPr>
              <a:picLocks noChangeAspect="1"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1456" y="-1"/>
              <a:ext cx="8537531" cy="427490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sp>
        <p:nvSpPr>
          <p:cNvPr id="183" name="文字方塊 7"/>
          <p:cNvSpPr txBox="1"/>
          <p:nvPr/>
        </p:nvSpPr>
        <p:spPr>
          <a:xfrm>
            <a:off x="-11337" y="4876005"/>
            <a:ext cx="1369480" cy="37083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>
            <a:lvl1pPr>
              <a:defRPr sz="800">
                <a:latin typeface="微軟正黑體"/>
                <a:ea typeface="微軟正黑體"/>
                <a:cs typeface="微軟正黑體"/>
                <a:sym typeface="微軟正黑體"/>
              </a:defRPr>
            </a:lvl1pPr>
          </a:lstStyle>
          <a:p>
            <a:pPr/>
            <a:r>
              <a:t>*資料來源: 健檢報告完全手冊，詹哲 豪著，晨星出版社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Click="1" p14:dur="1200">
        <p14:prism dir="l"/>
      </p:transition>
    </mc:Choice>
    <mc:Fallback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標題 5"/>
          <p:cNvSpPr txBox="1"/>
          <p:nvPr>
            <p:ph type="ctrTitle"/>
          </p:nvPr>
        </p:nvSpPr>
        <p:spPr>
          <a:xfrm>
            <a:off x="685800" y="1597819"/>
            <a:ext cx="7772400" cy="1102522"/>
          </a:xfrm>
          <a:prstGeom prst="rect">
            <a:avLst/>
          </a:prstGeom>
        </p:spPr>
        <p:txBody>
          <a:bodyPr/>
          <a:lstStyle>
            <a:lvl1pPr>
              <a:defRPr spc="0"/>
            </a:lvl1pPr>
          </a:lstStyle>
          <a:p>
            <a:pPr>
              <a:defRPr>
                <a:effectLst/>
              </a:defRPr>
            </a:pPr>
            <a:r>
              <a:t>閱讀檢驗數據時該有的正確觀念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Click="1" p14:dur="1200">
        <p14:prism dir="l"/>
      </p:transition>
    </mc:Choice>
    <mc:Fallback>
      <p:transition spd="slow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頁尾版面配置區 3"/>
          <p:cNvSpPr txBox="1"/>
          <p:nvPr/>
        </p:nvSpPr>
        <p:spPr>
          <a:xfrm>
            <a:off x="3124200" y="4750513"/>
            <a:ext cx="2895600" cy="30733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 anchor="ctr">
            <a:spAutoFit/>
          </a:bodyPr>
          <a:lstStyle>
            <a:lvl1pPr algn="ctr">
              <a:defRPr i="1" sz="1200">
                <a:solidFill>
                  <a:srgbClr val="888888"/>
                </a:solidFill>
                <a:latin typeface="微軟正黑體"/>
                <a:ea typeface="微軟正黑體"/>
                <a:cs typeface="微軟正黑體"/>
                <a:sym typeface="微軟正黑體"/>
              </a:defRPr>
            </a:lvl1pPr>
          </a:lstStyle>
          <a:p>
            <a:pPr/>
            <a:r>
              <a:t>許福助 lukahfc@gmail.com</a:t>
            </a:r>
          </a:p>
        </p:txBody>
      </p:sp>
      <p:sp>
        <p:nvSpPr>
          <p:cNvPr id="186" name="標題 5"/>
          <p:cNvSpPr txBox="1"/>
          <p:nvPr>
            <p:ph type="ctrTitle"/>
          </p:nvPr>
        </p:nvSpPr>
        <p:spPr>
          <a:xfrm>
            <a:off x="685800" y="1597819"/>
            <a:ext cx="7772400" cy="1102522"/>
          </a:xfrm>
          <a:prstGeom prst="rect">
            <a:avLst/>
          </a:prstGeom>
        </p:spPr>
        <p:txBody>
          <a:bodyPr/>
          <a:lstStyle>
            <a:lvl1pPr>
              <a:defRPr spc="0"/>
            </a:lvl1pPr>
          </a:lstStyle>
          <a:p>
            <a:pPr/>
            <a:r>
              <a:t>基因檢測項目</a:t>
            </a:r>
          </a:p>
        </p:txBody>
      </p:sp>
      <p:sp>
        <p:nvSpPr>
          <p:cNvPr id="187" name="副標題 6"/>
          <p:cNvSpPr txBox="1"/>
          <p:nvPr>
            <p:ph type="subTitle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Click="1" p14:dur="1200">
        <p14:prism dir="l"/>
      </p:transition>
    </mc:Choice>
    <mc:Fallback>
      <p:transition spd="slow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標題 1"/>
          <p:cNvSpPr txBox="1"/>
          <p:nvPr>
            <p:ph type="title"/>
          </p:nvPr>
        </p:nvSpPr>
        <p:spPr>
          <a:xfrm>
            <a:off x="457200" y="205978"/>
            <a:ext cx="8229600" cy="857251"/>
          </a:xfrm>
          <a:prstGeom prst="rect">
            <a:avLst/>
          </a:prstGeom>
        </p:spPr>
        <p:txBody>
          <a:bodyPr/>
          <a:lstStyle/>
          <a:p>
            <a:pPr/>
            <a:r>
              <a:t>導覽報告三步驟</a:t>
            </a:r>
          </a:p>
        </p:txBody>
      </p:sp>
      <p:sp>
        <p:nvSpPr>
          <p:cNvPr id="190" name="幻燈片編號"/>
          <p:cNvSpPr txBox="1"/>
          <p:nvPr>
            <p:ph type="sldNum" sz="quarter" idx="4294967295"/>
          </p:nvPr>
        </p:nvSpPr>
        <p:spPr>
          <a:xfrm>
            <a:off x="8820474" y="4894798"/>
            <a:ext cx="263979" cy="269237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  <p:sp>
        <p:nvSpPr>
          <p:cNvPr id="191" name="Freeform 12"/>
          <p:cNvSpPr/>
          <p:nvPr/>
        </p:nvSpPr>
        <p:spPr>
          <a:xfrm>
            <a:off x="2507513" y="1485771"/>
            <a:ext cx="725050" cy="118114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21600" y="21600"/>
                </a:moveTo>
                <a:cubicBezTo>
                  <a:pt x="20391" y="12511"/>
                  <a:pt x="12048" y="4650"/>
                  <a:pt x="0" y="0"/>
                </a:cubicBezTo>
              </a:path>
            </a:pathLst>
          </a:custGeom>
          <a:ln w="22225">
            <a:solidFill>
              <a:srgbClr val="23B9D6"/>
            </a:solidFill>
            <a:prstDash val="sysDot"/>
            <a:miter/>
          </a:ln>
        </p:spPr>
        <p:txBody>
          <a:bodyPr lIns="45718" tIns="45718" rIns="45718" bIns="45718"/>
          <a:lstStyle/>
          <a:p>
            <a:pPr algn="ctr">
              <a:defRPr sz="2800">
                <a:latin typeface="微软雅黑"/>
                <a:ea typeface="微软雅黑"/>
                <a:cs typeface="微软雅黑"/>
                <a:sym typeface="微软雅黑"/>
              </a:defRPr>
            </a:pPr>
          </a:p>
        </p:txBody>
      </p:sp>
      <p:sp>
        <p:nvSpPr>
          <p:cNvPr id="192" name="Freeform 14"/>
          <p:cNvSpPr/>
          <p:nvPr/>
        </p:nvSpPr>
        <p:spPr>
          <a:xfrm>
            <a:off x="2722871" y="2666912"/>
            <a:ext cx="515434" cy="127898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21600"/>
                </a:moveTo>
                <a:cubicBezTo>
                  <a:pt x="13267" y="16805"/>
                  <a:pt x="21600" y="9895"/>
                  <a:pt x="21600" y="2201"/>
                </a:cubicBezTo>
                <a:cubicBezTo>
                  <a:pt x="21600" y="1460"/>
                  <a:pt x="21490" y="741"/>
                  <a:pt x="21326" y="0"/>
                </a:cubicBezTo>
              </a:path>
            </a:pathLst>
          </a:custGeom>
          <a:ln w="22225">
            <a:solidFill>
              <a:srgbClr val="23B9D6"/>
            </a:solidFill>
            <a:prstDash val="sysDot"/>
            <a:miter/>
          </a:ln>
        </p:spPr>
        <p:txBody>
          <a:bodyPr lIns="45718" tIns="45718" rIns="45718" bIns="45718"/>
          <a:lstStyle/>
          <a:p>
            <a:pPr algn="ctr">
              <a:defRPr sz="2800">
                <a:latin typeface="微软雅黑"/>
                <a:ea typeface="微软雅黑"/>
                <a:cs typeface="微软雅黑"/>
                <a:sym typeface="微软雅黑"/>
              </a:defRPr>
            </a:pPr>
          </a:p>
        </p:txBody>
      </p:sp>
      <p:grpSp>
        <p:nvGrpSpPr>
          <p:cNvPr id="198" name="Group 1"/>
          <p:cNvGrpSpPr/>
          <p:nvPr/>
        </p:nvGrpSpPr>
        <p:grpSpPr>
          <a:xfrm>
            <a:off x="791317" y="1988466"/>
            <a:ext cx="1513141" cy="1638740"/>
            <a:chOff x="0" y="-2"/>
            <a:chExt cx="1513140" cy="1638738"/>
          </a:xfrm>
        </p:grpSpPr>
        <p:sp>
          <p:nvSpPr>
            <p:cNvPr id="193" name="Oval 11"/>
            <p:cNvSpPr/>
            <p:nvPr/>
          </p:nvSpPr>
          <p:spPr>
            <a:xfrm>
              <a:off x="129450" y="203916"/>
              <a:ext cx="1294075" cy="1278029"/>
            </a:xfrm>
            <a:prstGeom prst="ellipse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 algn="ctr" defTabSz="1237183">
                <a:defRPr sz="7600">
                  <a:latin typeface="微软雅黑"/>
                  <a:ea typeface="微软雅黑"/>
                  <a:cs typeface="微软雅黑"/>
                  <a:sym typeface="微软雅黑"/>
                </a:defRPr>
              </a:pPr>
            </a:p>
          </p:txBody>
        </p:sp>
        <p:sp>
          <p:nvSpPr>
            <p:cNvPr id="194" name="Freeform 18"/>
            <p:cNvSpPr/>
            <p:nvPr/>
          </p:nvSpPr>
          <p:spPr>
            <a:xfrm>
              <a:off x="554771" y="583906"/>
              <a:ext cx="213945" cy="21071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6691" y="18966"/>
                  </a:moveTo>
                  <a:cubicBezTo>
                    <a:pt x="10596" y="16302"/>
                    <a:pt x="10596" y="16302"/>
                    <a:pt x="10596" y="16302"/>
                  </a:cubicBezTo>
                  <a:cubicBezTo>
                    <a:pt x="7748" y="20181"/>
                    <a:pt x="7748" y="20181"/>
                    <a:pt x="7748" y="20181"/>
                  </a:cubicBezTo>
                  <a:cubicBezTo>
                    <a:pt x="7592" y="20414"/>
                    <a:pt x="7475" y="20570"/>
                    <a:pt x="7368" y="20677"/>
                  </a:cubicBezTo>
                  <a:cubicBezTo>
                    <a:pt x="7252" y="20783"/>
                    <a:pt x="7164" y="20871"/>
                    <a:pt x="6999" y="20881"/>
                  </a:cubicBezTo>
                  <a:cubicBezTo>
                    <a:pt x="6999" y="20881"/>
                    <a:pt x="6989" y="20881"/>
                    <a:pt x="6989" y="20881"/>
                  </a:cubicBezTo>
                  <a:cubicBezTo>
                    <a:pt x="6912" y="20881"/>
                    <a:pt x="6824" y="20842"/>
                    <a:pt x="6776" y="20783"/>
                  </a:cubicBezTo>
                  <a:cubicBezTo>
                    <a:pt x="6727" y="20735"/>
                    <a:pt x="6707" y="20686"/>
                    <a:pt x="6688" y="20638"/>
                  </a:cubicBezTo>
                  <a:cubicBezTo>
                    <a:pt x="6659" y="20550"/>
                    <a:pt x="6659" y="20472"/>
                    <a:pt x="6659" y="20414"/>
                  </a:cubicBezTo>
                  <a:cubicBezTo>
                    <a:pt x="6659" y="20356"/>
                    <a:pt x="6659" y="20307"/>
                    <a:pt x="6669" y="20288"/>
                  </a:cubicBezTo>
                  <a:cubicBezTo>
                    <a:pt x="6766" y="14883"/>
                    <a:pt x="6766" y="14883"/>
                    <a:pt x="6766" y="14883"/>
                  </a:cubicBezTo>
                  <a:cubicBezTo>
                    <a:pt x="6027" y="14601"/>
                    <a:pt x="2800" y="13347"/>
                    <a:pt x="1390" y="12696"/>
                  </a:cubicBezTo>
                  <a:cubicBezTo>
                    <a:pt x="1060" y="12550"/>
                    <a:pt x="836" y="12385"/>
                    <a:pt x="680" y="12200"/>
                  </a:cubicBezTo>
                  <a:cubicBezTo>
                    <a:pt x="535" y="12015"/>
                    <a:pt x="457" y="11801"/>
                    <a:pt x="457" y="11607"/>
                  </a:cubicBezTo>
                  <a:cubicBezTo>
                    <a:pt x="467" y="11568"/>
                    <a:pt x="467" y="11539"/>
                    <a:pt x="467" y="11500"/>
                  </a:cubicBezTo>
                  <a:cubicBezTo>
                    <a:pt x="185" y="11665"/>
                    <a:pt x="0" y="11967"/>
                    <a:pt x="0" y="12307"/>
                  </a:cubicBezTo>
                  <a:cubicBezTo>
                    <a:pt x="0" y="12326"/>
                    <a:pt x="0" y="12355"/>
                    <a:pt x="0" y="12375"/>
                  </a:cubicBezTo>
                  <a:cubicBezTo>
                    <a:pt x="29" y="12744"/>
                    <a:pt x="253" y="13055"/>
                    <a:pt x="603" y="13191"/>
                  </a:cubicBezTo>
                  <a:cubicBezTo>
                    <a:pt x="6066" y="15427"/>
                    <a:pt x="6066" y="15427"/>
                    <a:pt x="6066" y="15427"/>
                  </a:cubicBezTo>
                  <a:cubicBezTo>
                    <a:pt x="6066" y="20647"/>
                    <a:pt x="6066" y="20647"/>
                    <a:pt x="6066" y="20647"/>
                  </a:cubicBezTo>
                  <a:cubicBezTo>
                    <a:pt x="6066" y="21036"/>
                    <a:pt x="6299" y="21386"/>
                    <a:pt x="6669" y="21532"/>
                  </a:cubicBezTo>
                  <a:cubicBezTo>
                    <a:pt x="6785" y="21581"/>
                    <a:pt x="6902" y="21600"/>
                    <a:pt x="7019" y="21600"/>
                  </a:cubicBezTo>
                  <a:cubicBezTo>
                    <a:pt x="7019" y="21600"/>
                    <a:pt x="7019" y="21600"/>
                    <a:pt x="7019" y="21600"/>
                  </a:cubicBezTo>
                  <a:cubicBezTo>
                    <a:pt x="7281" y="21600"/>
                    <a:pt x="7534" y="21493"/>
                    <a:pt x="7718" y="21279"/>
                  </a:cubicBezTo>
                  <a:cubicBezTo>
                    <a:pt x="7728" y="21269"/>
                    <a:pt x="7728" y="21269"/>
                    <a:pt x="7728" y="21269"/>
                  </a:cubicBezTo>
                  <a:cubicBezTo>
                    <a:pt x="10732" y="17216"/>
                    <a:pt x="10732" y="17216"/>
                    <a:pt x="10732" y="17216"/>
                  </a:cubicBezTo>
                  <a:cubicBezTo>
                    <a:pt x="17264" y="20006"/>
                    <a:pt x="17264" y="20006"/>
                    <a:pt x="17264" y="20006"/>
                  </a:cubicBezTo>
                  <a:cubicBezTo>
                    <a:pt x="17264" y="20015"/>
                    <a:pt x="17264" y="20015"/>
                    <a:pt x="17264" y="20015"/>
                  </a:cubicBezTo>
                  <a:cubicBezTo>
                    <a:pt x="17371" y="20054"/>
                    <a:pt x="17488" y="20084"/>
                    <a:pt x="17614" y="20084"/>
                  </a:cubicBezTo>
                  <a:cubicBezTo>
                    <a:pt x="17789" y="20084"/>
                    <a:pt x="17945" y="20035"/>
                    <a:pt x="18081" y="19967"/>
                  </a:cubicBezTo>
                  <a:cubicBezTo>
                    <a:pt x="18324" y="19821"/>
                    <a:pt x="18509" y="19578"/>
                    <a:pt x="18557" y="19286"/>
                  </a:cubicBezTo>
                  <a:cubicBezTo>
                    <a:pt x="18586" y="19121"/>
                    <a:pt x="18586" y="19121"/>
                    <a:pt x="18586" y="19121"/>
                  </a:cubicBezTo>
                  <a:cubicBezTo>
                    <a:pt x="18363" y="19238"/>
                    <a:pt x="18130" y="19277"/>
                    <a:pt x="17906" y="19277"/>
                  </a:cubicBezTo>
                  <a:cubicBezTo>
                    <a:pt x="17313" y="19277"/>
                    <a:pt x="16788" y="19014"/>
                    <a:pt x="16691" y="18966"/>
                  </a:cubicBezTo>
                  <a:close/>
                  <a:moveTo>
                    <a:pt x="21600" y="953"/>
                  </a:moveTo>
                  <a:cubicBezTo>
                    <a:pt x="21600" y="642"/>
                    <a:pt x="21444" y="350"/>
                    <a:pt x="21192" y="165"/>
                  </a:cubicBezTo>
                  <a:cubicBezTo>
                    <a:pt x="21026" y="58"/>
                    <a:pt x="20842" y="0"/>
                    <a:pt x="20657" y="0"/>
                  </a:cubicBezTo>
                  <a:cubicBezTo>
                    <a:pt x="20492" y="0"/>
                    <a:pt x="20317" y="39"/>
                    <a:pt x="20171" y="136"/>
                  </a:cubicBezTo>
                  <a:cubicBezTo>
                    <a:pt x="1196" y="11082"/>
                    <a:pt x="1196" y="11082"/>
                    <a:pt x="1196" y="11082"/>
                  </a:cubicBezTo>
                  <a:cubicBezTo>
                    <a:pt x="1167" y="11111"/>
                    <a:pt x="1137" y="11140"/>
                    <a:pt x="1118" y="11169"/>
                  </a:cubicBezTo>
                  <a:cubicBezTo>
                    <a:pt x="1011" y="11296"/>
                    <a:pt x="923" y="11461"/>
                    <a:pt x="923" y="11607"/>
                  </a:cubicBezTo>
                  <a:cubicBezTo>
                    <a:pt x="923" y="11694"/>
                    <a:pt x="953" y="11792"/>
                    <a:pt x="1040" y="11898"/>
                  </a:cubicBezTo>
                  <a:cubicBezTo>
                    <a:pt x="1137" y="12015"/>
                    <a:pt x="1303" y="12141"/>
                    <a:pt x="1585" y="12278"/>
                  </a:cubicBezTo>
                  <a:cubicBezTo>
                    <a:pt x="2362" y="12637"/>
                    <a:pt x="3743" y="13191"/>
                    <a:pt x="4919" y="13658"/>
                  </a:cubicBezTo>
                  <a:cubicBezTo>
                    <a:pt x="6095" y="14134"/>
                    <a:pt x="7077" y="14504"/>
                    <a:pt x="7087" y="14504"/>
                  </a:cubicBezTo>
                  <a:cubicBezTo>
                    <a:pt x="7232" y="14562"/>
                    <a:pt x="7232" y="14562"/>
                    <a:pt x="7232" y="14562"/>
                  </a:cubicBezTo>
                  <a:cubicBezTo>
                    <a:pt x="7125" y="20249"/>
                    <a:pt x="7125" y="20249"/>
                    <a:pt x="7125" y="20249"/>
                  </a:cubicBezTo>
                  <a:cubicBezTo>
                    <a:pt x="7194" y="20171"/>
                    <a:pt x="7271" y="20054"/>
                    <a:pt x="7368" y="19918"/>
                  </a:cubicBezTo>
                  <a:cubicBezTo>
                    <a:pt x="7368" y="19909"/>
                    <a:pt x="7368" y="19909"/>
                    <a:pt x="7368" y="19909"/>
                  </a:cubicBezTo>
                  <a:cubicBezTo>
                    <a:pt x="10440" y="15729"/>
                    <a:pt x="10440" y="15729"/>
                    <a:pt x="10440" y="15729"/>
                  </a:cubicBezTo>
                  <a:cubicBezTo>
                    <a:pt x="16885" y="18548"/>
                    <a:pt x="16885" y="18548"/>
                    <a:pt x="16885" y="18548"/>
                  </a:cubicBezTo>
                  <a:cubicBezTo>
                    <a:pt x="16895" y="18548"/>
                    <a:pt x="16895" y="18548"/>
                    <a:pt x="16895" y="18548"/>
                  </a:cubicBezTo>
                  <a:cubicBezTo>
                    <a:pt x="16895" y="18548"/>
                    <a:pt x="16895" y="18548"/>
                    <a:pt x="16914" y="18557"/>
                  </a:cubicBezTo>
                  <a:cubicBezTo>
                    <a:pt x="16924" y="18567"/>
                    <a:pt x="16944" y="18577"/>
                    <a:pt x="16973" y="18586"/>
                  </a:cubicBezTo>
                  <a:cubicBezTo>
                    <a:pt x="17031" y="18616"/>
                    <a:pt x="17109" y="18645"/>
                    <a:pt x="17206" y="18684"/>
                  </a:cubicBezTo>
                  <a:cubicBezTo>
                    <a:pt x="17401" y="18752"/>
                    <a:pt x="17663" y="18820"/>
                    <a:pt x="17906" y="18820"/>
                  </a:cubicBezTo>
                  <a:cubicBezTo>
                    <a:pt x="18120" y="18820"/>
                    <a:pt x="18314" y="18771"/>
                    <a:pt x="18470" y="18645"/>
                  </a:cubicBezTo>
                  <a:cubicBezTo>
                    <a:pt x="18557" y="18577"/>
                    <a:pt x="18645" y="18489"/>
                    <a:pt x="18713" y="18353"/>
                  </a:cubicBezTo>
                  <a:cubicBezTo>
                    <a:pt x="21590" y="1108"/>
                    <a:pt x="21590" y="1108"/>
                    <a:pt x="21590" y="1108"/>
                  </a:cubicBezTo>
                  <a:cubicBezTo>
                    <a:pt x="21396" y="1079"/>
                    <a:pt x="21396" y="1079"/>
                    <a:pt x="21396" y="1079"/>
                  </a:cubicBezTo>
                  <a:cubicBezTo>
                    <a:pt x="21590" y="1108"/>
                    <a:pt x="21590" y="1108"/>
                    <a:pt x="21590" y="1108"/>
                  </a:cubicBezTo>
                  <a:cubicBezTo>
                    <a:pt x="21590" y="1060"/>
                    <a:pt x="21600" y="1001"/>
                    <a:pt x="21600" y="953"/>
                  </a:cubicBezTo>
                  <a:close/>
                  <a:moveTo>
                    <a:pt x="18810" y="3888"/>
                  </a:moveTo>
                  <a:cubicBezTo>
                    <a:pt x="16749" y="16176"/>
                    <a:pt x="16749" y="16176"/>
                    <a:pt x="16749" y="16176"/>
                  </a:cubicBezTo>
                  <a:cubicBezTo>
                    <a:pt x="16691" y="16574"/>
                    <a:pt x="16331" y="16778"/>
                    <a:pt x="15952" y="16623"/>
                  </a:cubicBezTo>
                  <a:cubicBezTo>
                    <a:pt x="12210" y="15087"/>
                    <a:pt x="12210" y="15087"/>
                    <a:pt x="12210" y="15087"/>
                  </a:cubicBezTo>
                  <a:cubicBezTo>
                    <a:pt x="11830" y="14941"/>
                    <a:pt x="11704" y="14533"/>
                    <a:pt x="11908" y="14193"/>
                  </a:cubicBezTo>
                  <a:cubicBezTo>
                    <a:pt x="16885" y="5852"/>
                    <a:pt x="16885" y="5852"/>
                    <a:pt x="16885" y="5852"/>
                  </a:cubicBezTo>
                  <a:cubicBezTo>
                    <a:pt x="17099" y="5512"/>
                    <a:pt x="17012" y="5444"/>
                    <a:pt x="16710" y="5696"/>
                  </a:cubicBezTo>
                  <a:cubicBezTo>
                    <a:pt x="8098" y="12705"/>
                    <a:pt x="8098" y="12705"/>
                    <a:pt x="8098" y="12705"/>
                  </a:cubicBezTo>
                  <a:cubicBezTo>
                    <a:pt x="7786" y="12958"/>
                    <a:pt x="7223" y="13046"/>
                    <a:pt x="6853" y="12900"/>
                  </a:cubicBezTo>
                  <a:cubicBezTo>
                    <a:pt x="4724" y="12025"/>
                    <a:pt x="4724" y="12025"/>
                    <a:pt x="4724" y="12025"/>
                  </a:cubicBezTo>
                  <a:cubicBezTo>
                    <a:pt x="4345" y="11879"/>
                    <a:pt x="4326" y="11587"/>
                    <a:pt x="4676" y="11383"/>
                  </a:cubicBezTo>
                  <a:cubicBezTo>
                    <a:pt x="18295" y="3538"/>
                    <a:pt x="18295" y="3538"/>
                    <a:pt x="18295" y="3538"/>
                  </a:cubicBezTo>
                  <a:cubicBezTo>
                    <a:pt x="18645" y="3334"/>
                    <a:pt x="18868" y="3490"/>
                    <a:pt x="18810" y="3888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 algn="ctr">
                <a:defRPr sz="600">
                  <a:latin typeface="微软雅黑"/>
                  <a:ea typeface="微软雅黑"/>
                  <a:cs typeface="微软雅黑"/>
                  <a:sym typeface="微软雅黑"/>
                </a:defRPr>
              </a:pPr>
            </a:p>
          </p:txBody>
        </p:sp>
        <p:grpSp>
          <p:nvGrpSpPr>
            <p:cNvPr id="197" name="Group 9"/>
            <p:cNvGrpSpPr/>
            <p:nvPr/>
          </p:nvGrpSpPr>
          <p:grpSpPr>
            <a:xfrm>
              <a:off x="-1" y="-3"/>
              <a:ext cx="1513142" cy="1638740"/>
              <a:chOff x="0" y="-1"/>
              <a:chExt cx="1513140" cy="1638738"/>
            </a:xfrm>
          </p:grpSpPr>
          <p:sp>
            <p:nvSpPr>
              <p:cNvPr id="195" name="Freeform 6"/>
              <p:cNvSpPr/>
              <p:nvPr/>
            </p:nvSpPr>
            <p:spPr>
              <a:xfrm>
                <a:off x="0" y="-2"/>
                <a:ext cx="806938" cy="157223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8277" y="20091"/>
                    </a:moveTo>
                    <a:cubicBezTo>
                      <a:pt x="20769" y="18670"/>
                      <a:pt x="20769" y="18670"/>
                      <a:pt x="20769" y="18670"/>
                    </a:cubicBezTo>
                    <a:cubicBezTo>
                      <a:pt x="20596" y="18670"/>
                      <a:pt x="20423" y="18670"/>
                      <a:pt x="20250" y="18670"/>
                    </a:cubicBezTo>
                    <a:cubicBezTo>
                      <a:pt x="12254" y="18670"/>
                      <a:pt x="5746" y="15388"/>
                      <a:pt x="5746" y="11335"/>
                    </a:cubicBezTo>
                    <a:cubicBezTo>
                      <a:pt x="5746" y="8300"/>
                      <a:pt x="9381" y="5685"/>
                      <a:pt x="14573" y="4580"/>
                    </a:cubicBezTo>
                    <a:cubicBezTo>
                      <a:pt x="14573" y="5755"/>
                      <a:pt x="14573" y="5755"/>
                      <a:pt x="14573" y="5755"/>
                    </a:cubicBezTo>
                    <a:cubicBezTo>
                      <a:pt x="17412" y="4123"/>
                      <a:pt x="17412" y="4123"/>
                      <a:pt x="17412" y="4123"/>
                    </a:cubicBezTo>
                    <a:cubicBezTo>
                      <a:pt x="20215" y="2527"/>
                      <a:pt x="20215" y="2527"/>
                      <a:pt x="20215" y="2527"/>
                    </a:cubicBezTo>
                    <a:cubicBezTo>
                      <a:pt x="17204" y="1176"/>
                      <a:pt x="17204" y="1176"/>
                      <a:pt x="17204" y="1176"/>
                    </a:cubicBezTo>
                    <a:cubicBezTo>
                      <a:pt x="14573" y="0"/>
                      <a:pt x="14573" y="0"/>
                      <a:pt x="14573" y="0"/>
                    </a:cubicBezTo>
                    <a:cubicBezTo>
                      <a:pt x="14573" y="1474"/>
                      <a:pt x="14573" y="1474"/>
                      <a:pt x="14573" y="1474"/>
                    </a:cubicBezTo>
                    <a:cubicBezTo>
                      <a:pt x="6127" y="2720"/>
                      <a:pt x="0" y="6668"/>
                      <a:pt x="0" y="11335"/>
                    </a:cubicBezTo>
                    <a:cubicBezTo>
                      <a:pt x="0" y="17003"/>
                      <a:pt x="9069" y="21600"/>
                      <a:pt x="20250" y="21600"/>
                    </a:cubicBezTo>
                    <a:cubicBezTo>
                      <a:pt x="20700" y="21600"/>
                      <a:pt x="21150" y="21582"/>
                      <a:pt x="21600" y="21582"/>
                    </a:cubicBezTo>
                    <a:lnTo>
                      <a:pt x="18277" y="20091"/>
                    </a:lnTo>
                    <a:close/>
                  </a:path>
                </a:pathLst>
              </a:custGeom>
              <a:solidFill>
                <a:srgbClr val="23B9D6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 algn="ctr">
                  <a:defRPr sz="2800">
                    <a:latin typeface="微软雅黑"/>
                    <a:ea typeface="微软雅黑"/>
                    <a:cs typeface="微软雅黑"/>
                    <a:sym typeface="微软雅黑"/>
                  </a:defRPr>
                </a:pPr>
              </a:p>
            </p:txBody>
          </p:sp>
          <p:sp>
            <p:nvSpPr>
              <p:cNvPr id="196" name="Freeform 7"/>
              <p:cNvSpPr/>
              <p:nvPr/>
            </p:nvSpPr>
            <p:spPr>
              <a:xfrm>
                <a:off x="718793" y="76774"/>
                <a:ext cx="794348" cy="156196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020" y="0"/>
                    </a:moveTo>
                    <a:cubicBezTo>
                      <a:pt x="668" y="0"/>
                      <a:pt x="317" y="18"/>
                      <a:pt x="0" y="18"/>
                    </a:cubicBezTo>
                    <a:cubicBezTo>
                      <a:pt x="3061" y="1378"/>
                      <a:pt x="3061" y="1378"/>
                      <a:pt x="3061" y="1378"/>
                    </a:cubicBezTo>
                    <a:cubicBezTo>
                      <a:pt x="281" y="2967"/>
                      <a:pt x="281" y="2967"/>
                      <a:pt x="281" y="2967"/>
                    </a:cubicBezTo>
                    <a:cubicBezTo>
                      <a:pt x="528" y="2949"/>
                      <a:pt x="774" y="2949"/>
                      <a:pt x="1020" y="2949"/>
                    </a:cubicBezTo>
                    <a:cubicBezTo>
                      <a:pt x="9147" y="2949"/>
                      <a:pt x="15760" y="6252"/>
                      <a:pt x="15760" y="10350"/>
                    </a:cubicBezTo>
                    <a:cubicBezTo>
                      <a:pt x="15760" y="13387"/>
                      <a:pt x="12066" y="16001"/>
                      <a:pt x="6825" y="17132"/>
                    </a:cubicBezTo>
                    <a:cubicBezTo>
                      <a:pt x="6825" y="15825"/>
                      <a:pt x="6825" y="15825"/>
                      <a:pt x="6825" y="15825"/>
                    </a:cubicBezTo>
                    <a:cubicBezTo>
                      <a:pt x="3623" y="17626"/>
                      <a:pt x="3623" y="17626"/>
                      <a:pt x="3623" y="17626"/>
                    </a:cubicBezTo>
                    <a:cubicBezTo>
                      <a:pt x="1091" y="19057"/>
                      <a:pt x="1091" y="19057"/>
                      <a:pt x="1091" y="19057"/>
                    </a:cubicBezTo>
                    <a:cubicBezTo>
                      <a:pt x="4433" y="20540"/>
                      <a:pt x="4433" y="20540"/>
                      <a:pt x="4433" y="20540"/>
                    </a:cubicBezTo>
                    <a:cubicBezTo>
                      <a:pt x="6825" y="21600"/>
                      <a:pt x="6825" y="21600"/>
                      <a:pt x="6825" y="21600"/>
                    </a:cubicBezTo>
                    <a:cubicBezTo>
                      <a:pt x="6825" y="20258"/>
                      <a:pt x="6825" y="20258"/>
                      <a:pt x="6825" y="20258"/>
                    </a:cubicBezTo>
                    <a:cubicBezTo>
                      <a:pt x="15373" y="19004"/>
                      <a:pt x="21600" y="15030"/>
                      <a:pt x="21600" y="10350"/>
                    </a:cubicBezTo>
                    <a:cubicBezTo>
                      <a:pt x="21600" y="4627"/>
                      <a:pt x="12383" y="0"/>
                      <a:pt x="1020" y="0"/>
                    </a:cubicBezTo>
                    <a:close/>
                  </a:path>
                </a:pathLst>
              </a:custGeom>
              <a:solidFill>
                <a:srgbClr val="23B9D6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 algn="ctr">
                  <a:defRPr sz="2800">
                    <a:latin typeface="微软雅黑"/>
                    <a:ea typeface="微软雅黑"/>
                    <a:cs typeface="微软雅黑"/>
                    <a:sym typeface="微软雅黑"/>
                  </a:defRPr>
                </a:pPr>
              </a:p>
            </p:txBody>
          </p:sp>
        </p:grpSp>
      </p:grpSp>
      <p:sp>
        <p:nvSpPr>
          <p:cNvPr id="199" name="Rectangle 7"/>
          <p:cNvSpPr txBox="1"/>
          <p:nvPr/>
        </p:nvSpPr>
        <p:spPr>
          <a:xfrm>
            <a:off x="2649675" y="1268497"/>
            <a:ext cx="3577150" cy="4191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/>
          <a:p>
            <a:pPr algn="r">
              <a:defRPr b="1" spc="75" sz="2400">
                <a:latin typeface="微軟正黑體"/>
                <a:ea typeface="微軟正黑體"/>
                <a:cs typeface="微軟正黑體"/>
                <a:sym typeface="微軟正黑體"/>
              </a:defRPr>
            </a:pPr>
            <a:r>
              <a:t>一.</a:t>
            </a:r>
            <a:r>
              <a:rPr spc="66"/>
              <a:t>確認報告基本資料</a:t>
            </a:r>
          </a:p>
        </p:txBody>
      </p:sp>
      <p:grpSp>
        <p:nvGrpSpPr>
          <p:cNvPr id="204" name="组合 74"/>
          <p:cNvGrpSpPr/>
          <p:nvPr/>
        </p:nvGrpSpPr>
        <p:grpSpPr>
          <a:xfrm>
            <a:off x="2767716" y="2268406"/>
            <a:ext cx="853994" cy="843401"/>
            <a:chOff x="-2" y="-1"/>
            <a:chExt cx="853992" cy="843400"/>
          </a:xfrm>
        </p:grpSpPr>
        <p:sp>
          <p:nvSpPr>
            <p:cNvPr id="200" name="Oval 71"/>
            <p:cNvSpPr/>
            <p:nvPr/>
          </p:nvSpPr>
          <p:spPr>
            <a:xfrm rot="10800000">
              <a:off x="-3" y="-1"/>
              <a:ext cx="853994" cy="843401"/>
            </a:xfrm>
            <a:prstGeom prst="ellipse">
              <a:avLst/>
            </a:prstGeom>
            <a:solidFill>
              <a:srgbClr val="FFFFFF"/>
            </a:solidFill>
            <a:ln w="22225" cap="rnd">
              <a:solidFill>
                <a:srgbClr val="23B9D6"/>
              </a:solidFill>
              <a:prstDash val="sysDot"/>
              <a:round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 algn="ctr" defTabSz="1237183">
                <a:defRPr sz="7600">
                  <a:latin typeface="微软雅黑"/>
                  <a:ea typeface="微软雅黑"/>
                  <a:cs typeface="微软雅黑"/>
                  <a:sym typeface="微软雅黑"/>
                </a:defRPr>
              </a:pPr>
            </a:p>
          </p:txBody>
        </p:sp>
        <p:grpSp>
          <p:nvGrpSpPr>
            <p:cNvPr id="203" name="Group 2"/>
            <p:cNvGrpSpPr/>
            <p:nvPr/>
          </p:nvGrpSpPr>
          <p:grpSpPr>
            <a:xfrm>
              <a:off x="121570" y="118177"/>
              <a:ext cx="610851" cy="603761"/>
              <a:chOff x="0" y="-1"/>
              <a:chExt cx="610849" cy="603759"/>
            </a:xfrm>
          </p:grpSpPr>
          <p:sp>
            <p:nvSpPr>
              <p:cNvPr id="201" name="Oval 7"/>
              <p:cNvSpPr/>
              <p:nvPr/>
            </p:nvSpPr>
            <p:spPr>
              <a:xfrm>
                <a:off x="-1" y="-2"/>
                <a:ext cx="610850" cy="603761"/>
              </a:xfrm>
              <a:prstGeom prst="ellipse">
                <a:avLst/>
              </a:prstGeom>
              <a:solidFill>
                <a:srgbClr val="23B9D6">
                  <a:alpha val="89999"/>
                </a:srgbClr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 algn="ctr">
                  <a:defRPr sz="2800">
                    <a:latin typeface="微软雅黑"/>
                    <a:ea typeface="微软雅黑"/>
                    <a:cs typeface="微软雅黑"/>
                    <a:sym typeface="微软雅黑"/>
                  </a:defRPr>
                </a:pPr>
              </a:p>
            </p:txBody>
          </p:sp>
          <p:sp>
            <p:nvSpPr>
              <p:cNvPr id="202" name="Freeform 6"/>
              <p:cNvSpPr/>
              <p:nvPr/>
            </p:nvSpPr>
            <p:spPr>
              <a:xfrm>
                <a:off x="132332" y="192888"/>
                <a:ext cx="348570" cy="22909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1600" y="18277"/>
                    </a:moveTo>
                    <a:cubicBezTo>
                      <a:pt x="21600" y="19938"/>
                      <a:pt x="21600" y="19938"/>
                      <a:pt x="21600" y="19938"/>
                    </a:cubicBezTo>
                    <a:cubicBezTo>
                      <a:pt x="21600" y="20862"/>
                      <a:pt x="20741" y="21600"/>
                      <a:pt x="19759" y="21600"/>
                    </a:cubicBezTo>
                    <a:cubicBezTo>
                      <a:pt x="1841" y="21600"/>
                      <a:pt x="1841" y="21600"/>
                      <a:pt x="1841" y="21600"/>
                    </a:cubicBezTo>
                    <a:cubicBezTo>
                      <a:pt x="859" y="21600"/>
                      <a:pt x="0" y="20862"/>
                      <a:pt x="0" y="19938"/>
                    </a:cubicBezTo>
                    <a:cubicBezTo>
                      <a:pt x="0" y="18277"/>
                      <a:pt x="0" y="18277"/>
                      <a:pt x="0" y="18277"/>
                    </a:cubicBezTo>
                    <a:cubicBezTo>
                      <a:pt x="1841" y="18277"/>
                      <a:pt x="1841" y="18277"/>
                      <a:pt x="1841" y="18277"/>
                    </a:cubicBezTo>
                    <a:cubicBezTo>
                      <a:pt x="19759" y="18277"/>
                      <a:pt x="19759" y="18277"/>
                      <a:pt x="19759" y="18277"/>
                    </a:cubicBezTo>
                    <a:lnTo>
                      <a:pt x="21600" y="18277"/>
                    </a:lnTo>
                    <a:close/>
                    <a:moveTo>
                      <a:pt x="2945" y="14585"/>
                    </a:moveTo>
                    <a:cubicBezTo>
                      <a:pt x="2945" y="2585"/>
                      <a:pt x="2945" y="2585"/>
                      <a:pt x="2945" y="2585"/>
                    </a:cubicBezTo>
                    <a:cubicBezTo>
                      <a:pt x="2945" y="1108"/>
                      <a:pt x="3682" y="0"/>
                      <a:pt x="4664" y="0"/>
                    </a:cubicBezTo>
                    <a:cubicBezTo>
                      <a:pt x="16936" y="0"/>
                      <a:pt x="16936" y="0"/>
                      <a:pt x="16936" y="0"/>
                    </a:cubicBezTo>
                    <a:cubicBezTo>
                      <a:pt x="17918" y="0"/>
                      <a:pt x="18655" y="1108"/>
                      <a:pt x="18655" y="2585"/>
                    </a:cubicBezTo>
                    <a:cubicBezTo>
                      <a:pt x="18655" y="14585"/>
                      <a:pt x="18655" y="14585"/>
                      <a:pt x="18655" y="14585"/>
                    </a:cubicBezTo>
                    <a:cubicBezTo>
                      <a:pt x="18655" y="16062"/>
                      <a:pt x="17918" y="17169"/>
                      <a:pt x="16936" y="17169"/>
                    </a:cubicBezTo>
                    <a:cubicBezTo>
                      <a:pt x="4664" y="17169"/>
                      <a:pt x="4664" y="17169"/>
                      <a:pt x="4664" y="17169"/>
                    </a:cubicBezTo>
                    <a:cubicBezTo>
                      <a:pt x="3682" y="17169"/>
                      <a:pt x="2945" y="16062"/>
                      <a:pt x="2945" y="14585"/>
                    </a:cubicBezTo>
                    <a:close/>
                    <a:moveTo>
                      <a:pt x="4295" y="14585"/>
                    </a:moveTo>
                    <a:cubicBezTo>
                      <a:pt x="4295" y="14769"/>
                      <a:pt x="4541" y="15138"/>
                      <a:pt x="4664" y="15138"/>
                    </a:cubicBezTo>
                    <a:cubicBezTo>
                      <a:pt x="16936" y="15138"/>
                      <a:pt x="16936" y="15138"/>
                      <a:pt x="16936" y="15138"/>
                    </a:cubicBezTo>
                    <a:cubicBezTo>
                      <a:pt x="17059" y="15138"/>
                      <a:pt x="17305" y="14769"/>
                      <a:pt x="17305" y="14585"/>
                    </a:cubicBezTo>
                    <a:cubicBezTo>
                      <a:pt x="17305" y="2585"/>
                      <a:pt x="17305" y="2585"/>
                      <a:pt x="17305" y="2585"/>
                    </a:cubicBezTo>
                    <a:cubicBezTo>
                      <a:pt x="17305" y="2400"/>
                      <a:pt x="17059" y="2031"/>
                      <a:pt x="16936" y="2031"/>
                    </a:cubicBezTo>
                    <a:cubicBezTo>
                      <a:pt x="4664" y="2031"/>
                      <a:pt x="4664" y="2031"/>
                      <a:pt x="4664" y="2031"/>
                    </a:cubicBezTo>
                    <a:cubicBezTo>
                      <a:pt x="4541" y="2031"/>
                      <a:pt x="4295" y="2400"/>
                      <a:pt x="4295" y="2585"/>
                    </a:cubicBezTo>
                    <a:lnTo>
                      <a:pt x="4295" y="14585"/>
                    </a:lnTo>
                    <a:close/>
                    <a:moveTo>
                      <a:pt x="11905" y="19754"/>
                    </a:moveTo>
                    <a:cubicBezTo>
                      <a:pt x="11905" y="19569"/>
                      <a:pt x="11782" y="19385"/>
                      <a:pt x="11659" y="19385"/>
                    </a:cubicBezTo>
                    <a:cubicBezTo>
                      <a:pt x="9941" y="19385"/>
                      <a:pt x="9941" y="19385"/>
                      <a:pt x="9941" y="19385"/>
                    </a:cubicBezTo>
                    <a:cubicBezTo>
                      <a:pt x="9818" y="19385"/>
                      <a:pt x="9695" y="19569"/>
                      <a:pt x="9695" y="19754"/>
                    </a:cubicBezTo>
                    <a:cubicBezTo>
                      <a:pt x="9695" y="19754"/>
                      <a:pt x="9818" y="19938"/>
                      <a:pt x="9941" y="19938"/>
                    </a:cubicBezTo>
                    <a:cubicBezTo>
                      <a:pt x="11659" y="19938"/>
                      <a:pt x="11659" y="19938"/>
                      <a:pt x="11659" y="19938"/>
                    </a:cubicBezTo>
                    <a:cubicBezTo>
                      <a:pt x="11782" y="19938"/>
                      <a:pt x="11905" y="19754"/>
                      <a:pt x="11905" y="19754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 algn="ctr">
                  <a:defRPr sz="2800">
                    <a:latin typeface="微软雅黑"/>
                    <a:ea typeface="微软雅黑"/>
                    <a:cs typeface="微软雅黑"/>
                    <a:sym typeface="微软雅黑"/>
                  </a:defRPr>
                </a:pPr>
              </a:p>
            </p:txBody>
          </p:sp>
        </p:grpSp>
      </p:grpSp>
      <p:grpSp>
        <p:nvGrpSpPr>
          <p:cNvPr id="209" name="组合 79"/>
          <p:cNvGrpSpPr/>
          <p:nvPr/>
        </p:nvGrpSpPr>
        <p:grpSpPr>
          <a:xfrm>
            <a:off x="2208705" y="1071889"/>
            <a:ext cx="853992" cy="843402"/>
            <a:chOff x="-1" y="-1"/>
            <a:chExt cx="853990" cy="843400"/>
          </a:xfrm>
        </p:grpSpPr>
        <p:sp>
          <p:nvSpPr>
            <p:cNvPr id="205" name="Oval 206"/>
            <p:cNvSpPr/>
            <p:nvPr/>
          </p:nvSpPr>
          <p:spPr>
            <a:xfrm rot="10800000">
              <a:off x="-2" y="-1"/>
              <a:ext cx="853992" cy="843401"/>
            </a:xfrm>
            <a:prstGeom prst="ellipse">
              <a:avLst/>
            </a:prstGeom>
            <a:solidFill>
              <a:srgbClr val="FFFFFF"/>
            </a:solidFill>
            <a:ln w="22225" cap="rnd">
              <a:solidFill>
                <a:srgbClr val="23B9D6"/>
              </a:solidFill>
              <a:prstDash val="sysDot"/>
              <a:round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 algn="ctr" defTabSz="1237183">
                <a:defRPr sz="7600">
                  <a:latin typeface="微软雅黑"/>
                  <a:ea typeface="微软雅黑"/>
                  <a:cs typeface="微软雅黑"/>
                  <a:sym typeface="微软雅黑"/>
                </a:defRPr>
              </a:pPr>
            </a:p>
          </p:txBody>
        </p:sp>
        <p:grpSp>
          <p:nvGrpSpPr>
            <p:cNvPr id="208" name="Group 1"/>
            <p:cNvGrpSpPr/>
            <p:nvPr/>
          </p:nvGrpSpPr>
          <p:grpSpPr>
            <a:xfrm>
              <a:off x="119988" y="125422"/>
              <a:ext cx="611339" cy="603761"/>
              <a:chOff x="0" y="-1"/>
              <a:chExt cx="611338" cy="603759"/>
            </a:xfrm>
          </p:grpSpPr>
          <p:sp>
            <p:nvSpPr>
              <p:cNvPr id="206" name="Oval 4"/>
              <p:cNvSpPr/>
              <p:nvPr/>
            </p:nvSpPr>
            <p:spPr>
              <a:xfrm>
                <a:off x="-1" y="-2"/>
                <a:ext cx="611340" cy="603761"/>
              </a:xfrm>
              <a:prstGeom prst="ellipse">
                <a:avLst/>
              </a:prstGeom>
              <a:solidFill>
                <a:srgbClr val="23B9D6">
                  <a:alpha val="89999"/>
                </a:srgbClr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 algn="ctr">
                  <a:defRPr sz="2800">
                    <a:latin typeface="微软雅黑"/>
                    <a:ea typeface="微软雅黑"/>
                    <a:cs typeface="微软雅黑"/>
                    <a:sym typeface="微软雅黑"/>
                  </a:defRPr>
                </a:pPr>
              </a:p>
            </p:txBody>
          </p:sp>
          <p:sp>
            <p:nvSpPr>
              <p:cNvPr id="207" name="Freeform 8"/>
              <p:cNvSpPr/>
              <p:nvPr/>
            </p:nvSpPr>
            <p:spPr>
              <a:xfrm>
                <a:off x="210499" y="144852"/>
                <a:ext cx="220965" cy="32516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9532" y="6789"/>
                    </a:moveTo>
                    <a:cubicBezTo>
                      <a:pt x="19302" y="11880"/>
                      <a:pt x="14017" y="13114"/>
                      <a:pt x="10340" y="13886"/>
                    </a:cubicBezTo>
                    <a:cubicBezTo>
                      <a:pt x="7123" y="14503"/>
                      <a:pt x="5974" y="14811"/>
                      <a:pt x="5974" y="16200"/>
                    </a:cubicBezTo>
                    <a:cubicBezTo>
                      <a:pt x="5974" y="16663"/>
                      <a:pt x="5974" y="16663"/>
                      <a:pt x="5974" y="16663"/>
                    </a:cubicBezTo>
                    <a:cubicBezTo>
                      <a:pt x="7123" y="17126"/>
                      <a:pt x="8043" y="17897"/>
                      <a:pt x="8043" y="18977"/>
                    </a:cubicBezTo>
                    <a:cubicBezTo>
                      <a:pt x="8043" y="20366"/>
                      <a:pt x="6204" y="21600"/>
                      <a:pt x="3906" y="21600"/>
                    </a:cubicBezTo>
                    <a:cubicBezTo>
                      <a:pt x="1838" y="21600"/>
                      <a:pt x="0" y="20366"/>
                      <a:pt x="0" y="18977"/>
                    </a:cubicBezTo>
                    <a:cubicBezTo>
                      <a:pt x="0" y="17897"/>
                      <a:pt x="689" y="17126"/>
                      <a:pt x="2068" y="16663"/>
                    </a:cubicBezTo>
                    <a:cubicBezTo>
                      <a:pt x="2068" y="5091"/>
                      <a:pt x="2068" y="5091"/>
                      <a:pt x="2068" y="5091"/>
                    </a:cubicBezTo>
                    <a:cubicBezTo>
                      <a:pt x="689" y="4474"/>
                      <a:pt x="0" y="3703"/>
                      <a:pt x="0" y="2623"/>
                    </a:cubicBezTo>
                    <a:cubicBezTo>
                      <a:pt x="0" y="1234"/>
                      <a:pt x="1838" y="0"/>
                      <a:pt x="3906" y="0"/>
                    </a:cubicBezTo>
                    <a:cubicBezTo>
                      <a:pt x="6204" y="0"/>
                      <a:pt x="8043" y="1234"/>
                      <a:pt x="8043" y="2623"/>
                    </a:cubicBezTo>
                    <a:cubicBezTo>
                      <a:pt x="8043" y="3703"/>
                      <a:pt x="7123" y="4474"/>
                      <a:pt x="5974" y="5091"/>
                    </a:cubicBezTo>
                    <a:cubicBezTo>
                      <a:pt x="5974" y="12034"/>
                      <a:pt x="5974" y="12034"/>
                      <a:pt x="5974" y="12034"/>
                    </a:cubicBezTo>
                    <a:cubicBezTo>
                      <a:pt x="7123" y="11726"/>
                      <a:pt x="8272" y="11417"/>
                      <a:pt x="9191" y="11263"/>
                    </a:cubicBezTo>
                    <a:cubicBezTo>
                      <a:pt x="13098" y="10337"/>
                      <a:pt x="15396" y="9720"/>
                      <a:pt x="15396" y="6789"/>
                    </a:cubicBezTo>
                    <a:cubicBezTo>
                      <a:pt x="14247" y="6326"/>
                      <a:pt x="13328" y="5554"/>
                      <a:pt x="13328" y="4474"/>
                    </a:cubicBezTo>
                    <a:cubicBezTo>
                      <a:pt x="13328" y="2931"/>
                      <a:pt x="15166" y="1697"/>
                      <a:pt x="17464" y="1697"/>
                    </a:cubicBezTo>
                    <a:cubicBezTo>
                      <a:pt x="19762" y="1697"/>
                      <a:pt x="21600" y="2931"/>
                      <a:pt x="21600" y="4474"/>
                    </a:cubicBezTo>
                    <a:cubicBezTo>
                      <a:pt x="21600" y="5554"/>
                      <a:pt x="20681" y="6326"/>
                      <a:pt x="19532" y="6789"/>
                    </a:cubicBezTo>
                    <a:close/>
                    <a:moveTo>
                      <a:pt x="3906" y="1389"/>
                    </a:moveTo>
                    <a:cubicBezTo>
                      <a:pt x="2987" y="1389"/>
                      <a:pt x="2068" y="1851"/>
                      <a:pt x="2068" y="2623"/>
                    </a:cubicBezTo>
                    <a:cubicBezTo>
                      <a:pt x="2068" y="3394"/>
                      <a:pt x="2987" y="4011"/>
                      <a:pt x="3906" y="4011"/>
                    </a:cubicBezTo>
                    <a:cubicBezTo>
                      <a:pt x="5055" y="4011"/>
                      <a:pt x="5974" y="3394"/>
                      <a:pt x="5974" y="2623"/>
                    </a:cubicBezTo>
                    <a:cubicBezTo>
                      <a:pt x="5974" y="1851"/>
                      <a:pt x="5055" y="1389"/>
                      <a:pt x="3906" y="1389"/>
                    </a:cubicBezTo>
                    <a:close/>
                    <a:moveTo>
                      <a:pt x="3906" y="17589"/>
                    </a:moveTo>
                    <a:cubicBezTo>
                      <a:pt x="2987" y="17589"/>
                      <a:pt x="2068" y="18206"/>
                      <a:pt x="2068" y="18977"/>
                    </a:cubicBezTo>
                    <a:cubicBezTo>
                      <a:pt x="2068" y="19749"/>
                      <a:pt x="2987" y="20366"/>
                      <a:pt x="3906" y="20366"/>
                    </a:cubicBezTo>
                    <a:cubicBezTo>
                      <a:pt x="5055" y="20366"/>
                      <a:pt x="5974" y="19749"/>
                      <a:pt x="5974" y="18977"/>
                    </a:cubicBezTo>
                    <a:cubicBezTo>
                      <a:pt x="5974" y="18206"/>
                      <a:pt x="5055" y="17589"/>
                      <a:pt x="3906" y="17589"/>
                    </a:cubicBezTo>
                    <a:close/>
                    <a:moveTo>
                      <a:pt x="17464" y="3086"/>
                    </a:moveTo>
                    <a:cubicBezTo>
                      <a:pt x="16315" y="3086"/>
                      <a:pt x="15396" y="3703"/>
                      <a:pt x="15396" y="4474"/>
                    </a:cubicBezTo>
                    <a:cubicBezTo>
                      <a:pt x="15396" y="5246"/>
                      <a:pt x="16315" y="5863"/>
                      <a:pt x="17464" y="5863"/>
                    </a:cubicBezTo>
                    <a:cubicBezTo>
                      <a:pt x="18613" y="5863"/>
                      <a:pt x="19532" y="5246"/>
                      <a:pt x="19532" y="4474"/>
                    </a:cubicBezTo>
                    <a:cubicBezTo>
                      <a:pt x="19532" y="3703"/>
                      <a:pt x="18613" y="3086"/>
                      <a:pt x="17464" y="3086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 algn="ctr">
                  <a:defRPr sz="2800">
                    <a:latin typeface="微软雅黑"/>
                    <a:ea typeface="微软雅黑"/>
                    <a:cs typeface="微软雅黑"/>
                    <a:sym typeface="微软雅黑"/>
                  </a:defRPr>
                </a:pPr>
              </a:p>
            </p:txBody>
          </p:sp>
        </p:grpSp>
      </p:grpSp>
      <p:grpSp>
        <p:nvGrpSpPr>
          <p:cNvPr id="214" name="组合 89"/>
          <p:cNvGrpSpPr/>
          <p:nvPr/>
        </p:nvGrpSpPr>
        <p:grpSpPr>
          <a:xfrm>
            <a:off x="2208705" y="3583288"/>
            <a:ext cx="853992" cy="843401"/>
            <a:chOff x="-1" y="-1"/>
            <a:chExt cx="853990" cy="843400"/>
          </a:xfrm>
        </p:grpSpPr>
        <p:sp>
          <p:nvSpPr>
            <p:cNvPr id="210" name="Oval 69"/>
            <p:cNvSpPr/>
            <p:nvPr/>
          </p:nvSpPr>
          <p:spPr>
            <a:xfrm rot="10800000">
              <a:off x="-2" y="-1"/>
              <a:ext cx="853992" cy="843401"/>
            </a:xfrm>
            <a:prstGeom prst="ellipse">
              <a:avLst/>
            </a:prstGeom>
            <a:solidFill>
              <a:srgbClr val="FFFFFF"/>
            </a:solidFill>
            <a:ln w="22225" cap="rnd">
              <a:solidFill>
                <a:srgbClr val="23B9D6"/>
              </a:solidFill>
              <a:prstDash val="sysDot"/>
              <a:round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 algn="ctr" defTabSz="1237183">
                <a:defRPr sz="7600">
                  <a:latin typeface="微软雅黑"/>
                  <a:ea typeface="微软雅黑"/>
                  <a:cs typeface="微软雅黑"/>
                  <a:sym typeface="微软雅黑"/>
                </a:defRPr>
              </a:pPr>
            </a:p>
          </p:txBody>
        </p:sp>
        <p:grpSp>
          <p:nvGrpSpPr>
            <p:cNvPr id="213" name="组合 91"/>
            <p:cNvGrpSpPr/>
            <p:nvPr/>
          </p:nvGrpSpPr>
          <p:grpSpPr>
            <a:xfrm>
              <a:off x="118682" y="106833"/>
              <a:ext cx="610851" cy="603761"/>
              <a:chOff x="0" y="-1"/>
              <a:chExt cx="610849" cy="603759"/>
            </a:xfrm>
          </p:grpSpPr>
          <p:sp>
            <p:nvSpPr>
              <p:cNvPr id="211" name="Oval 7"/>
              <p:cNvSpPr/>
              <p:nvPr/>
            </p:nvSpPr>
            <p:spPr>
              <a:xfrm>
                <a:off x="-1" y="-2"/>
                <a:ext cx="610850" cy="603761"/>
              </a:xfrm>
              <a:prstGeom prst="ellipse">
                <a:avLst/>
              </a:prstGeom>
              <a:solidFill>
                <a:srgbClr val="23B9D6">
                  <a:alpha val="89999"/>
                </a:srgbClr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 algn="ctr">
                  <a:defRPr sz="2800">
                    <a:latin typeface="微软雅黑"/>
                    <a:ea typeface="微软雅黑"/>
                    <a:cs typeface="微软雅黑"/>
                    <a:sym typeface="微软雅黑"/>
                  </a:defRPr>
                </a:pPr>
              </a:p>
            </p:txBody>
          </p:sp>
          <p:sp>
            <p:nvSpPr>
              <p:cNvPr id="212" name="Freeform 10"/>
              <p:cNvSpPr/>
              <p:nvPr/>
            </p:nvSpPr>
            <p:spPr>
              <a:xfrm>
                <a:off x="159626" y="167386"/>
                <a:ext cx="279528" cy="25529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1600" y="17589"/>
                    </a:moveTo>
                    <a:cubicBezTo>
                      <a:pt x="21600" y="17743"/>
                      <a:pt x="21458" y="18051"/>
                      <a:pt x="21174" y="18051"/>
                    </a:cubicBezTo>
                    <a:cubicBezTo>
                      <a:pt x="18332" y="18051"/>
                      <a:pt x="18332" y="18051"/>
                      <a:pt x="18332" y="18051"/>
                    </a:cubicBezTo>
                    <a:cubicBezTo>
                      <a:pt x="18332" y="20211"/>
                      <a:pt x="18332" y="20211"/>
                      <a:pt x="18332" y="20211"/>
                    </a:cubicBezTo>
                    <a:cubicBezTo>
                      <a:pt x="18332" y="20983"/>
                      <a:pt x="17763" y="21600"/>
                      <a:pt x="17053" y="21600"/>
                    </a:cubicBezTo>
                    <a:cubicBezTo>
                      <a:pt x="4547" y="21600"/>
                      <a:pt x="4547" y="21600"/>
                      <a:pt x="4547" y="21600"/>
                    </a:cubicBezTo>
                    <a:cubicBezTo>
                      <a:pt x="3837" y="21600"/>
                      <a:pt x="3268" y="20983"/>
                      <a:pt x="3268" y="20211"/>
                    </a:cubicBezTo>
                    <a:cubicBezTo>
                      <a:pt x="3268" y="18051"/>
                      <a:pt x="3268" y="18051"/>
                      <a:pt x="3268" y="18051"/>
                    </a:cubicBezTo>
                    <a:cubicBezTo>
                      <a:pt x="426" y="18051"/>
                      <a:pt x="426" y="18051"/>
                      <a:pt x="426" y="18051"/>
                    </a:cubicBezTo>
                    <a:cubicBezTo>
                      <a:pt x="142" y="18051"/>
                      <a:pt x="0" y="17743"/>
                      <a:pt x="0" y="17589"/>
                    </a:cubicBezTo>
                    <a:cubicBezTo>
                      <a:pt x="0" y="11726"/>
                      <a:pt x="0" y="11726"/>
                      <a:pt x="0" y="11726"/>
                    </a:cubicBezTo>
                    <a:cubicBezTo>
                      <a:pt x="0" y="10183"/>
                      <a:pt x="1137" y="8949"/>
                      <a:pt x="2416" y="8949"/>
                    </a:cubicBezTo>
                    <a:cubicBezTo>
                      <a:pt x="3268" y="8949"/>
                      <a:pt x="3268" y="8949"/>
                      <a:pt x="3268" y="8949"/>
                    </a:cubicBezTo>
                    <a:cubicBezTo>
                      <a:pt x="3268" y="1234"/>
                      <a:pt x="3268" y="1234"/>
                      <a:pt x="3268" y="1234"/>
                    </a:cubicBezTo>
                    <a:cubicBezTo>
                      <a:pt x="3268" y="617"/>
                      <a:pt x="3837" y="0"/>
                      <a:pt x="4547" y="0"/>
                    </a:cubicBezTo>
                    <a:cubicBezTo>
                      <a:pt x="13358" y="0"/>
                      <a:pt x="13358" y="0"/>
                      <a:pt x="13358" y="0"/>
                    </a:cubicBezTo>
                    <a:cubicBezTo>
                      <a:pt x="13926" y="0"/>
                      <a:pt x="14921" y="309"/>
                      <a:pt x="15489" y="926"/>
                    </a:cubicBezTo>
                    <a:cubicBezTo>
                      <a:pt x="17479" y="3086"/>
                      <a:pt x="17479" y="3086"/>
                      <a:pt x="17479" y="3086"/>
                    </a:cubicBezTo>
                    <a:cubicBezTo>
                      <a:pt x="17905" y="3549"/>
                      <a:pt x="18332" y="4629"/>
                      <a:pt x="18332" y="5400"/>
                    </a:cubicBezTo>
                    <a:cubicBezTo>
                      <a:pt x="18332" y="8949"/>
                      <a:pt x="18332" y="8949"/>
                      <a:pt x="18332" y="8949"/>
                    </a:cubicBezTo>
                    <a:cubicBezTo>
                      <a:pt x="19184" y="8949"/>
                      <a:pt x="19184" y="8949"/>
                      <a:pt x="19184" y="8949"/>
                    </a:cubicBezTo>
                    <a:cubicBezTo>
                      <a:pt x="20463" y="8949"/>
                      <a:pt x="21600" y="10183"/>
                      <a:pt x="21600" y="11726"/>
                    </a:cubicBezTo>
                    <a:lnTo>
                      <a:pt x="21600" y="17589"/>
                    </a:lnTo>
                    <a:close/>
                    <a:moveTo>
                      <a:pt x="16626" y="10800"/>
                    </a:moveTo>
                    <a:cubicBezTo>
                      <a:pt x="16626" y="5400"/>
                      <a:pt x="16626" y="5400"/>
                      <a:pt x="16626" y="5400"/>
                    </a:cubicBezTo>
                    <a:cubicBezTo>
                      <a:pt x="14495" y="5400"/>
                      <a:pt x="14495" y="5400"/>
                      <a:pt x="14495" y="5400"/>
                    </a:cubicBezTo>
                    <a:cubicBezTo>
                      <a:pt x="13926" y="5400"/>
                      <a:pt x="13358" y="4783"/>
                      <a:pt x="13358" y="4011"/>
                    </a:cubicBezTo>
                    <a:cubicBezTo>
                      <a:pt x="13358" y="1697"/>
                      <a:pt x="13358" y="1697"/>
                      <a:pt x="13358" y="1697"/>
                    </a:cubicBezTo>
                    <a:cubicBezTo>
                      <a:pt x="4974" y="1697"/>
                      <a:pt x="4974" y="1697"/>
                      <a:pt x="4974" y="1697"/>
                    </a:cubicBezTo>
                    <a:cubicBezTo>
                      <a:pt x="4974" y="10800"/>
                      <a:pt x="4974" y="10800"/>
                      <a:pt x="4974" y="10800"/>
                    </a:cubicBezTo>
                    <a:lnTo>
                      <a:pt x="16626" y="10800"/>
                    </a:lnTo>
                    <a:close/>
                    <a:moveTo>
                      <a:pt x="16626" y="19903"/>
                    </a:moveTo>
                    <a:cubicBezTo>
                      <a:pt x="16626" y="16200"/>
                      <a:pt x="16626" y="16200"/>
                      <a:pt x="16626" y="16200"/>
                    </a:cubicBezTo>
                    <a:cubicBezTo>
                      <a:pt x="4974" y="16200"/>
                      <a:pt x="4974" y="16200"/>
                      <a:pt x="4974" y="16200"/>
                    </a:cubicBezTo>
                    <a:cubicBezTo>
                      <a:pt x="4974" y="19903"/>
                      <a:pt x="4974" y="19903"/>
                      <a:pt x="4974" y="19903"/>
                    </a:cubicBezTo>
                    <a:lnTo>
                      <a:pt x="16626" y="19903"/>
                    </a:lnTo>
                    <a:close/>
                    <a:moveTo>
                      <a:pt x="19184" y="10800"/>
                    </a:moveTo>
                    <a:cubicBezTo>
                      <a:pt x="18616" y="10800"/>
                      <a:pt x="18332" y="11263"/>
                      <a:pt x="18332" y="11726"/>
                    </a:cubicBezTo>
                    <a:cubicBezTo>
                      <a:pt x="18332" y="12189"/>
                      <a:pt x="18616" y="12651"/>
                      <a:pt x="19184" y="12651"/>
                    </a:cubicBezTo>
                    <a:cubicBezTo>
                      <a:pt x="19611" y="12651"/>
                      <a:pt x="19895" y="12189"/>
                      <a:pt x="19895" y="11726"/>
                    </a:cubicBezTo>
                    <a:cubicBezTo>
                      <a:pt x="19895" y="11263"/>
                      <a:pt x="19611" y="10800"/>
                      <a:pt x="19184" y="10800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 algn="ctr">
                  <a:defRPr sz="2800">
                    <a:latin typeface="微软雅黑"/>
                    <a:ea typeface="微软雅黑"/>
                    <a:cs typeface="微软雅黑"/>
                    <a:sym typeface="微软雅黑"/>
                  </a:defRPr>
                </a:pPr>
              </a:p>
            </p:txBody>
          </p:sp>
        </p:grpSp>
      </p:grpSp>
      <p:sp>
        <p:nvSpPr>
          <p:cNvPr id="215" name="Freeform 6"/>
          <p:cNvSpPr/>
          <p:nvPr/>
        </p:nvSpPr>
        <p:spPr>
          <a:xfrm>
            <a:off x="1152733" y="2426391"/>
            <a:ext cx="779239" cy="77837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4799" y="0"/>
                </a:moveTo>
                <a:lnTo>
                  <a:pt x="6777" y="0"/>
                </a:lnTo>
                <a:lnTo>
                  <a:pt x="6777" y="6808"/>
                </a:lnTo>
                <a:lnTo>
                  <a:pt x="0" y="6808"/>
                </a:lnTo>
                <a:lnTo>
                  <a:pt x="0" y="14792"/>
                </a:lnTo>
                <a:lnTo>
                  <a:pt x="6777" y="14792"/>
                </a:lnTo>
                <a:lnTo>
                  <a:pt x="6777" y="21600"/>
                </a:lnTo>
                <a:lnTo>
                  <a:pt x="14799" y="21600"/>
                </a:lnTo>
                <a:lnTo>
                  <a:pt x="14799" y="14792"/>
                </a:lnTo>
                <a:lnTo>
                  <a:pt x="21600" y="14792"/>
                </a:lnTo>
                <a:lnTo>
                  <a:pt x="21600" y="6808"/>
                </a:lnTo>
                <a:lnTo>
                  <a:pt x="14799" y="6808"/>
                </a:lnTo>
                <a:lnTo>
                  <a:pt x="14799" y="0"/>
                </a:lnTo>
                <a:close/>
              </a:path>
            </a:pathLst>
          </a:custGeom>
          <a:solidFill>
            <a:srgbClr val="23B9D6"/>
          </a:solidFill>
          <a:ln w="12700">
            <a:miter lim="400000"/>
          </a:ln>
        </p:spPr>
        <p:txBody>
          <a:bodyPr lIns="45718" tIns="45718" rIns="45718" bIns="45718"/>
          <a:lstStyle/>
          <a:p>
            <a:pPr>
              <a:defRPr>
                <a:latin typeface="Arial"/>
                <a:ea typeface="Arial"/>
                <a:cs typeface="Arial"/>
                <a:sym typeface="Arial"/>
              </a:defRPr>
            </a:pPr>
          </a:p>
        </p:txBody>
      </p:sp>
      <p:sp>
        <p:nvSpPr>
          <p:cNvPr id="216" name="Rectangle 7"/>
          <p:cNvSpPr txBox="1"/>
          <p:nvPr/>
        </p:nvSpPr>
        <p:spPr>
          <a:xfrm>
            <a:off x="3739830" y="2487683"/>
            <a:ext cx="4214788" cy="4191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>
            <a:lvl1pPr>
              <a:defRPr b="1" spc="75" sz="2400">
                <a:latin typeface="微軟正黑體"/>
                <a:ea typeface="微軟正黑體"/>
                <a:cs typeface="微軟正黑體"/>
                <a:sym typeface="微軟正黑體"/>
              </a:defRPr>
            </a:lvl1pPr>
          </a:lstStyle>
          <a:p>
            <a:pPr/>
            <a:r>
              <a:t>二.確認健檢報告的可參考度</a:t>
            </a:r>
          </a:p>
        </p:txBody>
      </p:sp>
      <p:sp>
        <p:nvSpPr>
          <p:cNvPr id="217" name="Rectangle 7"/>
          <p:cNvSpPr txBox="1"/>
          <p:nvPr/>
        </p:nvSpPr>
        <p:spPr>
          <a:xfrm>
            <a:off x="3217704" y="3874825"/>
            <a:ext cx="4736915" cy="4191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>
            <a:lvl1pPr>
              <a:defRPr b="1" spc="75" sz="2400">
                <a:latin typeface="微軟正黑體"/>
                <a:ea typeface="微軟正黑體"/>
                <a:cs typeface="微軟正黑體"/>
                <a:sym typeface="微軟正黑體"/>
              </a:defRPr>
            </a:lvl1pPr>
          </a:lstStyle>
          <a:p>
            <a:pPr/>
            <a:r>
              <a:t>三.有無後續追蹤及風險對應項目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Click="1" p14:dur="1200">
        <p14:prism dir="l"/>
      </p:transition>
    </mc:Choice>
    <mc:Fallback>
      <p:transition spd="slow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標題 1"/>
          <p:cNvSpPr txBox="1"/>
          <p:nvPr>
            <p:ph type="title"/>
          </p:nvPr>
        </p:nvSpPr>
        <p:spPr>
          <a:xfrm>
            <a:off x="457200" y="205978"/>
            <a:ext cx="8229600" cy="857251"/>
          </a:xfrm>
          <a:prstGeom prst="rect">
            <a:avLst/>
          </a:prstGeom>
        </p:spPr>
        <p:txBody>
          <a:bodyPr/>
          <a:lstStyle/>
          <a:p>
            <a:pPr/>
            <a:r>
              <a:t>常見基因檢測項目</a:t>
            </a:r>
          </a:p>
        </p:txBody>
      </p:sp>
      <p:sp>
        <p:nvSpPr>
          <p:cNvPr id="220" name="投影片編號版面配置區 4"/>
          <p:cNvSpPr txBox="1"/>
          <p:nvPr>
            <p:ph type="sldNum" sz="quarter" idx="4294967295"/>
          </p:nvPr>
        </p:nvSpPr>
        <p:spPr>
          <a:xfrm>
            <a:off x="8817881" y="4894796"/>
            <a:ext cx="263978" cy="269237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  <p:graphicFrame>
        <p:nvGraphicFramePr>
          <p:cNvPr id="221" name="表格 5"/>
          <p:cNvGraphicFramePr/>
          <p:nvPr/>
        </p:nvGraphicFramePr>
        <p:xfrm>
          <a:off x="251518" y="1059582"/>
          <a:ext cx="3960441" cy="3708401"/>
        </p:xfrm>
        <a:graphic xmlns:a="http://schemas.openxmlformats.org/drawingml/2006/main">
          <a:graphicData uri="http://schemas.openxmlformats.org/drawingml/2006/table">
            <a:tbl>
              <a:tblPr firstCol="0" firstRow="1" lastCol="0" lastRow="0" bandCol="0" bandRow="1" rtl="0">
                <a:tableStyleId>{4C3C2611-4C71-4FC5-86AE-919BDF0F9419}</a:tableStyleId>
              </a:tblPr>
              <a:tblGrid>
                <a:gridCol w="1008112"/>
                <a:gridCol w="648072"/>
                <a:gridCol w="1296144"/>
                <a:gridCol w="1008112"/>
              </a:tblGrid>
              <a:tr h="370840">
                <a:tc>
                  <a:txBody>
                    <a:bodyPr/>
                    <a:lstStyle/>
                    <a:p>
                      <a:pPr algn="ctr">
                        <a:defRPr b="0" sz="1800">
                          <a:solidFill>
                            <a:srgbClr val="000000"/>
                          </a:solidFill>
                        </a:defRPr>
                      </a:pPr>
                      <a:r>
                        <a:rPr b="1" sz="1600">
                          <a:solidFill>
                            <a:srgbClr val="FFFFFF"/>
                          </a:solidFill>
                          <a:latin typeface="Microsoft YaHei"/>
                          <a:ea typeface="Microsoft YaHei"/>
                          <a:cs typeface="Microsoft YaHei"/>
                          <a:sym typeface="Microsoft YaHei"/>
                        </a:rPr>
                        <a:t>基因套組</a:t>
                      </a:r>
                    </a:p>
                  </a:txBody>
                  <a:tcPr marL="45720" marR="45720" marT="45720" marB="45720" anchor="ctr" anchorCtr="0" horzOverflow="overflow"/>
                </a:tc>
                <a:tc>
                  <a:txBody>
                    <a:bodyPr/>
                    <a:lstStyle/>
                    <a:p>
                      <a:pPr algn="ctr">
                        <a:defRPr b="0" sz="1800">
                          <a:solidFill>
                            <a:srgbClr val="000000"/>
                          </a:solidFill>
                        </a:defRPr>
                      </a:pPr>
                      <a:r>
                        <a:rPr b="1" sz="1600">
                          <a:solidFill>
                            <a:srgbClr val="FFFFFF"/>
                          </a:solidFill>
                          <a:latin typeface="Microsoft YaHei"/>
                          <a:ea typeface="Microsoft YaHei"/>
                          <a:cs typeface="Microsoft YaHei"/>
                          <a:sym typeface="Microsoft YaHei"/>
                        </a:rPr>
                        <a:t>編號</a:t>
                      </a:r>
                    </a:p>
                  </a:txBody>
                  <a:tcPr marL="45720" marR="45720" marT="45720" marB="45720" anchor="t" anchorCtr="0" horzOverflow="overflow"/>
                </a:tc>
                <a:tc>
                  <a:txBody>
                    <a:bodyPr/>
                    <a:lstStyle/>
                    <a:p>
                      <a:pPr algn="ctr">
                        <a:defRPr b="0" sz="1800">
                          <a:solidFill>
                            <a:srgbClr val="000000"/>
                          </a:solidFill>
                        </a:defRPr>
                      </a:pPr>
                      <a:r>
                        <a:rPr b="1" sz="1600">
                          <a:solidFill>
                            <a:srgbClr val="FFFFFF"/>
                          </a:solidFill>
                          <a:latin typeface="Microsoft YaHei"/>
                          <a:ea typeface="Microsoft YaHei"/>
                          <a:cs typeface="Microsoft YaHei"/>
                          <a:sym typeface="Microsoft YaHei"/>
                        </a:rPr>
                        <a:t>項目</a:t>
                      </a:r>
                    </a:p>
                  </a:txBody>
                  <a:tcPr marL="45720" marR="45720" marT="45720" marB="45720" anchor="t" anchorCtr="0" horzOverflow="overflow"/>
                </a:tc>
                <a:tc>
                  <a:txBody>
                    <a:bodyPr/>
                    <a:lstStyle/>
                    <a:p>
                      <a:pPr algn="ctr">
                        <a:defRPr b="0" sz="1800">
                          <a:solidFill>
                            <a:srgbClr val="000000"/>
                          </a:solidFill>
                        </a:defRPr>
                      </a:pPr>
                      <a:r>
                        <a:rPr b="1" sz="1600">
                          <a:solidFill>
                            <a:srgbClr val="FFFFFF"/>
                          </a:solidFill>
                          <a:latin typeface="Microsoft YaHei"/>
                          <a:ea typeface="Microsoft YaHei"/>
                          <a:cs typeface="Microsoft YaHei"/>
                          <a:sym typeface="Microsoft YaHei"/>
                        </a:rPr>
                        <a:t>基因</a:t>
                      </a:r>
                    </a:p>
                  </a:txBody>
                  <a:tcPr marL="45720" marR="45720" marT="45720" marB="45720" anchor="t" anchorCtr="0" horzOverflow="overflow"/>
                </a:tc>
              </a:tr>
              <a:tr h="370840">
                <a:tc rowSpan="7"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sz="1400">
                          <a:latin typeface="Microsoft YaHei"/>
                          <a:ea typeface="Microsoft YaHei"/>
                          <a:cs typeface="Microsoft YaHei"/>
                          <a:sym typeface="Microsoft YaHei"/>
                        </a:rPr>
                        <a:t>1. 癌症</a:t>
                      </a:r>
                    </a:p>
                  </a:txBody>
                  <a:tcPr marL="45720" marR="45720" marT="45720" marB="45720" anchor="ctr" anchorCtr="0" horzOverflow="overflow"/>
                </a:tc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sz="1400">
                          <a:latin typeface="Microsoft YaHei"/>
                          <a:ea typeface="Microsoft YaHei"/>
                          <a:cs typeface="Microsoft YaHei"/>
                          <a:sym typeface="Microsoft YaHei"/>
                        </a:rPr>
                        <a:t>A</a:t>
                      </a:r>
                    </a:p>
                  </a:txBody>
                  <a:tcPr marL="45720" marR="45720" marT="45720" marB="45720" anchor="ctr" anchorCtr="0" horzOverflow="overflow"/>
                </a:tc>
                <a:tc>
                  <a:txBody>
                    <a:bodyPr/>
                    <a:lstStyle/>
                    <a:p>
                      <a:pPr algn="l">
                        <a:defRPr sz="1800"/>
                      </a:pPr>
                      <a:r>
                        <a:rPr sz="1400">
                          <a:latin typeface="Microsoft YaHei"/>
                          <a:ea typeface="Microsoft YaHei"/>
                          <a:cs typeface="Microsoft YaHei"/>
                          <a:sym typeface="Microsoft YaHei"/>
                        </a:rPr>
                        <a:t>肺癌</a:t>
                      </a:r>
                    </a:p>
                  </a:txBody>
                  <a:tcPr marL="45720" marR="45720" marT="45720" marB="45720" anchor="ctr" anchorCtr="0" horzOverflow="overflow"/>
                </a:tc>
                <a:tc>
                  <a:txBody>
                    <a:bodyPr/>
                    <a:lstStyle/>
                    <a:p>
                      <a:pPr algn="l">
                        <a:defRPr sz="1800"/>
                      </a:pPr>
                      <a:r>
                        <a:rPr sz="1400">
                          <a:latin typeface="Microsoft YaHei"/>
                          <a:ea typeface="Microsoft YaHei"/>
                          <a:cs typeface="Microsoft YaHei"/>
                          <a:sym typeface="Microsoft YaHei"/>
                        </a:rPr>
                        <a:t>NAT2</a:t>
                      </a:r>
                    </a:p>
                  </a:txBody>
                  <a:tcPr marL="45720" marR="45720" marT="45720" marB="45720" anchor="ctr" anchorCtr="0" horzOverflow="overflow"/>
                </a:tc>
              </a:tr>
              <a:tr h="370840">
                <a:tc vMerge="1">
                  <a:tcPr/>
                </a:tc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sz="1400">
                          <a:latin typeface="Microsoft YaHei"/>
                          <a:ea typeface="Microsoft YaHei"/>
                          <a:cs typeface="Microsoft YaHei"/>
                          <a:sym typeface="Microsoft YaHei"/>
                        </a:rPr>
                        <a:t>B</a:t>
                      </a:r>
                    </a:p>
                  </a:txBody>
                  <a:tcPr marL="45720" marR="45720" marT="45720" marB="45720" anchor="ctr" anchorCtr="0" horzOverflow="overflow"/>
                </a:tc>
                <a:tc>
                  <a:txBody>
                    <a:bodyPr/>
                    <a:lstStyle/>
                    <a:p>
                      <a:pPr algn="l">
                        <a:defRPr sz="1800"/>
                      </a:pPr>
                      <a:r>
                        <a:rPr sz="1400">
                          <a:latin typeface="Microsoft YaHei"/>
                          <a:ea typeface="Microsoft YaHei"/>
                          <a:cs typeface="Microsoft YaHei"/>
                          <a:sym typeface="Microsoft YaHei"/>
                        </a:rPr>
                        <a:t>肝癌</a:t>
                      </a:r>
                    </a:p>
                  </a:txBody>
                  <a:tcPr marL="45720" marR="45720" marT="45720" marB="45720" anchor="ctr" anchorCtr="0" horzOverflow="overflow"/>
                </a:tc>
                <a:tc>
                  <a:txBody>
                    <a:bodyPr/>
                    <a:lstStyle/>
                    <a:p>
                      <a:pPr algn="l">
                        <a:defRPr sz="1800"/>
                      </a:pPr>
                      <a:r>
                        <a:rPr sz="1400">
                          <a:latin typeface="Microsoft YaHei"/>
                          <a:ea typeface="Microsoft YaHei"/>
                          <a:cs typeface="Microsoft YaHei"/>
                          <a:sym typeface="Microsoft YaHei"/>
                        </a:rPr>
                        <a:t>EGF</a:t>
                      </a:r>
                    </a:p>
                  </a:txBody>
                  <a:tcPr marL="45720" marR="45720" marT="45720" marB="45720" anchor="ctr" anchorCtr="0" horzOverflow="overflow"/>
                </a:tc>
              </a:tr>
              <a:tr h="370840">
                <a:tc vMerge="1">
                  <a:tcPr/>
                </a:tc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sz="1400">
                          <a:latin typeface="Microsoft YaHei"/>
                          <a:ea typeface="Microsoft YaHei"/>
                          <a:cs typeface="Microsoft YaHei"/>
                          <a:sym typeface="Microsoft YaHei"/>
                        </a:rPr>
                        <a:t>C</a:t>
                      </a:r>
                    </a:p>
                  </a:txBody>
                  <a:tcPr marL="45720" marR="45720" marT="45720" marB="45720" anchor="ctr" anchorCtr="0" horzOverflow="overflow"/>
                </a:tc>
                <a:tc>
                  <a:txBody>
                    <a:bodyPr/>
                    <a:lstStyle/>
                    <a:p>
                      <a:pPr algn="l">
                        <a:defRPr sz="1800"/>
                      </a:pPr>
                      <a:r>
                        <a:rPr sz="1400">
                          <a:latin typeface="Microsoft YaHei"/>
                          <a:ea typeface="Microsoft YaHei"/>
                          <a:cs typeface="Microsoft YaHei"/>
                          <a:sym typeface="Microsoft YaHei"/>
                        </a:rPr>
                        <a:t>大腸癌</a:t>
                      </a:r>
                    </a:p>
                  </a:txBody>
                  <a:tcPr marL="45720" marR="45720" marT="45720" marB="45720" anchor="ctr" anchorCtr="0" horzOverflow="overflow"/>
                </a:tc>
                <a:tc>
                  <a:txBody>
                    <a:bodyPr/>
                    <a:lstStyle/>
                    <a:p>
                      <a:pPr algn="l">
                        <a:defRPr sz="1800"/>
                      </a:pPr>
                      <a:r>
                        <a:rPr sz="1400">
                          <a:latin typeface="Microsoft YaHei"/>
                          <a:ea typeface="Microsoft YaHei"/>
                          <a:cs typeface="Microsoft YaHei"/>
                          <a:sym typeface="Microsoft YaHei"/>
                        </a:rPr>
                        <a:t>LBP</a:t>
                      </a:r>
                    </a:p>
                  </a:txBody>
                  <a:tcPr marL="45720" marR="45720" marT="45720" marB="45720" anchor="ctr" anchorCtr="0" horzOverflow="overflow"/>
                </a:tc>
              </a:tr>
              <a:tr h="370840">
                <a:tc vMerge="1">
                  <a:tcPr/>
                </a:tc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sz="1400">
                          <a:latin typeface="Microsoft YaHei"/>
                          <a:ea typeface="Microsoft YaHei"/>
                          <a:cs typeface="Microsoft YaHei"/>
                          <a:sym typeface="Microsoft YaHei"/>
                        </a:rPr>
                        <a:t>D</a:t>
                      </a:r>
                    </a:p>
                  </a:txBody>
                  <a:tcPr marL="45720" marR="45720" marT="45720" marB="45720" anchor="ctr" anchorCtr="0" horzOverflow="overflow"/>
                </a:tc>
                <a:tc>
                  <a:txBody>
                    <a:bodyPr/>
                    <a:lstStyle/>
                    <a:p>
                      <a:pPr algn="l">
                        <a:defRPr sz="1800"/>
                      </a:pPr>
                      <a:r>
                        <a:rPr sz="1400">
                          <a:latin typeface="Microsoft YaHei"/>
                          <a:ea typeface="Microsoft YaHei"/>
                          <a:cs typeface="Microsoft YaHei"/>
                          <a:sym typeface="Microsoft YaHei"/>
                        </a:rPr>
                        <a:t>胃癌</a:t>
                      </a:r>
                    </a:p>
                  </a:txBody>
                  <a:tcPr marL="45720" marR="45720" marT="45720" marB="45720" anchor="ctr" anchorCtr="0" horzOverflow="overflow"/>
                </a:tc>
                <a:tc>
                  <a:txBody>
                    <a:bodyPr/>
                    <a:lstStyle/>
                    <a:p>
                      <a:pPr algn="l">
                        <a:defRPr sz="1800"/>
                      </a:pPr>
                      <a:r>
                        <a:rPr sz="1400">
                          <a:latin typeface="Microsoft YaHei"/>
                          <a:ea typeface="Microsoft YaHei"/>
                          <a:cs typeface="Microsoft YaHei"/>
                          <a:sym typeface="Microsoft YaHei"/>
                        </a:rPr>
                        <a:t>PSCA</a:t>
                      </a:r>
                    </a:p>
                  </a:txBody>
                  <a:tcPr marL="45720" marR="45720" marT="45720" marB="45720" anchor="ctr" anchorCtr="0" horzOverflow="overflow"/>
                </a:tc>
              </a:tr>
              <a:tr h="370840">
                <a:tc vMerge="1">
                  <a:tcPr/>
                </a:tc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sz="1400">
                          <a:latin typeface="Microsoft YaHei"/>
                          <a:ea typeface="Microsoft YaHei"/>
                          <a:cs typeface="Microsoft YaHei"/>
                          <a:sym typeface="Microsoft YaHei"/>
                        </a:rPr>
                        <a:t>E</a:t>
                      </a:r>
                    </a:p>
                  </a:txBody>
                  <a:tcPr marL="45720" marR="45720" marT="45720" marB="45720" anchor="ctr" anchorCtr="0" horzOverflow="overflow"/>
                </a:tc>
                <a:tc>
                  <a:txBody>
                    <a:bodyPr/>
                    <a:lstStyle/>
                    <a:p>
                      <a:pPr algn="l">
                        <a:defRPr sz="1800"/>
                      </a:pPr>
                      <a:r>
                        <a:rPr sz="1400">
                          <a:latin typeface="Microsoft YaHei"/>
                          <a:ea typeface="Microsoft YaHei"/>
                          <a:cs typeface="Microsoft YaHei"/>
                          <a:sym typeface="Microsoft YaHei"/>
                        </a:rPr>
                        <a:t>乳癌</a:t>
                      </a:r>
                    </a:p>
                  </a:txBody>
                  <a:tcPr marL="45720" marR="45720" marT="45720" marB="45720" anchor="ctr" anchorCtr="0" horzOverflow="overflow"/>
                </a:tc>
                <a:tc>
                  <a:txBody>
                    <a:bodyPr/>
                    <a:lstStyle/>
                    <a:p>
                      <a:pPr algn="l">
                        <a:defRPr sz="1800"/>
                      </a:pPr>
                      <a:r>
                        <a:rPr sz="1400">
                          <a:latin typeface="Microsoft YaHei"/>
                          <a:ea typeface="Microsoft YaHei"/>
                          <a:cs typeface="Microsoft YaHei"/>
                          <a:sym typeface="Microsoft YaHei"/>
                        </a:rPr>
                        <a:t>BRCA1</a:t>
                      </a:r>
                    </a:p>
                  </a:txBody>
                  <a:tcPr marL="45720" marR="45720" marT="45720" marB="45720" anchor="ctr" anchorCtr="0" horzOverflow="overflow"/>
                </a:tc>
              </a:tr>
              <a:tr h="370840">
                <a:tc vMerge="1">
                  <a:tcPr/>
                </a:tc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sz="1400">
                          <a:latin typeface="Microsoft YaHei"/>
                          <a:ea typeface="Microsoft YaHei"/>
                          <a:cs typeface="Microsoft YaHei"/>
                          <a:sym typeface="Microsoft YaHei"/>
                        </a:rPr>
                        <a:t>F</a:t>
                      </a:r>
                    </a:p>
                  </a:txBody>
                  <a:tcPr marL="45720" marR="45720" marT="45720" marB="45720" anchor="ctr" anchorCtr="0" horzOverflow="overflow"/>
                </a:tc>
                <a:tc>
                  <a:txBody>
                    <a:bodyPr/>
                    <a:lstStyle/>
                    <a:p>
                      <a:pPr algn="l">
                        <a:defRPr sz="1800"/>
                      </a:pPr>
                      <a:r>
                        <a:rPr sz="1400">
                          <a:latin typeface="Microsoft YaHei"/>
                          <a:ea typeface="Microsoft YaHei"/>
                          <a:cs typeface="Microsoft YaHei"/>
                          <a:sym typeface="Microsoft YaHei"/>
                        </a:rPr>
                        <a:t>卵巢癌</a:t>
                      </a:r>
                    </a:p>
                  </a:txBody>
                  <a:tcPr marL="45720" marR="45720" marT="45720" marB="45720" anchor="ctr" anchorCtr="0" horzOverflow="overflow"/>
                </a:tc>
                <a:tc>
                  <a:txBody>
                    <a:bodyPr/>
                    <a:lstStyle/>
                    <a:p>
                      <a:pPr algn="l">
                        <a:defRPr sz="1800"/>
                      </a:pPr>
                      <a:r>
                        <a:rPr sz="1400">
                          <a:latin typeface="Microsoft YaHei"/>
                          <a:ea typeface="Microsoft YaHei"/>
                          <a:cs typeface="Microsoft YaHei"/>
                          <a:sym typeface="Microsoft YaHei"/>
                        </a:rPr>
                        <a:t>IRIS</a:t>
                      </a:r>
                    </a:p>
                  </a:txBody>
                  <a:tcPr marL="45720" marR="45720" marT="45720" marB="45720" anchor="ctr" anchorCtr="0" horzOverflow="overflow"/>
                </a:tc>
              </a:tr>
              <a:tr h="370840">
                <a:tc vMerge="1">
                  <a:tcPr/>
                </a:tc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sz="1400">
                          <a:latin typeface="Microsoft YaHei"/>
                          <a:ea typeface="Microsoft YaHei"/>
                          <a:cs typeface="Microsoft YaHei"/>
                          <a:sym typeface="Microsoft YaHei"/>
                        </a:rPr>
                        <a:t>G</a:t>
                      </a:r>
                    </a:p>
                  </a:txBody>
                  <a:tcPr marL="45720" marR="45720" marT="45720" marB="45720" anchor="ctr" anchorCtr="0" horzOverflow="overflow"/>
                </a:tc>
                <a:tc>
                  <a:txBody>
                    <a:bodyPr/>
                    <a:lstStyle/>
                    <a:p>
                      <a:pPr algn="l">
                        <a:defRPr sz="1800"/>
                      </a:pPr>
                      <a:r>
                        <a:rPr sz="1400">
                          <a:latin typeface="Microsoft YaHei"/>
                          <a:ea typeface="Microsoft YaHei"/>
                          <a:cs typeface="Microsoft YaHei"/>
                          <a:sym typeface="Microsoft YaHei"/>
                        </a:rPr>
                        <a:t>普遍行癌症</a:t>
                      </a:r>
                    </a:p>
                  </a:txBody>
                  <a:tcPr marL="45720" marR="45720" marT="45720" marB="45720" anchor="ctr" anchorCtr="0" horzOverflow="overflow"/>
                </a:tc>
                <a:tc>
                  <a:txBody>
                    <a:bodyPr/>
                    <a:lstStyle/>
                    <a:p>
                      <a:pPr algn="l">
                        <a:defRPr sz="1800"/>
                      </a:pPr>
                      <a:r>
                        <a:rPr sz="1400">
                          <a:latin typeface="Microsoft YaHei"/>
                          <a:ea typeface="Microsoft YaHei"/>
                          <a:cs typeface="Microsoft YaHei"/>
                          <a:sym typeface="Microsoft YaHei"/>
                        </a:rPr>
                        <a:t>P53</a:t>
                      </a:r>
                    </a:p>
                  </a:txBody>
                  <a:tcPr marL="45720" marR="45720" marT="45720" marB="45720" anchor="ctr" anchorCtr="0" horzOverflow="overflow"/>
                </a:tc>
              </a:tr>
              <a:tr h="370840">
                <a:tc rowSpan="2"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sz="1400">
                          <a:latin typeface="Microsoft YaHei"/>
                          <a:ea typeface="Microsoft YaHei"/>
                          <a:cs typeface="Microsoft YaHei"/>
                          <a:sym typeface="Microsoft YaHei"/>
                        </a:rPr>
                        <a:t>2. 心血管</a:t>
                      </a:r>
                    </a:p>
                  </a:txBody>
                  <a:tcPr marL="45720" marR="45720" marT="45720" marB="45720" anchor="ctr" anchorCtr="0" horzOverflow="overflow"/>
                </a:tc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sz="1400">
                          <a:latin typeface="Microsoft YaHei"/>
                          <a:ea typeface="Microsoft YaHei"/>
                          <a:cs typeface="Microsoft YaHei"/>
                          <a:sym typeface="Microsoft YaHei"/>
                        </a:rPr>
                        <a:t>H</a:t>
                      </a:r>
                    </a:p>
                  </a:txBody>
                  <a:tcPr marL="45720" marR="45720" marT="45720" marB="45720" anchor="ctr" anchorCtr="0" horzOverflow="overflow"/>
                </a:tc>
                <a:tc>
                  <a:txBody>
                    <a:bodyPr/>
                    <a:lstStyle/>
                    <a:p>
                      <a:pPr algn="l">
                        <a:defRPr sz="1800"/>
                      </a:pPr>
                      <a:r>
                        <a:rPr sz="1400">
                          <a:latin typeface="Microsoft YaHei"/>
                          <a:ea typeface="Microsoft YaHei"/>
                          <a:cs typeface="Microsoft YaHei"/>
                          <a:sym typeface="Microsoft YaHei"/>
                        </a:rPr>
                        <a:t>中風</a:t>
                      </a:r>
                    </a:p>
                  </a:txBody>
                  <a:tcPr marL="45720" marR="45720" marT="45720" marB="45720" anchor="ctr" anchorCtr="0" horzOverflow="overflow"/>
                </a:tc>
                <a:tc>
                  <a:txBody>
                    <a:bodyPr/>
                    <a:lstStyle/>
                    <a:p>
                      <a:pPr algn="l">
                        <a:defRPr sz="1800"/>
                      </a:pPr>
                      <a:r>
                        <a:rPr sz="1400">
                          <a:latin typeface="Microsoft YaHei"/>
                          <a:ea typeface="Microsoft YaHei"/>
                          <a:cs typeface="Microsoft YaHei"/>
                          <a:sym typeface="Microsoft YaHei"/>
                        </a:rPr>
                        <a:t>AGT</a:t>
                      </a:r>
                    </a:p>
                  </a:txBody>
                  <a:tcPr marL="45720" marR="45720" marT="45720" marB="45720" anchor="ctr" anchorCtr="0" horzOverflow="overflow"/>
                </a:tc>
              </a:tr>
              <a:tr h="370840">
                <a:tc vMerge="1">
                  <a:tcPr/>
                </a:tc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sz="1400">
                          <a:latin typeface="Microsoft YaHei"/>
                          <a:ea typeface="Microsoft YaHei"/>
                          <a:cs typeface="Microsoft YaHei"/>
                          <a:sym typeface="Microsoft YaHei"/>
                        </a:rPr>
                        <a:t>I</a:t>
                      </a:r>
                    </a:p>
                  </a:txBody>
                  <a:tcPr marL="45720" marR="45720" marT="45720" marB="45720" anchor="ctr" anchorCtr="0" horzOverflow="overflow"/>
                </a:tc>
                <a:tc>
                  <a:txBody>
                    <a:bodyPr/>
                    <a:lstStyle/>
                    <a:p>
                      <a:pPr algn="l">
                        <a:defRPr sz="1800"/>
                      </a:pPr>
                      <a:r>
                        <a:rPr sz="1400">
                          <a:latin typeface="Microsoft YaHei"/>
                          <a:ea typeface="Microsoft YaHei"/>
                          <a:cs typeface="Microsoft YaHei"/>
                          <a:sym typeface="Microsoft YaHei"/>
                        </a:rPr>
                        <a:t>醣類代謝功能</a:t>
                      </a:r>
                    </a:p>
                  </a:txBody>
                  <a:tcPr marL="45720" marR="45720" marT="45720" marB="45720" anchor="ctr" anchorCtr="0" horzOverflow="overflow"/>
                </a:tc>
                <a:tc>
                  <a:txBody>
                    <a:bodyPr/>
                    <a:lstStyle/>
                    <a:p>
                      <a:pPr algn="l">
                        <a:defRPr sz="1800"/>
                      </a:pPr>
                      <a:r>
                        <a:rPr sz="1400">
                          <a:latin typeface="Microsoft YaHei"/>
                          <a:ea typeface="Microsoft YaHei"/>
                          <a:cs typeface="Microsoft YaHei"/>
                          <a:sym typeface="Microsoft YaHei"/>
                        </a:rPr>
                        <a:t>ADRB2</a:t>
                      </a:r>
                    </a:p>
                  </a:txBody>
                  <a:tcPr marL="45720" marR="45720" marT="45720" marB="45720" anchor="ctr" anchorCtr="0" horzOverflow="overflow"/>
                </a:tc>
              </a:tr>
            </a:tbl>
          </a:graphicData>
        </a:graphic>
      </p:graphicFrame>
      <p:graphicFrame>
        <p:nvGraphicFramePr>
          <p:cNvPr id="222" name="表格 6"/>
          <p:cNvGraphicFramePr/>
          <p:nvPr/>
        </p:nvGraphicFramePr>
        <p:xfrm>
          <a:off x="4427982" y="1059582"/>
          <a:ext cx="4464497" cy="3337560"/>
        </p:xfrm>
        <a:graphic xmlns:a="http://schemas.openxmlformats.org/drawingml/2006/main">
          <a:graphicData uri="http://schemas.openxmlformats.org/drawingml/2006/table">
            <a:tbl>
              <a:tblPr firstCol="0" firstRow="1" lastCol="0" lastRow="0" bandCol="0" bandRow="1" rtl="0">
                <a:tableStyleId>{4C3C2611-4C71-4FC5-86AE-919BDF0F9419}</a:tableStyleId>
              </a:tblPr>
              <a:tblGrid>
                <a:gridCol w="1152128"/>
                <a:gridCol w="648072"/>
                <a:gridCol w="1440160"/>
                <a:gridCol w="1224136"/>
              </a:tblGrid>
              <a:tr h="370840">
                <a:tc>
                  <a:txBody>
                    <a:bodyPr/>
                    <a:lstStyle/>
                    <a:p>
                      <a:pPr algn="ctr">
                        <a:defRPr b="0" sz="1800">
                          <a:solidFill>
                            <a:srgbClr val="000000"/>
                          </a:solidFill>
                        </a:defRPr>
                      </a:pPr>
                      <a:r>
                        <a:rPr b="1" sz="1600">
                          <a:solidFill>
                            <a:srgbClr val="FFFFFF"/>
                          </a:solidFill>
                          <a:latin typeface="Microsoft YaHei"/>
                          <a:ea typeface="Microsoft YaHei"/>
                          <a:cs typeface="Microsoft YaHei"/>
                          <a:sym typeface="Microsoft YaHei"/>
                        </a:rPr>
                        <a:t>基因套組</a:t>
                      </a:r>
                    </a:p>
                  </a:txBody>
                  <a:tcPr marL="45720" marR="45720" marT="45720" marB="45720" anchor="t" anchorCtr="0" horzOverflow="overflow"/>
                </a:tc>
                <a:tc>
                  <a:txBody>
                    <a:bodyPr/>
                    <a:lstStyle/>
                    <a:p>
                      <a:pPr algn="ctr">
                        <a:defRPr b="0" sz="1800">
                          <a:solidFill>
                            <a:srgbClr val="000000"/>
                          </a:solidFill>
                        </a:defRPr>
                      </a:pPr>
                      <a:r>
                        <a:rPr b="1" sz="1600">
                          <a:solidFill>
                            <a:srgbClr val="FFFFFF"/>
                          </a:solidFill>
                          <a:latin typeface="Microsoft YaHei"/>
                          <a:ea typeface="Microsoft YaHei"/>
                          <a:cs typeface="Microsoft YaHei"/>
                          <a:sym typeface="Microsoft YaHei"/>
                        </a:rPr>
                        <a:t>編號</a:t>
                      </a:r>
                    </a:p>
                  </a:txBody>
                  <a:tcPr marL="45720" marR="45720" marT="45720" marB="45720" anchor="t" anchorCtr="0" horzOverflow="overflow"/>
                </a:tc>
                <a:tc>
                  <a:txBody>
                    <a:bodyPr/>
                    <a:lstStyle/>
                    <a:p>
                      <a:pPr algn="ctr">
                        <a:defRPr b="0" sz="1800">
                          <a:solidFill>
                            <a:srgbClr val="000000"/>
                          </a:solidFill>
                        </a:defRPr>
                      </a:pPr>
                      <a:r>
                        <a:rPr b="1" sz="1600">
                          <a:solidFill>
                            <a:srgbClr val="FFFFFF"/>
                          </a:solidFill>
                          <a:latin typeface="Microsoft YaHei"/>
                          <a:ea typeface="Microsoft YaHei"/>
                          <a:cs typeface="Microsoft YaHei"/>
                          <a:sym typeface="Microsoft YaHei"/>
                        </a:rPr>
                        <a:t>項目</a:t>
                      </a:r>
                    </a:p>
                  </a:txBody>
                  <a:tcPr marL="45720" marR="45720" marT="45720" marB="45720" anchor="t" anchorCtr="0" horzOverflow="overflow"/>
                </a:tc>
                <a:tc>
                  <a:txBody>
                    <a:bodyPr/>
                    <a:lstStyle/>
                    <a:p>
                      <a:pPr algn="ctr">
                        <a:defRPr b="0" sz="1800">
                          <a:solidFill>
                            <a:srgbClr val="000000"/>
                          </a:solidFill>
                        </a:defRPr>
                      </a:pPr>
                      <a:r>
                        <a:rPr b="1" sz="1600">
                          <a:solidFill>
                            <a:srgbClr val="FFFFFF"/>
                          </a:solidFill>
                          <a:latin typeface="Microsoft YaHei"/>
                          <a:ea typeface="Microsoft YaHei"/>
                          <a:cs typeface="Microsoft YaHei"/>
                          <a:sym typeface="Microsoft YaHei"/>
                        </a:rPr>
                        <a:t>基因</a:t>
                      </a:r>
                    </a:p>
                  </a:txBody>
                  <a:tcPr marL="45720" marR="45720" marT="45720" marB="45720" anchor="t" anchorCtr="0" horzOverflow="overflow"/>
                </a:tc>
              </a:tr>
              <a:tr h="370840"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sz="1400">
                          <a:latin typeface="Microsoft YaHei"/>
                          <a:ea typeface="Microsoft YaHei"/>
                          <a:cs typeface="Microsoft YaHei"/>
                          <a:sym typeface="Microsoft YaHei"/>
                        </a:rPr>
                        <a:t>2. 心血管</a:t>
                      </a:r>
                    </a:p>
                  </a:txBody>
                  <a:tcPr marL="45720" marR="45720" marT="45720" marB="45720" anchor="ctr" anchorCtr="0" horzOverflow="overflow"/>
                </a:tc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sz="1400">
                          <a:latin typeface="Microsoft YaHei"/>
                          <a:ea typeface="Microsoft YaHei"/>
                          <a:cs typeface="Microsoft YaHei"/>
                          <a:sym typeface="Microsoft YaHei"/>
                        </a:rPr>
                        <a:t>J</a:t>
                      </a:r>
                    </a:p>
                  </a:txBody>
                  <a:tcPr marL="45720" marR="45720" marT="45720" marB="45720" anchor="ctr" anchorCtr="0" horzOverflow="overflow"/>
                </a:tc>
                <a:tc>
                  <a:txBody>
                    <a:bodyPr/>
                    <a:lstStyle/>
                    <a:p>
                      <a:pPr algn="l">
                        <a:defRPr sz="1800"/>
                      </a:pPr>
                      <a:r>
                        <a:rPr sz="1400">
                          <a:latin typeface="Microsoft YaHei"/>
                          <a:ea typeface="Microsoft YaHei"/>
                          <a:cs typeface="Microsoft YaHei"/>
                          <a:sym typeface="Microsoft YaHei"/>
                        </a:rPr>
                        <a:t>脂肪代謝功能</a:t>
                      </a:r>
                    </a:p>
                  </a:txBody>
                  <a:tcPr marL="45720" marR="45720" marT="45720" marB="45720" anchor="ctr" anchorCtr="0" horzOverflow="overflow"/>
                </a:tc>
                <a:tc>
                  <a:txBody>
                    <a:bodyPr/>
                    <a:lstStyle/>
                    <a:p>
                      <a:pPr algn="l">
                        <a:defRPr sz="1800"/>
                      </a:pPr>
                      <a:r>
                        <a:rPr sz="1400">
                          <a:latin typeface="Microsoft YaHei"/>
                          <a:ea typeface="Microsoft YaHei"/>
                          <a:cs typeface="Microsoft YaHei"/>
                          <a:sym typeface="Microsoft YaHei"/>
                        </a:rPr>
                        <a:t>APOE</a:t>
                      </a:r>
                    </a:p>
                  </a:txBody>
                  <a:tcPr marL="45720" marR="45720" marT="45720" marB="45720" anchor="ctr" anchorCtr="0" horzOverflow="overflow"/>
                </a:tc>
              </a:tr>
              <a:tr h="370840">
                <a:tc rowSpan="4"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sz="1400">
                          <a:latin typeface="Microsoft YaHei"/>
                          <a:ea typeface="Microsoft YaHei"/>
                          <a:cs typeface="Microsoft YaHei"/>
                          <a:sym typeface="Microsoft YaHei"/>
                        </a:rPr>
                        <a:t>3. 排毒代謝</a:t>
                      </a:r>
                    </a:p>
                  </a:txBody>
                  <a:tcPr marL="45720" marR="45720" marT="45720" marB="45720" anchor="ctr" anchorCtr="0" horzOverflow="overflow"/>
                </a:tc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sz="1400">
                          <a:latin typeface="Microsoft YaHei"/>
                          <a:ea typeface="Microsoft YaHei"/>
                          <a:cs typeface="Microsoft YaHei"/>
                          <a:sym typeface="Microsoft YaHei"/>
                        </a:rPr>
                        <a:t>K</a:t>
                      </a:r>
                    </a:p>
                  </a:txBody>
                  <a:tcPr marL="45720" marR="45720" marT="45720" marB="45720" anchor="ctr" anchorCtr="0" horzOverflow="overflow"/>
                </a:tc>
                <a:tc>
                  <a:txBody>
                    <a:bodyPr/>
                    <a:lstStyle/>
                    <a:p>
                      <a:pPr algn="l">
                        <a:defRPr sz="1800"/>
                      </a:pPr>
                      <a:r>
                        <a:rPr sz="1400">
                          <a:latin typeface="Microsoft YaHei"/>
                          <a:ea typeface="Microsoft YaHei"/>
                          <a:cs typeface="Microsoft YaHei"/>
                          <a:sym typeface="Microsoft YaHei"/>
                        </a:rPr>
                        <a:t>肝臟解毒功能</a:t>
                      </a:r>
                    </a:p>
                  </a:txBody>
                  <a:tcPr marL="45720" marR="45720" marT="45720" marB="45720" anchor="ctr" anchorCtr="0" horzOverflow="overflow"/>
                </a:tc>
                <a:tc>
                  <a:txBody>
                    <a:bodyPr/>
                    <a:lstStyle/>
                    <a:p>
                      <a:pPr algn="l">
                        <a:defRPr sz="1800"/>
                      </a:pPr>
                      <a:r>
                        <a:rPr sz="1400">
                          <a:latin typeface="Microsoft YaHei"/>
                          <a:ea typeface="Microsoft YaHei"/>
                          <a:cs typeface="Microsoft YaHei"/>
                          <a:sym typeface="Microsoft YaHei"/>
                        </a:rPr>
                        <a:t>NQO1</a:t>
                      </a:r>
                    </a:p>
                  </a:txBody>
                  <a:tcPr marL="45720" marR="45720" marT="45720" marB="45720" anchor="ctr" anchorCtr="0" horzOverflow="overflow"/>
                </a:tc>
              </a:tr>
              <a:tr h="370840">
                <a:tc vMerge="1">
                  <a:tcPr/>
                </a:tc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sz="1400">
                          <a:latin typeface="Microsoft YaHei"/>
                          <a:ea typeface="Microsoft YaHei"/>
                          <a:cs typeface="Microsoft YaHei"/>
                          <a:sym typeface="Microsoft YaHei"/>
                        </a:rPr>
                        <a:t>L</a:t>
                      </a:r>
                    </a:p>
                  </a:txBody>
                  <a:tcPr marL="45720" marR="45720" marT="45720" marB="45720" anchor="ctr" anchorCtr="0" horzOverflow="overflow"/>
                </a:tc>
                <a:tc>
                  <a:txBody>
                    <a:bodyPr/>
                    <a:lstStyle/>
                    <a:p>
                      <a:pPr algn="l">
                        <a:defRPr sz="1800"/>
                      </a:pPr>
                      <a:r>
                        <a:rPr sz="1400">
                          <a:latin typeface="Microsoft YaHei"/>
                          <a:ea typeface="Microsoft YaHei"/>
                          <a:cs typeface="Microsoft YaHei"/>
                          <a:sym typeface="Microsoft YaHei"/>
                        </a:rPr>
                        <a:t>咖啡因代謝功能</a:t>
                      </a:r>
                    </a:p>
                  </a:txBody>
                  <a:tcPr marL="45720" marR="45720" marT="45720" marB="45720" anchor="ctr" anchorCtr="0" horzOverflow="overflow"/>
                </a:tc>
                <a:tc>
                  <a:txBody>
                    <a:bodyPr/>
                    <a:lstStyle/>
                    <a:p>
                      <a:pPr algn="l">
                        <a:defRPr sz="1800"/>
                      </a:pPr>
                      <a:r>
                        <a:rPr sz="1400">
                          <a:latin typeface="Microsoft YaHei"/>
                          <a:ea typeface="Microsoft YaHei"/>
                          <a:cs typeface="Microsoft YaHei"/>
                          <a:sym typeface="Microsoft YaHei"/>
                        </a:rPr>
                        <a:t>CYP1A2</a:t>
                      </a:r>
                    </a:p>
                  </a:txBody>
                  <a:tcPr marL="45720" marR="45720" marT="45720" marB="45720" anchor="ctr" anchorCtr="0" horzOverflow="overflow"/>
                </a:tc>
              </a:tr>
              <a:tr h="370840">
                <a:tc vMerge="1">
                  <a:tcPr/>
                </a:tc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sz="1400">
                          <a:latin typeface="Microsoft YaHei"/>
                          <a:ea typeface="Microsoft YaHei"/>
                          <a:cs typeface="Microsoft YaHei"/>
                          <a:sym typeface="Microsoft YaHei"/>
                        </a:rPr>
                        <a:t>M</a:t>
                      </a:r>
                    </a:p>
                  </a:txBody>
                  <a:tcPr marL="45720" marR="45720" marT="45720" marB="45720" anchor="ctr" anchorCtr="0" horzOverflow="overflow"/>
                </a:tc>
                <a:tc>
                  <a:txBody>
                    <a:bodyPr/>
                    <a:lstStyle/>
                    <a:p>
                      <a:pPr algn="l">
                        <a:defRPr sz="1800"/>
                      </a:pPr>
                      <a:r>
                        <a:rPr sz="1400">
                          <a:latin typeface="Microsoft YaHei"/>
                          <a:ea typeface="Microsoft YaHei"/>
                          <a:cs typeface="Microsoft YaHei"/>
                          <a:sym typeface="Microsoft YaHei"/>
                        </a:rPr>
                        <a:t>酒精代謝功能</a:t>
                      </a:r>
                    </a:p>
                  </a:txBody>
                  <a:tcPr marL="45720" marR="45720" marT="45720" marB="45720" anchor="ctr" anchorCtr="0" horzOverflow="overflow"/>
                </a:tc>
                <a:tc>
                  <a:txBody>
                    <a:bodyPr/>
                    <a:lstStyle/>
                    <a:p>
                      <a:pPr algn="l">
                        <a:defRPr sz="1800"/>
                      </a:pPr>
                      <a:r>
                        <a:rPr sz="1400">
                          <a:latin typeface="Microsoft YaHei"/>
                          <a:ea typeface="Microsoft YaHei"/>
                          <a:cs typeface="Microsoft YaHei"/>
                          <a:sym typeface="Microsoft YaHei"/>
                        </a:rPr>
                        <a:t>ALDH2</a:t>
                      </a:r>
                    </a:p>
                  </a:txBody>
                  <a:tcPr marL="45720" marR="45720" marT="45720" marB="45720" anchor="ctr" anchorCtr="0" horzOverflow="overflow"/>
                </a:tc>
              </a:tr>
              <a:tr h="370840">
                <a:tc vMerge="1">
                  <a:tcPr/>
                </a:tc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sz="1400">
                          <a:latin typeface="Microsoft YaHei"/>
                          <a:ea typeface="Microsoft YaHei"/>
                          <a:cs typeface="Microsoft YaHei"/>
                          <a:sym typeface="Microsoft YaHei"/>
                        </a:rPr>
                        <a:t>N</a:t>
                      </a:r>
                    </a:p>
                  </a:txBody>
                  <a:tcPr marL="45720" marR="45720" marT="45720" marB="45720" anchor="ctr" anchorCtr="0" horzOverflow="overflow"/>
                </a:tc>
                <a:tc>
                  <a:txBody>
                    <a:bodyPr/>
                    <a:lstStyle/>
                    <a:p>
                      <a:pPr algn="l">
                        <a:defRPr sz="1800"/>
                      </a:pPr>
                      <a:r>
                        <a:rPr sz="1400">
                          <a:latin typeface="Microsoft YaHei"/>
                          <a:ea typeface="Microsoft YaHei"/>
                          <a:cs typeface="Microsoft YaHei"/>
                          <a:sym typeface="Microsoft YaHei"/>
                        </a:rPr>
                        <a:t>蛋白質代謝功能</a:t>
                      </a:r>
                    </a:p>
                  </a:txBody>
                  <a:tcPr marL="45720" marR="45720" marT="45720" marB="45720" anchor="ctr" anchorCtr="0" horzOverflow="overflow"/>
                </a:tc>
                <a:tc>
                  <a:txBody>
                    <a:bodyPr/>
                    <a:lstStyle/>
                    <a:p>
                      <a:pPr algn="l">
                        <a:defRPr sz="1800"/>
                      </a:pPr>
                      <a:r>
                        <a:rPr sz="1400">
                          <a:latin typeface="Microsoft YaHei"/>
                          <a:ea typeface="Microsoft YaHei"/>
                          <a:cs typeface="Microsoft YaHei"/>
                          <a:sym typeface="Microsoft YaHei"/>
                        </a:rPr>
                        <a:t>UCP1</a:t>
                      </a:r>
                    </a:p>
                  </a:txBody>
                  <a:tcPr marL="45720" marR="45720" marT="45720" marB="45720" anchor="ctr" anchorCtr="0" horzOverflow="overflow"/>
                </a:tc>
              </a:tr>
              <a:tr h="370840">
                <a:tc rowSpan="3"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sz="1400">
                          <a:latin typeface="Microsoft YaHei"/>
                          <a:ea typeface="Microsoft YaHei"/>
                          <a:cs typeface="Microsoft YaHei"/>
                          <a:sym typeface="Microsoft YaHei"/>
                        </a:rPr>
                        <a:t>4. 免疫防護</a:t>
                      </a:r>
                    </a:p>
                  </a:txBody>
                  <a:tcPr marL="45720" marR="45720" marT="45720" marB="45720" anchor="ctr" anchorCtr="0" horzOverflow="overflow"/>
                </a:tc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sz="1400">
                          <a:latin typeface="Microsoft YaHei"/>
                          <a:ea typeface="Microsoft YaHei"/>
                          <a:cs typeface="Microsoft YaHei"/>
                          <a:sym typeface="Microsoft YaHei"/>
                        </a:rPr>
                        <a:t>O</a:t>
                      </a:r>
                    </a:p>
                  </a:txBody>
                  <a:tcPr marL="45720" marR="45720" marT="45720" marB="45720" anchor="ctr" anchorCtr="0" horzOverflow="overflow"/>
                </a:tc>
                <a:tc>
                  <a:txBody>
                    <a:bodyPr/>
                    <a:lstStyle/>
                    <a:p>
                      <a:pPr algn="l">
                        <a:defRPr sz="1800"/>
                      </a:pPr>
                      <a:r>
                        <a:rPr sz="1400">
                          <a:latin typeface="Microsoft YaHei"/>
                          <a:ea typeface="Microsoft YaHei"/>
                          <a:cs typeface="Microsoft YaHei"/>
                          <a:sym typeface="Microsoft YaHei"/>
                        </a:rPr>
                        <a:t>免疫調節能力</a:t>
                      </a:r>
                    </a:p>
                  </a:txBody>
                  <a:tcPr marL="45720" marR="45720" marT="45720" marB="45720" anchor="ctr" anchorCtr="0" horzOverflow="overflow"/>
                </a:tc>
                <a:tc>
                  <a:txBody>
                    <a:bodyPr/>
                    <a:lstStyle/>
                    <a:p>
                      <a:pPr algn="l">
                        <a:defRPr sz="1800"/>
                      </a:pPr>
                      <a:r>
                        <a:rPr sz="1400">
                          <a:latin typeface="Microsoft YaHei"/>
                          <a:ea typeface="Microsoft YaHei"/>
                          <a:cs typeface="Microsoft YaHei"/>
                          <a:sym typeface="Microsoft YaHei"/>
                        </a:rPr>
                        <a:t>HLA-DRB-1</a:t>
                      </a:r>
                    </a:p>
                  </a:txBody>
                  <a:tcPr marL="45720" marR="45720" marT="45720" marB="45720" anchor="ctr" anchorCtr="0" horzOverflow="overflow"/>
                </a:tc>
              </a:tr>
              <a:tr h="370840">
                <a:tc vMerge="1">
                  <a:tcPr/>
                </a:tc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sz="1400">
                          <a:latin typeface="Microsoft YaHei"/>
                          <a:ea typeface="Microsoft YaHei"/>
                          <a:cs typeface="Microsoft YaHei"/>
                          <a:sym typeface="Microsoft YaHei"/>
                        </a:rPr>
                        <a:t>P</a:t>
                      </a:r>
                    </a:p>
                  </a:txBody>
                  <a:tcPr marL="45720" marR="45720" marT="45720" marB="45720" anchor="ctr" anchorCtr="0" horzOverflow="overflow"/>
                </a:tc>
                <a:tc>
                  <a:txBody>
                    <a:bodyPr/>
                    <a:lstStyle/>
                    <a:p>
                      <a:pPr algn="l">
                        <a:defRPr sz="1800"/>
                      </a:pPr>
                      <a:r>
                        <a:rPr sz="1400">
                          <a:latin typeface="Microsoft YaHei"/>
                          <a:ea typeface="Microsoft YaHei"/>
                          <a:cs typeface="Microsoft YaHei"/>
                          <a:sym typeface="Microsoft YaHei"/>
                        </a:rPr>
                        <a:t>細胞抗氧化</a:t>
                      </a:r>
                    </a:p>
                  </a:txBody>
                  <a:tcPr marL="45720" marR="45720" marT="45720" marB="45720" anchor="ctr" anchorCtr="0" horzOverflow="overflow"/>
                </a:tc>
                <a:tc>
                  <a:txBody>
                    <a:bodyPr/>
                    <a:lstStyle/>
                    <a:p>
                      <a:pPr algn="l">
                        <a:defRPr sz="1800"/>
                      </a:pPr>
                      <a:r>
                        <a:rPr sz="1400">
                          <a:latin typeface="Microsoft YaHei"/>
                          <a:ea typeface="Microsoft YaHei"/>
                          <a:cs typeface="Microsoft YaHei"/>
                          <a:sym typeface="Microsoft YaHei"/>
                        </a:rPr>
                        <a:t>GPX1</a:t>
                      </a:r>
                    </a:p>
                  </a:txBody>
                  <a:tcPr marL="45720" marR="45720" marT="45720" marB="45720" anchor="ctr" anchorCtr="0" horzOverflow="overflow"/>
                </a:tc>
              </a:tr>
              <a:tr h="370840">
                <a:tc vMerge="1">
                  <a:tcPr/>
                </a:tc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sz="1400">
                          <a:latin typeface="Microsoft YaHei"/>
                          <a:ea typeface="Microsoft YaHei"/>
                          <a:cs typeface="Microsoft YaHei"/>
                          <a:sym typeface="Microsoft YaHei"/>
                        </a:rPr>
                        <a:t>Q</a:t>
                      </a:r>
                    </a:p>
                  </a:txBody>
                  <a:tcPr marL="45720" marR="45720" marT="45720" marB="45720" anchor="ctr" anchorCtr="0" horzOverflow="overflow"/>
                </a:tc>
                <a:tc>
                  <a:txBody>
                    <a:bodyPr/>
                    <a:lstStyle/>
                    <a:p>
                      <a:pPr algn="l">
                        <a:defRPr sz="1800"/>
                      </a:pPr>
                      <a:r>
                        <a:rPr sz="1400">
                          <a:latin typeface="Microsoft YaHei"/>
                          <a:ea typeface="Microsoft YaHei"/>
                          <a:cs typeface="Microsoft YaHei"/>
                          <a:sym typeface="Microsoft YaHei"/>
                        </a:rPr>
                        <a:t>眼部病變</a:t>
                      </a:r>
                    </a:p>
                  </a:txBody>
                  <a:tcPr marL="45720" marR="45720" marT="45720" marB="45720" anchor="ctr" anchorCtr="0" horzOverflow="overflow"/>
                </a:tc>
                <a:tc>
                  <a:txBody>
                    <a:bodyPr/>
                    <a:lstStyle/>
                    <a:p>
                      <a:pPr algn="l">
                        <a:defRPr sz="1800"/>
                      </a:pPr>
                      <a:r>
                        <a:rPr sz="1400">
                          <a:latin typeface="Microsoft YaHei"/>
                          <a:ea typeface="Microsoft YaHei"/>
                          <a:cs typeface="Microsoft YaHei"/>
                          <a:sym typeface="Microsoft YaHei"/>
                        </a:rPr>
                        <a:t>PAX6</a:t>
                      </a:r>
                    </a:p>
                  </a:txBody>
                  <a:tcPr marL="45720" marR="45720" marT="45720" marB="45720" anchor="ctr" anchorCtr="0" horzOverflow="overflow"/>
                </a:tc>
              </a:tr>
            </a:tbl>
          </a:graphicData>
        </a:graphic>
      </p:graphicFrame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Click="1" p14:dur="1200">
        <p14:prism dir="l"/>
      </p:transition>
    </mc:Choice>
    <mc:Fallback>
      <p:transition spd="slow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" name="標題 1"/>
          <p:cNvSpPr txBox="1"/>
          <p:nvPr>
            <p:ph type="title"/>
          </p:nvPr>
        </p:nvSpPr>
        <p:spPr>
          <a:xfrm>
            <a:off x="457200" y="205978"/>
            <a:ext cx="8229600" cy="857251"/>
          </a:xfrm>
          <a:prstGeom prst="rect">
            <a:avLst/>
          </a:prstGeom>
        </p:spPr>
        <p:txBody>
          <a:bodyPr/>
          <a:lstStyle/>
          <a:p>
            <a:pPr/>
            <a:r>
              <a:t>基因套組與健檢報告項目對應</a:t>
            </a:r>
          </a:p>
        </p:txBody>
      </p:sp>
      <p:sp>
        <p:nvSpPr>
          <p:cNvPr id="225" name="文字版面配置區 2"/>
          <p:cNvSpPr txBox="1"/>
          <p:nvPr>
            <p:ph type="body" idx="1"/>
          </p:nvPr>
        </p:nvSpPr>
        <p:spPr>
          <a:xfrm>
            <a:off x="457200" y="1200149"/>
            <a:ext cx="8229600" cy="3394476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226" name="幻燈片編號"/>
          <p:cNvSpPr txBox="1"/>
          <p:nvPr>
            <p:ph type="sldNum" sz="quarter" idx="4294967295"/>
          </p:nvPr>
        </p:nvSpPr>
        <p:spPr>
          <a:xfrm>
            <a:off x="8820474" y="4894798"/>
            <a:ext cx="263979" cy="269237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  <p:sp>
        <p:nvSpPr>
          <p:cNvPr id="227" name="矩形 32"/>
          <p:cNvSpPr txBox="1"/>
          <p:nvPr/>
        </p:nvSpPr>
        <p:spPr>
          <a:xfrm>
            <a:off x="3455020" y="1752508"/>
            <a:ext cx="4726817" cy="241807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34289" tIns="34289" rIns="34289" bIns="34289">
            <a:spAutoFit/>
          </a:bodyPr>
          <a:lstStyle/>
          <a:p>
            <a:pPr marL="428625" indent="-428625" defTabSz="882693">
              <a:lnSpc>
                <a:spcPts val="4600"/>
              </a:lnSpc>
              <a:buSzPct val="100000"/>
              <a:buFont typeface="Arial"/>
              <a:buChar char="•"/>
              <a:defRPr b="1" spc="75" sz="3000">
                <a:latin typeface="微软雅黑"/>
                <a:ea typeface="微软雅黑"/>
                <a:cs typeface="微软雅黑"/>
                <a:sym typeface="微软雅黑"/>
              </a:defRPr>
            </a:pPr>
            <a:r>
              <a:t>癌症類</a:t>
            </a:r>
          </a:p>
          <a:p>
            <a:pPr marL="428625" indent="-428625" defTabSz="882693">
              <a:lnSpc>
                <a:spcPts val="4600"/>
              </a:lnSpc>
              <a:buSzPct val="100000"/>
              <a:buFont typeface="Arial"/>
              <a:buChar char="•"/>
              <a:defRPr b="1" spc="75" sz="3000">
                <a:latin typeface="微软雅黑"/>
                <a:ea typeface="微软雅黑"/>
                <a:cs typeface="微软雅黑"/>
                <a:sym typeface="微软雅黑"/>
              </a:defRPr>
            </a:pPr>
            <a:r>
              <a:t>心血管類</a:t>
            </a:r>
          </a:p>
          <a:p>
            <a:pPr marL="428625" indent="-428625" defTabSz="882693">
              <a:lnSpc>
                <a:spcPts val="4600"/>
              </a:lnSpc>
              <a:buSzPct val="100000"/>
              <a:buFont typeface="Arial"/>
              <a:buChar char="•"/>
              <a:defRPr b="1" spc="75" sz="3000">
                <a:latin typeface="微软雅黑"/>
                <a:ea typeface="微软雅黑"/>
                <a:cs typeface="微软雅黑"/>
                <a:sym typeface="微软雅黑"/>
              </a:defRPr>
            </a:pPr>
            <a:r>
              <a:t>排毒代謝類</a:t>
            </a:r>
          </a:p>
          <a:p>
            <a:pPr marL="428625" indent="-428625" defTabSz="882693">
              <a:lnSpc>
                <a:spcPts val="4600"/>
              </a:lnSpc>
              <a:buSzPct val="100000"/>
              <a:buFont typeface="Arial"/>
              <a:buChar char="•"/>
              <a:defRPr b="1" spc="75" sz="3000">
                <a:latin typeface="微软雅黑"/>
                <a:ea typeface="微软雅黑"/>
                <a:cs typeface="微软雅黑"/>
                <a:sym typeface="微软雅黑"/>
              </a:defRPr>
            </a:pPr>
            <a:r>
              <a:t>免疫防護類</a:t>
            </a:r>
          </a:p>
        </p:txBody>
      </p:sp>
      <p:pic>
        <p:nvPicPr>
          <p:cNvPr id="228" name="圖片 1" descr="圖片 1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3" y="1832305"/>
            <a:ext cx="3407329" cy="2268004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Click="1" p14:dur="1200">
        <p14:prism dir="l"/>
      </p:transition>
    </mc:Choice>
    <mc:Fallback>
      <p:transition spd="slow">
        <p:fade/>
      </p:transition>
    </mc:Fallback>
  </mc:AlternateContent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  <p:cond evt="onBegin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afterEffect" presetID="9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7" dur="500"/>
                                        <p:tgtEl>
                                          <p:spTgt spid="2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Class="entr" nodeType="afterEffect" presetSubtype="1" presetID="22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22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up)" transition="in">
                                      <p:cBhvr>
                                        <p:cTn id="11" dur="500"/>
                                        <p:tgtEl>
                                          <p:spTgt spid="227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Class="entr" nodeType="withEffect" presetSubtype="1" presetID="22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3" fill="hold"/>
                                        <p:tgtEl>
                                          <p:spTgt spid="2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up)" transition="in">
                                      <p:cBhvr>
                                        <p:cTn id="14" dur="500"/>
                                        <p:tgtEl>
                                          <p:spTgt spid="2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Class="entr" nodeType="afterEffect" presetSubtype="1" presetID="22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7" fill="hold"/>
                                        <p:tgtEl>
                                          <p:spTgt spid="2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up)" transition="in">
                                      <p:cBhvr>
                                        <p:cTn id="18" dur="500"/>
                                        <p:tgtEl>
                                          <p:spTgt spid="2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Class="entr" nodeType="afterEffect" presetSubtype="1" presetID="22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1" fill="hold"/>
                                        <p:tgtEl>
                                          <p:spTgt spid="2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up)" transition="in">
                                      <p:cBhvr>
                                        <p:cTn id="22" dur="500"/>
                                        <p:tgtEl>
                                          <p:spTgt spid="2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Class="entr" nodeType="afterEffect" presetSubtype="1" presetID="22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5" fill="hold"/>
                                        <p:tgtEl>
                                          <p:spTgt spid="2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up)" transition="in">
                                      <p:cBhvr>
                                        <p:cTn id="26" dur="500"/>
                                        <p:tgtEl>
                                          <p:spTgt spid="2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p" bldLvl="5" animBg="1" rev="0" advAuto="0" spid="227" grpId="2"/>
      <p:bldP build="whole" bldLvl="1" animBg="1" rev="0" advAuto="0" spid="228" grpId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" name="文字版面配置區 2"/>
          <p:cNvSpPr txBox="1"/>
          <p:nvPr>
            <p:ph type="body" idx="1"/>
          </p:nvPr>
        </p:nvSpPr>
        <p:spPr>
          <a:xfrm>
            <a:off x="457200" y="1200149"/>
            <a:ext cx="8229600" cy="3394476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231" name="幻燈片編號"/>
          <p:cNvSpPr txBox="1"/>
          <p:nvPr>
            <p:ph type="sldNum" sz="quarter" idx="4294967295"/>
          </p:nvPr>
        </p:nvSpPr>
        <p:spPr>
          <a:xfrm>
            <a:off x="8820474" y="4894798"/>
            <a:ext cx="263979" cy="269237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  <p:sp>
        <p:nvSpPr>
          <p:cNvPr id="232" name="Round Same Side Corner Rectangle 4"/>
          <p:cNvSpPr/>
          <p:nvPr/>
        </p:nvSpPr>
        <p:spPr>
          <a:xfrm>
            <a:off x="2299961" y="190639"/>
            <a:ext cx="443519" cy="469875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8636" y="0"/>
                </a:moveTo>
                <a:lnTo>
                  <a:pt x="12964" y="0"/>
                </a:lnTo>
                <a:cubicBezTo>
                  <a:pt x="17733" y="0"/>
                  <a:pt x="21600" y="346"/>
                  <a:pt x="21600" y="773"/>
                </a:cubicBezTo>
                <a:lnTo>
                  <a:pt x="21600" y="21600"/>
                </a:lnTo>
                <a:lnTo>
                  <a:pt x="0" y="21600"/>
                </a:lnTo>
                <a:lnTo>
                  <a:pt x="0" y="773"/>
                </a:lnTo>
                <a:cubicBezTo>
                  <a:pt x="0" y="346"/>
                  <a:pt x="3867" y="0"/>
                  <a:pt x="8636" y="0"/>
                </a:cubicBezTo>
                <a:close/>
              </a:path>
            </a:pathLst>
          </a:custGeom>
          <a:solidFill>
            <a:srgbClr val="D9D9D9"/>
          </a:solidFill>
          <a:ln w="12700">
            <a:miter lim="400000"/>
          </a:ln>
        </p:spPr>
        <p:txBody>
          <a:bodyPr lIns="45718" tIns="45718" rIns="45718" bIns="45718" anchor="ctr"/>
          <a:lstStyle/>
          <a:p>
            <a:pPr algn="just" defTabSz="685800">
              <a:lnSpc>
                <a:spcPct val="120000"/>
              </a:lnSpc>
              <a:defRPr b="1" sz="36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</a:p>
        </p:txBody>
      </p:sp>
      <p:grpSp>
        <p:nvGrpSpPr>
          <p:cNvPr id="237" name="Group 33"/>
          <p:cNvGrpSpPr/>
          <p:nvPr/>
        </p:nvGrpSpPr>
        <p:grpSpPr>
          <a:xfrm>
            <a:off x="2485585" y="336517"/>
            <a:ext cx="1818258" cy="976879"/>
            <a:chOff x="-1" y="0"/>
            <a:chExt cx="1818257" cy="976878"/>
          </a:xfrm>
        </p:grpSpPr>
        <p:grpSp>
          <p:nvGrpSpPr>
            <p:cNvPr id="235" name="Pentagon 3"/>
            <p:cNvGrpSpPr/>
            <p:nvPr/>
          </p:nvGrpSpPr>
          <p:grpSpPr>
            <a:xfrm>
              <a:off x="-2" y="-1"/>
              <a:ext cx="1818258" cy="976879"/>
              <a:chOff x="0" y="0"/>
              <a:chExt cx="1818257" cy="976878"/>
            </a:xfrm>
          </p:grpSpPr>
          <p:sp>
            <p:nvSpPr>
              <p:cNvPr id="233" name="形狀"/>
              <p:cNvSpPr/>
              <p:nvPr/>
            </p:nvSpPr>
            <p:spPr>
              <a:xfrm>
                <a:off x="-1" y="-1"/>
                <a:ext cx="1818258" cy="97687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0" y="0"/>
                    </a:moveTo>
                    <a:lnTo>
                      <a:pt x="15798" y="0"/>
                    </a:lnTo>
                    <a:lnTo>
                      <a:pt x="21600" y="10800"/>
                    </a:lnTo>
                    <a:lnTo>
                      <a:pt x="15798" y="21600"/>
                    </a:lnTo>
                    <a:lnTo>
                      <a:pt x="0" y="21600"/>
                    </a:lnTo>
                    <a:close/>
                  </a:path>
                </a:pathLst>
              </a:custGeom>
              <a:solidFill>
                <a:srgbClr val="0BD0D9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ctr">
                <a:noAutofit/>
              </a:bodyPr>
              <a:lstStyle/>
              <a:p>
                <a:pPr algn="ctr" defTabSz="685800">
                  <a:lnSpc>
                    <a:spcPct val="120000"/>
                  </a:lnSpc>
                  <a:defRPr b="1" sz="3200">
                    <a:latin typeface="微軟正黑體"/>
                    <a:ea typeface="微軟正黑體"/>
                    <a:cs typeface="微軟正黑體"/>
                    <a:sym typeface="微軟正黑體"/>
                  </a:defRPr>
                </a:pPr>
              </a:p>
            </p:txBody>
          </p:sp>
          <p:sp>
            <p:nvSpPr>
              <p:cNvPr id="234" name="肺癌"/>
              <p:cNvSpPr txBox="1"/>
              <p:nvPr/>
            </p:nvSpPr>
            <p:spPr>
              <a:xfrm>
                <a:off x="-1" y="168397"/>
                <a:ext cx="1574039" cy="640079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34289" tIns="34289" rIns="34289" bIns="34289" numCol="1" anchor="ctr">
                <a:spAutoFit/>
              </a:bodyPr>
              <a:lstStyle>
                <a:lvl1pPr algn="ctr" defTabSz="685800">
                  <a:lnSpc>
                    <a:spcPct val="120000"/>
                  </a:lnSpc>
                  <a:defRPr b="1" sz="3200">
                    <a:latin typeface="微軟正黑體"/>
                    <a:ea typeface="微軟正黑體"/>
                    <a:cs typeface="微軟正黑體"/>
                    <a:sym typeface="微軟正黑體"/>
                  </a:defRPr>
                </a:lvl1pPr>
              </a:lstStyle>
              <a:p>
                <a:pPr/>
                <a:r>
                  <a:t>肺癌</a:t>
                </a:r>
              </a:p>
            </p:txBody>
          </p:sp>
        </p:grpSp>
        <p:sp>
          <p:nvSpPr>
            <p:cNvPr id="236" name="Rectangle 8"/>
            <p:cNvSpPr/>
            <p:nvPr/>
          </p:nvSpPr>
          <p:spPr>
            <a:xfrm>
              <a:off x="0" y="-1"/>
              <a:ext cx="257892" cy="976876"/>
            </a:xfrm>
            <a:prstGeom prst="rect">
              <a:avLst/>
            </a:prstGeom>
            <a:solidFill>
              <a:srgbClr val="089CA3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 algn="ctr" defTabSz="685800">
                <a:lnSpc>
                  <a:spcPct val="120000"/>
                </a:lnSpc>
                <a:defRPr b="1" sz="3200">
                  <a:latin typeface="微軟正黑體"/>
                  <a:ea typeface="微軟正黑體"/>
                  <a:cs typeface="微軟正黑體"/>
                  <a:sym typeface="微軟正黑體"/>
                </a:defRPr>
              </a:pPr>
            </a:p>
          </p:txBody>
        </p:sp>
      </p:grpSp>
      <p:grpSp>
        <p:nvGrpSpPr>
          <p:cNvPr id="242" name="Group 34"/>
          <p:cNvGrpSpPr/>
          <p:nvPr/>
        </p:nvGrpSpPr>
        <p:grpSpPr>
          <a:xfrm>
            <a:off x="2485585" y="1528516"/>
            <a:ext cx="1818258" cy="976879"/>
            <a:chOff x="-1" y="-2"/>
            <a:chExt cx="1818257" cy="976877"/>
          </a:xfrm>
        </p:grpSpPr>
        <p:grpSp>
          <p:nvGrpSpPr>
            <p:cNvPr id="240" name="Pentagon 5"/>
            <p:cNvGrpSpPr/>
            <p:nvPr/>
          </p:nvGrpSpPr>
          <p:grpSpPr>
            <a:xfrm>
              <a:off x="-2" y="-3"/>
              <a:ext cx="1818258" cy="976879"/>
              <a:chOff x="0" y="-1"/>
              <a:chExt cx="1818257" cy="976877"/>
            </a:xfrm>
          </p:grpSpPr>
          <p:sp>
            <p:nvSpPr>
              <p:cNvPr id="238" name="形狀"/>
              <p:cNvSpPr/>
              <p:nvPr/>
            </p:nvSpPr>
            <p:spPr>
              <a:xfrm>
                <a:off x="-1" y="-1"/>
                <a:ext cx="1818258" cy="97687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0" y="0"/>
                    </a:moveTo>
                    <a:lnTo>
                      <a:pt x="15798" y="0"/>
                    </a:lnTo>
                    <a:lnTo>
                      <a:pt x="21600" y="10800"/>
                    </a:lnTo>
                    <a:lnTo>
                      <a:pt x="15798" y="21600"/>
                    </a:lnTo>
                    <a:lnTo>
                      <a:pt x="0" y="21600"/>
                    </a:lnTo>
                    <a:close/>
                  </a:path>
                </a:pathLst>
              </a:custGeom>
              <a:solidFill>
                <a:srgbClr val="0BD0D9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ctr">
                <a:noAutofit/>
              </a:bodyPr>
              <a:lstStyle/>
              <a:p>
                <a:pPr algn="ctr" defTabSz="685800">
                  <a:lnSpc>
                    <a:spcPct val="120000"/>
                  </a:lnSpc>
                  <a:defRPr b="1" sz="3200">
                    <a:latin typeface="微軟正黑體"/>
                    <a:ea typeface="微軟正黑體"/>
                    <a:cs typeface="微軟正黑體"/>
                    <a:sym typeface="微軟正黑體"/>
                  </a:defRPr>
                </a:pPr>
              </a:p>
            </p:txBody>
          </p:sp>
          <p:sp>
            <p:nvSpPr>
              <p:cNvPr id="239" name="肝癌"/>
              <p:cNvSpPr txBox="1"/>
              <p:nvPr/>
            </p:nvSpPr>
            <p:spPr>
              <a:xfrm>
                <a:off x="-1" y="168397"/>
                <a:ext cx="1574039" cy="640079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34289" tIns="34289" rIns="34289" bIns="34289" numCol="1" anchor="ctr">
                <a:spAutoFit/>
              </a:bodyPr>
              <a:lstStyle>
                <a:lvl1pPr algn="ctr" defTabSz="685800">
                  <a:lnSpc>
                    <a:spcPct val="120000"/>
                  </a:lnSpc>
                  <a:defRPr b="1" sz="3200">
                    <a:latin typeface="微軟正黑體"/>
                    <a:ea typeface="微軟正黑體"/>
                    <a:cs typeface="微軟正黑體"/>
                    <a:sym typeface="微軟正黑體"/>
                  </a:defRPr>
                </a:lvl1pPr>
              </a:lstStyle>
              <a:p>
                <a:pPr/>
                <a:r>
                  <a:t>肝癌</a:t>
                </a:r>
              </a:p>
            </p:txBody>
          </p:sp>
        </p:grpSp>
        <p:sp>
          <p:nvSpPr>
            <p:cNvPr id="241" name="Rectangle 9"/>
            <p:cNvSpPr/>
            <p:nvPr/>
          </p:nvSpPr>
          <p:spPr>
            <a:xfrm>
              <a:off x="0" y="0"/>
              <a:ext cx="257892" cy="976876"/>
            </a:xfrm>
            <a:prstGeom prst="rect">
              <a:avLst/>
            </a:prstGeom>
            <a:solidFill>
              <a:srgbClr val="089CA3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 algn="ctr" defTabSz="685800">
                <a:lnSpc>
                  <a:spcPct val="120000"/>
                </a:lnSpc>
                <a:defRPr b="1" sz="3200">
                  <a:latin typeface="微軟正黑體"/>
                  <a:ea typeface="微軟正黑體"/>
                  <a:cs typeface="微軟正黑體"/>
                  <a:sym typeface="微軟正黑體"/>
                </a:defRPr>
              </a:pPr>
            </a:p>
          </p:txBody>
        </p:sp>
      </p:grpSp>
      <p:grpSp>
        <p:nvGrpSpPr>
          <p:cNvPr id="247" name="Group 35"/>
          <p:cNvGrpSpPr/>
          <p:nvPr/>
        </p:nvGrpSpPr>
        <p:grpSpPr>
          <a:xfrm>
            <a:off x="2485585" y="2720516"/>
            <a:ext cx="1818258" cy="976879"/>
            <a:chOff x="-1" y="-2"/>
            <a:chExt cx="1818257" cy="976877"/>
          </a:xfrm>
        </p:grpSpPr>
        <p:grpSp>
          <p:nvGrpSpPr>
            <p:cNvPr id="245" name="Pentagon 6"/>
            <p:cNvGrpSpPr/>
            <p:nvPr/>
          </p:nvGrpSpPr>
          <p:grpSpPr>
            <a:xfrm>
              <a:off x="-2" y="-3"/>
              <a:ext cx="1818258" cy="976879"/>
              <a:chOff x="0" y="-1"/>
              <a:chExt cx="1818257" cy="976877"/>
            </a:xfrm>
          </p:grpSpPr>
          <p:sp>
            <p:nvSpPr>
              <p:cNvPr id="243" name="形狀"/>
              <p:cNvSpPr/>
              <p:nvPr/>
            </p:nvSpPr>
            <p:spPr>
              <a:xfrm>
                <a:off x="-1" y="-1"/>
                <a:ext cx="1818258" cy="97687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0" y="0"/>
                    </a:moveTo>
                    <a:lnTo>
                      <a:pt x="15798" y="0"/>
                    </a:lnTo>
                    <a:lnTo>
                      <a:pt x="21600" y="10800"/>
                    </a:lnTo>
                    <a:lnTo>
                      <a:pt x="15798" y="21600"/>
                    </a:lnTo>
                    <a:lnTo>
                      <a:pt x="0" y="21600"/>
                    </a:lnTo>
                    <a:close/>
                  </a:path>
                </a:pathLst>
              </a:custGeom>
              <a:solidFill>
                <a:srgbClr val="0BD0D9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ctr">
                <a:noAutofit/>
              </a:bodyPr>
              <a:lstStyle/>
              <a:p>
                <a:pPr algn="r" defTabSz="685800">
                  <a:lnSpc>
                    <a:spcPct val="120000"/>
                  </a:lnSpc>
                  <a:defRPr b="1" spc="-225" sz="3200">
                    <a:latin typeface="微軟正黑體"/>
                    <a:ea typeface="微軟正黑體"/>
                    <a:cs typeface="微軟正黑體"/>
                    <a:sym typeface="微軟正黑體"/>
                  </a:defRPr>
                </a:pPr>
              </a:p>
            </p:txBody>
          </p:sp>
          <p:sp>
            <p:nvSpPr>
              <p:cNvPr id="244" name="大腸癌"/>
              <p:cNvSpPr txBox="1"/>
              <p:nvPr/>
            </p:nvSpPr>
            <p:spPr>
              <a:xfrm>
                <a:off x="-1" y="168396"/>
                <a:ext cx="1574039" cy="640079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34289" tIns="34289" rIns="34289" bIns="34289" numCol="1" anchor="ctr">
                <a:spAutoFit/>
              </a:bodyPr>
              <a:lstStyle>
                <a:lvl1pPr algn="ctr" defTabSz="685800">
                  <a:lnSpc>
                    <a:spcPct val="120000"/>
                  </a:lnSpc>
                  <a:defRPr b="1" spc="-225" sz="3200">
                    <a:latin typeface="微軟正黑體"/>
                    <a:ea typeface="微軟正黑體"/>
                    <a:cs typeface="微軟正黑體"/>
                    <a:sym typeface="微軟正黑體"/>
                  </a:defRPr>
                </a:lvl1pPr>
              </a:lstStyle>
              <a:p>
                <a:pPr/>
                <a:r>
                  <a:t>大腸癌</a:t>
                </a:r>
              </a:p>
            </p:txBody>
          </p:sp>
        </p:grpSp>
        <p:sp>
          <p:nvSpPr>
            <p:cNvPr id="246" name="Rectangle 10"/>
            <p:cNvSpPr/>
            <p:nvPr/>
          </p:nvSpPr>
          <p:spPr>
            <a:xfrm>
              <a:off x="0" y="0"/>
              <a:ext cx="257892" cy="976874"/>
            </a:xfrm>
            <a:prstGeom prst="rect">
              <a:avLst/>
            </a:prstGeom>
            <a:solidFill>
              <a:srgbClr val="089CA3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 algn="ctr" defTabSz="685800">
                <a:lnSpc>
                  <a:spcPct val="120000"/>
                </a:lnSpc>
                <a:defRPr b="1" sz="3200">
                  <a:latin typeface="微軟正黑體"/>
                  <a:ea typeface="微軟正黑體"/>
                  <a:cs typeface="微軟正黑體"/>
                  <a:sym typeface="微軟正黑體"/>
                </a:defRPr>
              </a:pPr>
            </a:p>
          </p:txBody>
        </p:sp>
      </p:grpSp>
      <p:grpSp>
        <p:nvGrpSpPr>
          <p:cNvPr id="252" name="Group 36"/>
          <p:cNvGrpSpPr/>
          <p:nvPr/>
        </p:nvGrpSpPr>
        <p:grpSpPr>
          <a:xfrm>
            <a:off x="2485586" y="3912520"/>
            <a:ext cx="1818256" cy="976878"/>
            <a:chOff x="-1" y="0"/>
            <a:chExt cx="1818254" cy="976876"/>
          </a:xfrm>
        </p:grpSpPr>
        <p:grpSp>
          <p:nvGrpSpPr>
            <p:cNvPr id="250" name="Pentagon 7"/>
            <p:cNvGrpSpPr/>
            <p:nvPr/>
          </p:nvGrpSpPr>
          <p:grpSpPr>
            <a:xfrm>
              <a:off x="-1" y="1"/>
              <a:ext cx="1818255" cy="976876"/>
              <a:chOff x="0" y="-1"/>
              <a:chExt cx="1818254" cy="976875"/>
            </a:xfrm>
          </p:grpSpPr>
          <p:sp>
            <p:nvSpPr>
              <p:cNvPr id="248" name="形狀"/>
              <p:cNvSpPr/>
              <p:nvPr/>
            </p:nvSpPr>
            <p:spPr>
              <a:xfrm>
                <a:off x="0" y="-2"/>
                <a:ext cx="1818254" cy="97687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0" y="0"/>
                    </a:moveTo>
                    <a:lnTo>
                      <a:pt x="15798" y="0"/>
                    </a:lnTo>
                    <a:lnTo>
                      <a:pt x="21600" y="10800"/>
                    </a:lnTo>
                    <a:lnTo>
                      <a:pt x="15798" y="21600"/>
                    </a:lnTo>
                    <a:lnTo>
                      <a:pt x="0" y="21600"/>
                    </a:lnTo>
                    <a:close/>
                  </a:path>
                </a:pathLst>
              </a:custGeom>
              <a:solidFill>
                <a:srgbClr val="0BD0D9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ctr">
                <a:noAutofit/>
              </a:bodyPr>
              <a:lstStyle/>
              <a:p>
                <a:pPr algn="ctr" defTabSz="685800">
                  <a:lnSpc>
                    <a:spcPct val="120000"/>
                  </a:lnSpc>
                  <a:defRPr b="1" sz="3200">
                    <a:latin typeface="微軟正黑體"/>
                    <a:ea typeface="微軟正黑體"/>
                    <a:cs typeface="微軟正黑體"/>
                    <a:sym typeface="微軟正黑體"/>
                  </a:defRPr>
                </a:pPr>
              </a:p>
            </p:txBody>
          </p:sp>
          <p:sp>
            <p:nvSpPr>
              <p:cNvPr id="249" name="胃癌"/>
              <p:cNvSpPr txBox="1"/>
              <p:nvPr/>
            </p:nvSpPr>
            <p:spPr>
              <a:xfrm>
                <a:off x="-1" y="168396"/>
                <a:ext cx="1574038" cy="640079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34289" tIns="34289" rIns="34289" bIns="34289" numCol="1" anchor="ctr">
                <a:spAutoFit/>
              </a:bodyPr>
              <a:lstStyle>
                <a:lvl1pPr algn="ctr" defTabSz="685800">
                  <a:lnSpc>
                    <a:spcPct val="120000"/>
                  </a:lnSpc>
                  <a:defRPr b="1" sz="3200">
                    <a:latin typeface="微軟正黑體"/>
                    <a:ea typeface="微軟正黑體"/>
                    <a:cs typeface="微軟正黑體"/>
                    <a:sym typeface="微軟正黑體"/>
                  </a:defRPr>
                </a:lvl1pPr>
              </a:lstStyle>
              <a:p>
                <a:pPr/>
                <a:r>
                  <a:t>胃癌</a:t>
                </a:r>
              </a:p>
            </p:txBody>
          </p:sp>
        </p:grpSp>
        <p:sp>
          <p:nvSpPr>
            <p:cNvPr id="251" name="Rectangle 11"/>
            <p:cNvSpPr/>
            <p:nvPr/>
          </p:nvSpPr>
          <p:spPr>
            <a:xfrm>
              <a:off x="-2" y="0"/>
              <a:ext cx="257892" cy="976872"/>
            </a:xfrm>
            <a:prstGeom prst="rect">
              <a:avLst/>
            </a:prstGeom>
            <a:solidFill>
              <a:srgbClr val="089CA3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 algn="ctr" defTabSz="685800">
                <a:lnSpc>
                  <a:spcPct val="120000"/>
                </a:lnSpc>
                <a:defRPr b="1" sz="3200">
                  <a:latin typeface="微軟正黑體"/>
                  <a:ea typeface="微軟正黑體"/>
                  <a:cs typeface="微軟正黑體"/>
                  <a:sym typeface="微軟正黑體"/>
                </a:defRPr>
              </a:pPr>
            </a:p>
          </p:txBody>
        </p:sp>
      </p:grpSp>
      <p:sp>
        <p:nvSpPr>
          <p:cNvPr id="253" name="Rectangle 27"/>
          <p:cNvSpPr/>
          <p:nvPr/>
        </p:nvSpPr>
        <p:spPr>
          <a:xfrm>
            <a:off x="351528" y="2069787"/>
            <a:ext cx="1948435" cy="1493422"/>
          </a:xfrm>
          <a:prstGeom prst="rect">
            <a:avLst/>
          </a:prstGeom>
          <a:solidFill>
            <a:srgbClr val="F2F2F2"/>
          </a:solidFill>
          <a:ln w="12700">
            <a:miter lim="400000"/>
          </a:ln>
        </p:spPr>
        <p:txBody>
          <a:bodyPr lIns="45718" tIns="45718" rIns="45718" bIns="45718" anchor="ctr"/>
          <a:lstStyle/>
          <a:p>
            <a:pPr algn="just" defTabSz="685800">
              <a:lnSpc>
                <a:spcPct val="120000"/>
              </a:lnSpc>
              <a:defRPr sz="600">
                <a:solidFill>
                  <a:srgbClr val="A6A6A6"/>
                </a:solidFill>
                <a:latin typeface="Arial"/>
                <a:ea typeface="Arial"/>
                <a:cs typeface="Arial"/>
                <a:sym typeface="Arial"/>
              </a:defRPr>
            </a:pPr>
          </a:p>
        </p:txBody>
      </p:sp>
      <p:sp>
        <p:nvSpPr>
          <p:cNvPr id="254" name="文本框 31"/>
          <p:cNvSpPr txBox="1"/>
          <p:nvPr/>
        </p:nvSpPr>
        <p:spPr>
          <a:xfrm>
            <a:off x="618819" y="2539498"/>
            <a:ext cx="1412876" cy="635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>
            <a:spAutoFit/>
          </a:bodyPr>
          <a:lstStyle>
            <a:lvl1pPr defTabSz="882693">
              <a:defRPr b="1" spc="75" sz="3600">
                <a:latin typeface="微软雅黑"/>
                <a:ea typeface="微软雅黑"/>
                <a:cs typeface="微软雅黑"/>
                <a:sym typeface="微软雅黑"/>
              </a:defRPr>
            </a:lvl1pPr>
          </a:lstStyle>
          <a:p>
            <a:pPr/>
            <a:r>
              <a:t>癌症類</a:t>
            </a:r>
          </a:p>
        </p:txBody>
      </p:sp>
      <p:sp>
        <p:nvSpPr>
          <p:cNvPr id="255" name="矩形 40"/>
          <p:cNvSpPr txBox="1"/>
          <p:nvPr/>
        </p:nvSpPr>
        <p:spPr>
          <a:xfrm>
            <a:off x="4303836" y="329960"/>
            <a:ext cx="4143679" cy="133857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34289" tIns="34289" rIns="34289" bIns="34289">
            <a:spAutoFit/>
          </a:bodyPr>
          <a:lstStyle/>
          <a:p>
            <a:pPr marL="428625" indent="-428625" defTabSz="882693">
              <a:buSzPct val="100000"/>
              <a:buFont typeface="Arial"/>
              <a:buChar char="•"/>
              <a:defRPr b="1" spc="75">
                <a:solidFill>
                  <a:srgbClr val="404040"/>
                </a:solidFill>
                <a:latin typeface="微軟正黑體"/>
                <a:ea typeface="微軟正黑體"/>
                <a:cs typeface="微軟正黑體"/>
                <a:sym typeface="微軟正黑體"/>
              </a:defRPr>
            </a:pPr>
            <a:r>
              <a:t>Cyfa21-1 肺癌腫瘤標記P.34</a:t>
            </a:r>
            <a:endParaRPr>
              <a:latin typeface="Arial"/>
              <a:ea typeface="Arial"/>
              <a:cs typeface="Arial"/>
              <a:sym typeface="Arial"/>
            </a:endParaRPr>
          </a:p>
          <a:p>
            <a:pPr marL="428625" indent="-428625" defTabSz="882693">
              <a:buSzPct val="100000"/>
              <a:buFont typeface="Arial"/>
              <a:buChar char="•"/>
              <a:defRPr b="1" spc="75">
                <a:solidFill>
                  <a:srgbClr val="404040"/>
                </a:solidFill>
                <a:latin typeface="微軟正黑體"/>
                <a:ea typeface="微軟正黑體"/>
                <a:cs typeface="微軟正黑體"/>
                <a:sym typeface="微軟正黑體"/>
              </a:defRPr>
            </a:pPr>
            <a:r>
              <a:t>NSE肺小細胞癌腫瘤標記P.35</a:t>
            </a:r>
            <a:endParaRPr>
              <a:latin typeface="Arial"/>
              <a:ea typeface="Arial"/>
              <a:cs typeface="Arial"/>
              <a:sym typeface="Arial"/>
            </a:endParaRPr>
          </a:p>
          <a:p>
            <a:pPr marL="428625" indent="-428625" defTabSz="882693">
              <a:buSzPct val="100000"/>
              <a:buFont typeface="Arial"/>
              <a:buChar char="•"/>
              <a:defRPr b="1" spc="75">
                <a:solidFill>
                  <a:srgbClr val="404040"/>
                </a:solidFill>
                <a:latin typeface="微軟正黑體"/>
                <a:ea typeface="微軟正黑體"/>
                <a:cs typeface="微軟正黑體"/>
                <a:sym typeface="微軟正黑體"/>
              </a:defRPr>
            </a:pPr>
            <a:r>
              <a:t>胸部X光</a:t>
            </a:r>
          </a:p>
          <a:p>
            <a:pPr marL="428625" indent="-428625" defTabSz="882693">
              <a:buSzPct val="100000"/>
              <a:buFont typeface="Arial"/>
              <a:buChar char="•"/>
              <a:defRPr b="1" spc="75">
                <a:solidFill>
                  <a:srgbClr val="404040"/>
                </a:solidFill>
                <a:latin typeface="微軟正黑體"/>
                <a:ea typeface="微軟正黑體"/>
                <a:cs typeface="微軟正黑體"/>
                <a:sym typeface="微軟正黑體"/>
              </a:defRPr>
            </a:pPr>
            <a:r>
              <a:t>肺部電腦斷層掃描</a:t>
            </a:r>
          </a:p>
        </p:txBody>
      </p:sp>
      <p:sp>
        <p:nvSpPr>
          <p:cNvPr id="256" name="矩形 41"/>
          <p:cNvSpPr txBox="1"/>
          <p:nvPr/>
        </p:nvSpPr>
        <p:spPr>
          <a:xfrm>
            <a:off x="4303833" y="1636079"/>
            <a:ext cx="4357157" cy="102107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34289" tIns="34289" rIns="34289" bIns="34289">
            <a:spAutoFit/>
          </a:bodyPr>
          <a:lstStyle/>
          <a:p>
            <a:pPr marL="428625" indent="-428625" defTabSz="882693">
              <a:buSzPct val="100000"/>
              <a:buFont typeface="Arial"/>
              <a:buChar char="•"/>
              <a:defRPr b="1" spc="75">
                <a:solidFill>
                  <a:srgbClr val="404040"/>
                </a:solidFill>
                <a:latin typeface="微軟正黑體"/>
                <a:ea typeface="微軟正黑體"/>
                <a:cs typeface="微軟正黑體"/>
                <a:sym typeface="微軟正黑體"/>
              </a:defRPr>
            </a:pPr>
            <a:r>
              <a:t>AFP甲型胎兒蛋白腫瘤標記P.34</a:t>
            </a:r>
            <a:endParaRPr>
              <a:latin typeface="Arial"/>
              <a:ea typeface="Arial"/>
              <a:cs typeface="Arial"/>
              <a:sym typeface="Arial"/>
            </a:endParaRPr>
          </a:p>
          <a:p>
            <a:pPr marL="428625" indent="-428625" defTabSz="882693">
              <a:buSzPct val="100000"/>
              <a:buFont typeface="Arial"/>
              <a:buChar char="•"/>
              <a:defRPr b="1" spc="75">
                <a:solidFill>
                  <a:srgbClr val="404040"/>
                </a:solidFill>
                <a:latin typeface="微軟正黑體"/>
                <a:ea typeface="微軟正黑體"/>
                <a:cs typeface="微軟正黑體"/>
                <a:sym typeface="微軟正黑體"/>
              </a:defRPr>
            </a:pPr>
            <a:r>
              <a:t>肝功能SGOT、SGPT P.31</a:t>
            </a:r>
            <a:endParaRPr>
              <a:latin typeface="Arial"/>
              <a:ea typeface="Arial"/>
              <a:cs typeface="Arial"/>
              <a:sym typeface="Arial"/>
            </a:endParaRPr>
          </a:p>
          <a:p>
            <a:pPr marL="428625" indent="-428625" defTabSz="882693">
              <a:buSzPct val="100000"/>
              <a:buFont typeface="Arial"/>
              <a:buChar char="•"/>
              <a:defRPr b="1" spc="75">
                <a:solidFill>
                  <a:srgbClr val="404040"/>
                </a:solidFill>
                <a:latin typeface="微軟正黑體"/>
                <a:ea typeface="微軟正黑體"/>
                <a:cs typeface="微軟正黑體"/>
                <a:sym typeface="微軟正黑體"/>
              </a:defRPr>
            </a:pPr>
            <a:r>
              <a:t>腹部超音波檢查</a:t>
            </a:r>
          </a:p>
        </p:txBody>
      </p:sp>
      <p:sp>
        <p:nvSpPr>
          <p:cNvPr id="257" name="矩形 42"/>
          <p:cNvSpPr txBox="1"/>
          <p:nvPr/>
        </p:nvSpPr>
        <p:spPr>
          <a:xfrm>
            <a:off x="4303836" y="2828077"/>
            <a:ext cx="4143679" cy="102107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34289" tIns="34289" rIns="34289" bIns="34289">
            <a:spAutoFit/>
          </a:bodyPr>
          <a:lstStyle/>
          <a:p>
            <a:pPr marL="428625" indent="-428625" defTabSz="882693">
              <a:buSzPct val="100000"/>
              <a:buFont typeface="Arial"/>
              <a:buChar char="•"/>
              <a:defRPr b="1" spc="75">
                <a:solidFill>
                  <a:srgbClr val="404040"/>
                </a:solidFill>
                <a:latin typeface="微軟正黑體"/>
                <a:ea typeface="微軟正黑體"/>
                <a:cs typeface="微軟正黑體"/>
                <a:sym typeface="微軟正黑體"/>
              </a:defRPr>
            </a:pPr>
            <a:r>
              <a:t>CEA癌胚抗原腫瘤標記P.34</a:t>
            </a:r>
            <a:endParaRPr>
              <a:latin typeface="Arial"/>
              <a:ea typeface="Arial"/>
              <a:cs typeface="Arial"/>
              <a:sym typeface="Arial"/>
            </a:endParaRPr>
          </a:p>
          <a:p>
            <a:pPr marL="428625" indent="-428625" defTabSz="882693">
              <a:buSzPct val="100000"/>
              <a:buFont typeface="Arial"/>
              <a:buChar char="•"/>
              <a:defRPr b="1" spc="75">
                <a:solidFill>
                  <a:srgbClr val="404040"/>
                </a:solidFill>
                <a:latin typeface="微軟正黑體"/>
                <a:ea typeface="微軟正黑體"/>
                <a:cs typeface="微軟正黑體"/>
                <a:sym typeface="微軟正黑體"/>
              </a:defRPr>
            </a:pPr>
            <a:r>
              <a:t>糞便潛血檢查(FOBT) P.38</a:t>
            </a:r>
          </a:p>
          <a:p>
            <a:pPr marL="428625" indent="-428625" defTabSz="882693">
              <a:buSzPct val="100000"/>
              <a:buFont typeface="Arial"/>
              <a:buChar char="•"/>
              <a:defRPr b="1" spc="75">
                <a:solidFill>
                  <a:srgbClr val="404040"/>
                </a:solidFill>
                <a:latin typeface="微軟正黑體"/>
                <a:ea typeface="微軟正黑體"/>
                <a:cs typeface="微軟正黑體"/>
                <a:sym typeface="微軟正黑體"/>
              </a:defRPr>
            </a:pPr>
            <a:r>
              <a:t>全</a:t>
            </a:r>
            <a:r>
              <a:rPr spc="0"/>
              <a:t>大腸鏡</a:t>
            </a:r>
            <a:r>
              <a:t>檢查</a:t>
            </a:r>
          </a:p>
        </p:txBody>
      </p:sp>
      <p:sp>
        <p:nvSpPr>
          <p:cNvPr id="258" name="矩形 45"/>
          <p:cNvSpPr txBox="1"/>
          <p:nvPr/>
        </p:nvSpPr>
        <p:spPr>
          <a:xfrm>
            <a:off x="4303833" y="4020079"/>
            <a:ext cx="4143682" cy="102107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34289" tIns="34289" rIns="34289" bIns="34289">
            <a:spAutoFit/>
          </a:bodyPr>
          <a:lstStyle/>
          <a:p>
            <a:pPr marL="428625" indent="-428625" defTabSz="882693">
              <a:buSzPct val="100000"/>
              <a:buFont typeface="Arial"/>
              <a:buChar char="•"/>
              <a:defRPr b="1" spc="75">
                <a:solidFill>
                  <a:srgbClr val="404040"/>
                </a:solidFill>
                <a:latin typeface="微軟正黑體"/>
                <a:ea typeface="微軟正黑體"/>
                <a:cs typeface="微軟正黑體"/>
                <a:sym typeface="微軟正黑體"/>
              </a:defRPr>
            </a:pPr>
            <a:r>
              <a:t>CA72-4胃癌腫瘤標記P.35</a:t>
            </a:r>
            <a:endParaRPr>
              <a:latin typeface="Arial"/>
              <a:ea typeface="Arial"/>
              <a:cs typeface="Arial"/>
              <a:sym typeface="Arial"/>
            </a:endParaRPr>
          </a:p>
          <a:p>
            <a:pPr marL="428625" indent="-428625" defTabSz="882693">
              <a:buSzPct val="100000"/>
              <a:buFont typeface="Arial"/>
              <a:buChar char="•"/>
              <a:defRPr b="1" spc="75">
                <a:solidFill>
                  <a:srgbClr val="404040"/>
                </a:solidFill>
                <a:latin typeface="微軟正黑體"/>
                <a:ea typeface="微軟正黑體"/>
                <a:cs typeface="微軟正黑體"/>
                <a:sym typeface="微軟正黑體"/>
              </a:defRPr>
            </a:pPr>
            <a:r>
              <a:t>胃幽門螺旋桿菌檢查(HP)</a:t>
            </a:r>
            <a:endParaRPr>
              <a:latin typeface="Arial"/>
              <a:ea typeface="Arial"/>
              <a:cs typeface="Arial"/>
              <a:sym typeface="Arial"/>
            </a:endParaRPr>
          </a:p>
          <a:p>
            <a:pPr marL="428625" indent="-428625" defTabSz="882693">
              <a:buSzPct val="100000"/>
              <a:buFont typeface="Arial"/>
              <a:buChar char="•"/>
              <a:defRPr b="1">
                <a:solidFill>
                  <a:srgbClr val="404040"/>
                </a:solidFill>
                <a:latin typeface="微軟正黑體"/>
                <a:ea typeface="微軟正黑體"/>
                <a:cs typeface="微軟正黑體"/>
                <a:sym typeface="微軟正黑體"/>
              </a:defRPr>
            </a:pPr>
            <a:r>
              <a:t>胃鏡</a:t>
            </a:r>
            <a:r>
              <a:rPr spc="75"/>
              <a:t>檢查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Click="1" p14:dur="1200">
        <p14:prism dir="l"/>
      </p:transition>
    </mc:Choice>
    <mc:Fallback>
      <p:transition spd="slow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" name="標題 1"/>
          <p:cNvSpPr txBox="1"/>
          <p:nvPr>
            <p:ph type="title"/>
          </p:nvPr>
        </p:nvSpPr>
        <p:spPr>
          <a:xfrm>
            <a:off x="457200" y="205978"/>
            <a:ext cx="8229600" cy="857251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261" name="幻燈片編號"/>
          <p:cNvSpPr txBox="1"/>
          <p:nvPr>
            <p:ph type="sldNum" sz="quarter" idx="4294967295"/>
          </p:nvPr>
        </p:nvSpPr>
        <p:spPr>
          <a:xfrm>
            <a:off x="8820474" y="4894798"/>
            <a:ext cx="263979" cy="269237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  <p:sp>
        <p:nvSpPr>
          <p:cNvPr id="262" name="Round Same Side Corner Rectangle 4"/>
          <p:cNvSpPr/>
          <p:nvPr/>
        </p:nvSpPr>
        <p:spPr>
          <a:xfrm>
            <a:off x="2299961" y="190639"/>
            <a:ext cx="443519" cy="469875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8636" y="0"/>
                </a:moveTo>
                <a:lnTo>
                  <a:pt x="12964" y="0"/>
                </a:lnTo>
                <a:cubicBezTo>
                  <a:pt x="17733" y="0"/>
                  <a:pt x="21600" y="346"/>
                  <a:pt x="21600" y="773"/>
                </a:cubicBezTo>
                <a:lnTo>
                  <a:pt x="21600" y="21600"/>
                </a:lnTo>
                <a:lnTo>
                  <a:pt x="0" y="21600"/>
                </a:lnTo>
                <a:lnTo>
                  <a:pt x="0" y="773"/>
                </a:lnTo>
                <a:cubicBezTo>
                  <a:pt x="0" y="346"/>
                  <a:pt x="3867" y="0"/>
                  <a:pt x="8636" y="0"/>
                </a:cubicBezTo>
                <a:close/>
              </a:path>
            </a:pathLst>
          </a:custGeom>
          <a:solidFill>
            <a:srgbClr val="D9D9D9"/>
          </a:solidFill>
          <a:ln w="12700">
            <a:miter lim="400000"/>
          </a:ln>
        </p:spPr>
        <p:txBody>
          <a:bodyPr lIns="45718" tIns="45718" rIns="45718" bIns="45718" anchor="ctr"/>
          <a:lstStyle/>
          <a:p>
            <a:pPr algn="r" defTabSz="685800">
              <a:lnSpc>
                <a:spcPct val="120000"/>
              </a:lnSpc>
              <a:defRPr sz="6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</a:p>
        </p:txBody>
      </p:sp>
      <p:grpSp>
        <p:nvGrpSpPr>
          <p:cNvPr id="267" name="Group 33"/>
          <p:cNvGrpSpPr/>
          <p:nvPr/>
        </p:nvGrpSpPr>
        <p:grpSpPr>
          <a:xfrm>
            <a:off x="2485585" y="336517"/>
            <a:ext cx="1818258" cy="976879"/>
            <a:chOff x="-1" y="0"/>
            <a:chExt cx="1818257" cy="976878"/>
          </a:xfrm>
        </p:grpSpPr>
        <p:grpSp>
          <p:nvGrpSpPr>
            <p:cNvPr id="265" name="Pentagon 3"/>
            <p:cNvGrpSpPr/>
            <p:nvPr/>
          </p:nvGrpSpPr>
          <p:grpSpPr>
            <a:xfrm>
              <a:off x="-2" y="-1"/>
              <a:ext cx="1818258" cy="976879"/>
              <a:chOff x="0" y="0"/>
              <a:chExt cx="1818257" cy="976878"/>
            </a:xfrm>
          </p:grpSpPr>
          <p:sp>
            <p:nvSpPr>
              <p:cNvPr id="263" name="形狀"/>
              <p:cNvSpPr/>
              <p:nvPr/>
            </p:nvSpPr>
            <p:spPr>
              <a:xfrm>
                <a:off x="-1" y="-1"/>
                <a:ext cx="1818258" cy="97687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0" y="0"/>
                    </a:moveTo>
                    <a:lnTo>
                      <a:pt x="15798" y="0"/>
                    </a:lnTo>
                    <a:lnTo>
                      <a:pt x="21600" y="10800"/>
                    </a:lnTo>
                    <a:lnTo>
                      <a:pt x="15798" y="21600"/>
                    </a:lnTo>
                    <a:lnTo>
                      <a:pt x="0" y="21600"/>
                    </a:lnTo>
                    <a:close/>
                  </a:path>
                </a:pathLst>
              </a:custGeom>
              <a:solidFill>
                <a:srgbClr val="82B1E5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ctr">
                <a:noAutofit/>
              </a:bodyPr>
              <a:lstStyle/>
              <a:p>
                <a:pPr algn="r" defTabSz="685800">
                  <a:lnSpc>
                    <a:spcPct val="120000"/>
                  </a:lnSpc>
                  <a:defRPr b="1" spc="-225" sz="3200">
                    <a:latin typeface="微軟正黑體"/>
                    <a:ea typeface="微軟正黑體"/>
                    <a:cs typeface="微軟正黑體"/>
                    <a:sym typeface="微軟正黑體"/>
                  </a:defRPr>
                </a:pPr>
              </a:p>
            </p:txBody>
          </p:sp>
          <p:sp>
            <p:nvSpPr>
              <p:cNvPr id="264" name="口腔癌"/>
              <p:cNvSpPr txBox="1"/>
              <p:nvPr/>
            </p:nvSpPr>
            <p:spPr>
              <a:xfrm>
                <a:off x="-1" y="168396"/>
                <a:ext cx="1574039" cy="640079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34289" tIns="34289" rIns="34289" bIns="34289" numCol="1" anchor="ctr">
                <a:spAutoFit/>
              </a:bodyPr>
              <a:lstStyle>
                <a:lvl1pPr algn="ctr" defTabSz="685800">
                  <a:lnSpc>
                    <a:spcPct val="120000"/>
                  </a:lnSpc>
                  <a:defRPr b="1" spc="-225" sz="3200">
                    <a:latin typeface="微軟正黑體"/>
                    <a:ea typeface="微軟正黑體"/>
                    <a:cs typeface="微軟正黑體"/>
                    <a:sym typeface="微軟正黑體"/>
                  </a:defRPr>
                </a:lvl1pPr>
              </a:lstStyle>
              <a:p>
                <a:pPr/>
                <a:r>
                  <a:t>口腔癌</a:t>
                </a:r>
              </a:p>
            </p:txBody>
          </p:sp>
        </p:grpSp>
        <p:sp>
          <p:nvSpPr>
            <p:cNvPr id="266" name="Rectangle 8"/>
            <p:cNvSpPr/>
            <p:nvPr/>
          </p:nvSpPr>
          <p:spPr>
            <a:xfrm>
              <a:off x="0" y="-1"/>
              <a:ext cx="257892" cy="976876"/>
            </a:xfrm>
            <a:prstGeom prst="rect">
              <a:avLst/>
            </a:prstGeom>
            <a:solidFill>
              <a:srgbClr val="82B1E5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 algn="r" defTabSz="685800">
                <a:lnSpc>
                  <a:spcPct val="120000"/>
                </a:lnSpc>
                <a:defRPr b="1" spc="-225" sz="3200">
                  <a:latin typeface="微軟正黑體"/>
                  <a:ea typeface="微軟正黑體"/>
                  <a:cs typeface="微軟正黑體"/>
                  <a:sym typeface="微軟正黑體"/>
                </a:defRPr>
              </a:pPr>
            </a:p>
          </p:txBody>
        </p:sp>
      </p:grpSp>
      <p:grpSp>
        <p:nvGrpSpPr>
          <p:cNvPr id="272" name="Group 34"/>
          <p:cNvGrpSpPr/>
          <p:nvPr/>
        </p:nvGrpSpPr>
        <p:grpSpPr>
          <a:xfrm>
            <a:off x="2485586" y="1423866"/>
            <a:ext cx="1818257" cy="1186178"/>
            <a:chOff x="0" y="0"/>
            <a:chExt cx="1818256" cy="1186177"/>
          </a:xfrm>
        </p:grpSpPr>
        <p:grpSp>
          <p:nvGrpSpPr>
            <p:cNvPr id="270" name="Pentagon 5"/>
            <p:cNvGrpSpPr/>
            <p:nvPr/>
          </p:nvGrpSpPr>
          <p:grpSpPr>
            <a:xfrm>
              <a:off x="-1" y="0"/>
              <a:ext cx="1818257" cy="1186178"/>
              <a:chOff x="0" y="0"/>
              <a:chExt cx="1818256" cy="1186177"/>
            </a:xfrm>
          </p:grpSpPr>
          <p:sp>
            <p:nvSpPr>
              <p:cNvPr id="268" name="形狀"/>
              <p:cNvSpPr/>
              <p:nvPr/>
            </p:nvSpPr>
            <p:spPr>
              <a:xfrm>
                <a:off x="0" y="104651"/>
                <a:ext cx="1818257" cy="97687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0" y="0"/>
                    </a:moveTo>
                    <a:lnTo>
                      <a:pt x="15798" y="0"/>
                    </a:lnTo>
                    <a:lnTo>
                      <a:pt x="21600" y="10800"/>
                    </a:lnTo>
                    <a:lnTo>
                      <a:pt x="15798" y="21600"/>
                    </a:lnTo>
                    <a:lnTo>
                      <a:pt x="0" y="21600"/>
                    </a:lnTo>
                    <a:close/>
                  </a:path>
                </a:pathLst>
              </a:custGeom>
              <a:solidFill>
                <a:srgbClr val="82B1E5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ctr">
                <a:noAutofit/>
              </a:bodyPr>
              <a:lstStyle/>
              <a:p>
                <a:pPr algn="r" defTabSz="685800">
                  <a:lnSpc>
                    <a:spcPct val="120000"/>
                  </a:lnSpc>
                  <a:defRPr b="1" spc="-216" sz="3200">
                    <a:latin typeface="微軟正黑體"/>
                    <a:ea typeface="微軟正黑體"/>
                    <a:cs typeface="微軟正黑體"/>
                    <a:sym typeface="微軟正黑體"/>
                  </a:defRPr>
                </a:pPr>
              </a:p>
            </p:txBody>
          </p:sp>
          <p:sp>
            <p:nvSpPr>
              <p:cNvPr id="269" name="前列腺癌"/>
              <p:cNvSpPr txBox="1"/>
              <p:nvPr/>
            </p:nvSpPr>
            <p:spPr>
              <a:xfrm>
                <a:off x="0" y="0"/>
                <a:ext cx="1574039" cy="1186179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34289" tIns="34289" rIns="34289" bIns="34289" numCol="1" anchor="ctr">
                <a:spAutoFit/>
              </a:bodyPr>
              <a:lstStyle>
                <a:lvl1pPr algn="ctr" defTabSz="685800">
                  <a:lnSpc>
                    <a:spcPct val="120000"/>
                  </a:lnSpc>
                  <a:defRPr b="1" spc="-216" sz="2800">
                    <a:latin typeface="微軟正黑體"/>
                    <a:ea typeface="微軟正黑體"/>
                    <a:cs typeface="微軟正黑體"/>
                    <a:sym typeface="微軟正黑體"/>
                  </a:defRPr>
                </a:lvl1pPr>
              </a:lstStyle>
              <a:p>
                <a:pPr/>
                <a:r>
                  <a:t>   前列腺癌</a:t>
                </a:r>
              </a:p>
            </p:txBody>
          </p:sp>
        </p:grpSp>
        <p:sp>
          <p:nvSpPr>
            <p:cNvPr id="271" name="Rectangle 9"/>
            <p:cNvSpPr/>
            <p:nvPr/>
          </p:nvSpPr>
          <p:spPr>
            <a:xfrm>
              <a:off x="1" y="104652"/>
              <a:ext cx="257892" cy="976877"/>
            </a:xfrm>
            <a:prstGeom prst="rect">
              <a:avLst/>
            </a:prstGeom>
            <a:solidFill>
              <a:srgbClr val="82B1E5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 algn="r" defTabSz="685800">
                <a:lnSpc>
                  <a:spcPct val="120000"/>
                </a:lnSpc>
                <a:defRPr b="1" sz="3200">
                  <a:latin typeface="微軟正黑體"/>
                  <a:ea typeface="微軟正黑體"/>
                  <a:cs typeface="微軟正黑體"/>
                  <a:sym typeface="微軟正黑體"/>
                </a:defRPr>
              </a:pPr>
            </a:p>
          </p:txBody>
        </p:sp>
      </p:grpSp>
      <p:grpSp>
        <p:nvGrpSpPr>
          <p:cNvPr id="277" name="Group 35"/>
          <p:cNvGrpSpPr/>
          <p:nvPr/>
        </p:nvGrpSpPr>
        <p:grpSpPr>
          <a:xfrm>
            <a:off x="2485585" y="2720516"/>
            <a:ext cx="1818258" cy="976879"/>
            <a:chOff x="-1" y="-2"/>
            <a:chExt cx="1818257" cy="976877"/>
          </a:xfrm>
        </p:grpSpPr>
        <p:grpSp>
          <p:nvGrpSpPr>
            <p:cNvPr id="275" name="Pentagon 6"/>
            <p:cNvGrpSpPr/>
            <p:nvPr/>
          </p:nvGrpSpPr>
          <p:grpSpPr>
            <a:xfrm>
              <a:off x="-2" y="-3"/>
              <a:ext cx="1818258" cy="976879"/>
              <a:chOff x="0" y="-1"/>
              <a:chExt cx="1818257" cy="976877"/>
            </a:xfrm>
          </p:grpSpPr>
          <p:sp>
            <p:nvSpPr>
              <p:cNvPr id="273" name="形狀"/>
              <p:cNvSpPr/>
              <p:nvPr/>
            </p:nvSpPr>
            <p:spPr>
              <a:xfrm>
                <a:off x="-1" y="-1"/>
                <a:ext cx="1818258" cy="97687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0" y="0"/>
                    </a:moveTo>
                    <a:lnTo>
                      <a:pt x="15798" y="0"/>
                    </a:lnTo>
                    <a:lnTo>
                      <a:pt x="21600" y="10800"/>
                    </a:lnTo>
                    <a:lnTo>
                      <a:pt x="15798" y="21600"/>
                    </a:lnTo>
                    <a:lnTo>
                      <a:pt x="0" y="21600"/>
                    </a:lnTo>
                    <a:close/>
                  </a:path>
                </a:pathLst>
              </a:custGeom>
              <a:solidFill>
                <a:srgbClr val="F6728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ctr">
                <a:noAutofit/>
              </a:bodyPr>
              <a:lstStyle/>
              <a:p>
                <a:pPr algn="ctr" defTabSz="685800">
                  <a:lnSpc>
                    <a:spcPct val="120000"/>
                  </a:lnSpc>
                  <a:defRPr b="1" sz="3200">
                    <a:latin typeface="微軟正黑體"/>
                    <a:ea typeface="微軟正黑體"/>
                    <a:cs typeface="微軟正黑體"/>
                    <a:sym typeface="微軟正黑體"/>
                  </a:defRPr>
                </a:pPr>
              </a:p>
            </p:txBody>
          </p:sp>
          <p:sp>
            <p:nvSpPr>
              <p:cNvPr id="274" name="乳癌"/>
              <p:cNvSpPr txBox="1"/>
              <p:nvPr/>
            </p:nvSpPr>
            <p:spPr>
              <a:xfrm>
                <a:off x="-1" y="168397"/>
                <a:ext cx="1574039" cy="640079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34289" tIns="34289" rIns="34289" bIns="34289" numCol="1" anchor="ctr">
                <a:spAutoFit/>
              </a:bodyPr>
              <a:lstStyle>
                <a:lvl1pPr algn="ctr" defTabSz="685800">
                  <a:lnSpc>
                    <a:spcPct val="120000"/>
                  </a:lnSpc>
                  <a:defRPr b="1" sz="3200">
                    <a:latin typeface="微軟正黑體"/>
                    <a:ea typeface="微軟正黑體"/>
                    <a:cs typeface="微軟正黑體"/>
                    <a:sym typeface="微軟正黑體"/>
                  </a:defRPr>
                </a:lvl1pPr>
              </a:lstStyle>
              <a:p>
                <a:pPr/>
                <a:r>
                  <a:t>乳癌</a:t>
                </a:r>
              </a:p>
            </p:txBody>
          </p:sp>
        </p:grpSp>
        <p:sp>
          <p:nvSpPr>
            <p:cNvPr id="276" name="Rectangle 10"/>
            <p:cNvSpPr/>
            <p:nvPr/>
          </p:nvSpPr>
          <p:spPr>
            <a:xfrm>
              <a:off x="0" y="0"/>
              <a:ext cx="257892" cy="976874"/>
            </a:xfrm>
            <a:prstGeom prst="rect">
              <a:avLst/>
            </a:prstGeom>
            <a:solidFill>
              <a:srgbClr val="F67280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 algn="r" defTabSz="685800">
                <a:lnSpc>
                  <a:spcPct val="120000"/>
                </a:lnSpc>
                <a:defRPr b="1" sz="3200">
                  <a:latin typeface="微軟正黑體"/>
                  <a:ea typeface="微軟正黑體"/>
                  <a:cs typeface="微軟正黑體"/>
                  <a:sym typeface="微軟正黑體"/>
                </a:defRPr>
              </a:pPr>
            </a:p>
          </p:txBody>
        </p:sp>
      </p:grpSp>
      <p:grpSp>
        <p:nvGrpSpPr>
          <p:cNvPr id="282" name="Group 36"/>
          <p:cNvGrpSpPr/>
          <p:nvPr/>
        </p:nvGrpSpPr>
        <p:grpSpPr>
          <a:xfrm>
            <a:off x="2485586" y="3912520"/>
            <a:ext cx="1818256" cy="976878"/>
            <a:chOff x="-1" y="0"/>
            <a:chExt cx="1818254" cy="976876"/>
          </a:xfrm>
        </p:grpSpPr>
        <p:grpSp>
          <p:nvGrpSpPr>
            <p:cNvPr id="280" name="Pentagon 7"/>
            <p:cNvGrpSpPr/>
            <p:nvPr/>
          </p:nvGrpSpPr>
          <p:grpSpPr>
            <a:xfrm>
              <a:off x="-1" y="1"/>
              <a:ext cx="1818255" cy="976876"/>
              <a:chOff x="0" y="-1"/>
              <a:chExt cx="1818254" cy="976875"/>
            </a:xfrm>
          </p:grpSpPr>
          <p:sp>
            <p:nvSpPr>
              <p:cNvPr id="278" name="形狀"/>
              <p:cNvSpPr/>
              <p:nvPr/>
            </p:nvSpPr>
            <p:spPr>
              <a:xfrm>
                <a:off x="0" y="-2"/>
                <a:ext cx="1818254" cy="97687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0" y="0"/>
                    </a:moveTo>
                    <a:lnTo>
                      <a:pt x="15798" y="0"/>
                    </a:lnTo>
                    <a:lnTo>
                      <a:pt x="21600" y="10800"/>
                    </a:lnTo>
                    <a:lnTo>
                      <a:pt x="15798" y="21600"/>
                    </a:lnTo>
                    <a:lnTo>
                      <a:pt x="0" y="21600"/>
                    </a:lnTo>
                    <a:close/>
                  </a:path>
                </a:pathLst>
              </a:custGeom>
              <a:solidFill>
                <a:srgbClr val="F6728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ctr">
                <a:noAutofit/>
              </a:bodyPr>
              <a:lstStyle/>
              <a:p>
                <a:pPr algn="r" defTabSz="685800">
                  <a:lnSpc>
                    <a:spcPct val="120000"/>
                  </a:lnSpc>
                  <a:defRPr b="1" spc="-225" sz="3200">
                    <a:latin typeface="微軟正黑體"/>
                    <a:ea typeface="微軟正黑體"/>
                    <a:cs typeface="微軟正黑體"/>
                    <a:sym typeface="微軟正黑體"/>
                  </a:defRPr>
                </a:pPr>
              </a:p>
            </p:txBody>
          </p:sp>
          <p:sp>
            <p:nvSpPr>
              <p:cNvPr id="279" name="卵巢癌"/>
              <p:cNvSpPr txBox="1"/>
              <p:nvPr/>
            </p:nvSpPr>
            <p:spPr>
              <a:xfrm>
                <a:off x="-1" y="168396"/>
                <a:ext cx="1574038" cy="640079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34289" tIns="34289" rIns="34289" bIns="34289" numCol="1" anchor="ctr">
                <a:spAutoFit/>
              </a:bodyPr>
              <a:lstStyle>
                <a:lvl1pPr algn="r" defTabSz="685800">
                  <a:lnSpc>
                    <a:spcPct val="120000"/>
                  </a:lnSpc>
                  <a:defRPr b="1" spc="-225" sz="3200">
                    <a:latin typeface="微軟正黑體"/>
                    <a:ea typeface="微軟正黑體"/>
                    <a:cs typeface="微軟正黑體"/>
                    <a:sym typeface="微軟正黑體"/>
                  </a:defRPr>
                </a:lvl1pPr>
              </a:lstStyle>
              <a:p>
                <a:pPr/>
                <a:r>
                  <a:t>卵巢癌</a:t>
                </a:r>
              </a:p>
            </p:txBody>
          </p:sp>
        </p:grpSp>
        <p:sp>
          <p:nvSpPr>
            <p:cNvPr id="281" name="Rectangle 11"/>
            <p:cNvSpPr/>
            <p:nvPr/>
          </p:nvSpPr>
          <p:spPr>
            <a:xfrm>
              <a:off x="-2" y="0"/>
              <a:ext cx="257892" cy="976872"/>
            </a:xfrm>
            <a:prstGeom prst="rect">
              <a:avLst/>
            </a:prstGeom>
            <a:solidFill>
              <a:srgbClr val="F67280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 algn="r" defTabSz="685800">
                <a:lnSpc>
                  <a:spcPct val="120000"/>
                </a:lnSpc>
                <a:defRPr b="1" spc="-225" sz="3200">
                  <a:latin typeface="微軟正黑體"/>
                  <a:ea typeface="微軟正黑體"/>
                  <a:cs typeface="微軟正黑體"/>
                  <a:sym typeface="微軟正黑體"/>
                </a:defRPr>
              </a:pPr>
            </a:p>
          </p:txBody>
        </p:sp>
      </p:grpSp>
      <p:sp>
        <p:nvSpPr>
          <p:cNvPr id="283" name="矩形 40"/>
          <p:cNvSpPr txBox="1"/>
          <p:nvPr/>
        </p:nvSpPr>
        <p:spPr>
          <a:xfrm>
            <a:off x="4303836" y="630669"/>
            <a:ext cx="3565046" cy="38607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34289" tIns="34289" rIns="34289" bIns="34289">
            <a:spAutoFit/>
          </a:bodyPr>
          <a:lstStyle>
            <a:lvl1pPr marL="428625" indent="-428625" defTabSz="882693">
              <a:buSzPct val="100000"/>
              <a:buFont typeface="Arial"/>
              <a:buChar char="•"/>
              <a:defRPr b="1" spc="75">
                <a:latin typeface="微軟正黑體"/>
                <a:ea typeface="微軟正黑體"/>
                <a:cs typeface="微軟正黑體"/>
                <a:sym typeface="微軟正黑體"/>
              </a:defRPr>
            </a:lvl1pPr>
          </a:lstStyle>
          <a:p>
            <a:pPr/>
            <a:r>
              <a:t>口腔內膜檢查</a:t>
            </a:r>
          </a:p>
        </p:txBody>
      </p:sp>
      <p:sp>
        <p:nvSpPr>
          <p:cNvPr id="284" name="矩形 41"/>
          <p:cNvSpPr txBox="1"/>
          <p:nvPr/>
        </p:nvSpPr>
        <p:spPr>
          <a:xfrm>
            <a:off x="4248398" y="1724567"/>
            <a:ext cx="3347590" cy="70357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34289" tIns="34289" rIns="34289" bIns="34289">
            <a:spAutoFit/>
          </a:bodyPr>
          <a:lstStyle/>
          <a:p>
            <a:pPr marL="428625" indent="-428625" defTabSz="882693">
              <a:buSzPct val="100000"/>
              <a:buFont typeface="Arial"/>
              <a:buChar char="•"/>
              <a:defRPr b="1" spc="75">
                <a:latin typeface="微軟正黑體"/>
                <a:ea typeface="微軟正黑體"/>
                <a:cs typeface="微軟正黑體"/>
                <a:sym typeface="微軟正黑體"/>
              </a:defRPr>
            </a:pPr>
            <a:r>
              <a:t>PSA攝護腺癌P.34</a:t>
            </a:r>
            <a:endParaRPr>
              <a:latin typeface="Arial"/>
              <a:ea typeface="Arial"/>
              <a:cs typeface="Arial"/>
              <a:sym typeface="Arial"/>
            </a:endParaRPr>
          </a:p>
          <a:p>
            <a:pPr marL="428625" indent="-428625" defTabSz="882693">
              <a:buSzPct val="100000"/>
              <a:buFont typeface="Arial"/>
              <a:buChar char="•"/>
              <a:defRPr b="1" spc="75">
                <a:latin typeface="微軟正黑體"/>
                <a:ea typeface="微軟正黑體"/>
                <a:cs typeface="微軟正黑體"/>
                <a:sym typeface="微軟正黑體"/>
              </a:defRPr>
            </a:pPr>
            <a:r>
              <a:t>攝護腺超音波檢查</a:t>
            </a:r>
          </a:p>
        </p:txBody>
      </p:sp>
      <p:sp>
        <p:nvSpPr>
          <p:cNvPr id="285" name="矩形 42"/>
          <p:cNvSpPr txBox="1"/>
          <p:nvPr/>
        </p:nvSpPr>
        <p:spPr>
          <a:xfrm>
            <a:off x="4303836" y="2749437"/>
            <a:ext cx="4840167" cy="102107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34289" tIns="34289" rIns="34289" bIns="34289">
            <a:spAutoFit/>
          </a:bodyPr>
          <a:lstStyle/>
          <a:p>
            <a:pPr marL="428625" indent="-428625" defTabSz="882693">
              <a:buSzPct val="100000"/>
              <a:buFont typeface="Arial"/>
              <a:buChar char="•"/>
              <a:defRPr b="1" spc="75">
                <a:latin typeface="微軟正黑體"/>
                <a:ea typeface="微軟正黑體"/>
                <a:cs typeface="微軟正黑體"/>
                <a:sym typeface="微軟正黑體"/>
              </a:defRPr>
            </a:pPr>
            <a:r>
              <a:t>CA153乳癌腫瘤標記P.34</a:t>
            </a:r>
            <a:endParaRPr>
              <a:latin typeface="Arial"/>
              <a:ea typeface="Arial"/>
              <a:cs typeface="Arial"/>
              <a:sym typeface="Arial"/>
            </a:endParaRPr>
          </a:p>
          <a:p>
            <a:pPr marL="428625" indent="-428625" defTabSz="882693">
              <a:buSzPct val="100000"/>
              <a:buFont typeface="Arial"/>
              <a:buChar char="•"/>
              <a:defRPr b="1" spc="75">
                <a:latin typeface="微軟正黑體"/>
                <a:ea typeface="微軟正黑體"/>
                <a:cs typeface="微軟正黑體"/>
                <a:sym typeface="微軟正黑體"/>
              </a:defRPr>
            </a:pPr>
            <a:r>
              <a:t>乳房超音波檢查</a:t>
            </a:r>
          </a:p>
          <a:p>
            <a:pPr marL="428625" indent="-428625" defTabSz="882693">
              <a:buSzPct val="100000"/>
              <a:buFont typeface="Arial"/>
              <a:buChar char="•"/>
              <a:defRPr b="1" spc="75">
                <a:latin typeface="微軟正黑體"/>
                <a:ea typeface="微軟正黑體"/>
                <a:cs typeface="微軟正黑體"/>
                <a:sym typeface="微軟正黑體"/>
              </a:defRPr>
            </a:pPr>
            <a:r>
              <a:t>乳房攝影檢查</a:t>
            </a:r>
          </a:p>
        </p:txBody>
      </p:sp>
      <p:sp>
        <p:nvSpPr>
          <p:cNvPr id="286" name="矩形 45"/>
          <p:cNvSpPr txBox="1"/>
          <p:nvPr/>
        </p:nvSpPr>
        <p:spPr>
          <a:xfrm>
            <a:off x="4303833" y="4119629"/>
            <a:ext cx="4840167" cy="70357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34289" tIns="34289" rIns="34289" bIns="34289">
            <a:spAutoFit/>
          </a:bodyPr>
          <a:lstStyle/>
          <a:p>
            <a:pPr marL="428625" indent="-428625" defTabSz="882693">
              <a:buSzPct val="100000"/>
              <a:buFont typeface="Arial"/>
              <a:buChar char="•"/>
              <a:defRPr b="1" spc="75">
                <a:latin typeface="微軟正黑體"/>
                <a:ea typeface="微軟正黑體"/>
                <a:cs typeface="微軟正黑體"/>
                <a:sym typeface="微軟正黑體"/>
              </a:defRPr>
            </a:pPr>
            <a:r>
              <a:t>CA-125卵巢癌腫瘤標記P.34</a:t>
            </a:r>
            <a:endParaRPr>
              <a:latin typeface="Arial"/>
              <a:ea typeface="Arial"/>
              <a:cs typeface="Arial"/>
              <a:sym typeface="Arial"/>
            </a:endParaRPr>
          </a:p>
          <a:p>
            <a:pPr marL="428625" indent="-428625" defTabSz="882693">
              <a:buSzPct val="100000"/>
              <a:buFont typeface="Arial"/>
              <a:buChar char="•"/>
              <a:defRPr b="1" spc="75">
                <a:latin typeface="微軟正黑體"/>
                <a:ea typeface="微軟正黑體"/>
                <a:cs typeface="微軟正黑體"/>
                <a:sym typeface="微軟正黑體"/>
              </a:defRPr>
            </a:pPr>
            <a:r>
              <a:t>婦科超音波檢查</a:t>
            </a:r>
          </a:p>
        </p:txBody>
      </p:sp>
      <p:sp>
        <p:nvSpPr>
          <p:cNvPr id="287" name="Rectangle 27"/>
          <p:cNvSpPr/>
          <p:nvPr/>
        </p:nvSpPr>
        <p:spPr>
          <a:xfrm>
            <a:off x="351528" y="2069787"/>
            <a:ext cx="1948435" cy="1493422"/>
          </a:xfrm>
          <a:prstGeom prst="rect">
            <a:avLst/>
          </a:prstGeom>
          <a:solidFill>
            <a:srgbClr val="F2F2F2"/>
          </a:solidFill>
          <a:ln w="12700">
            <a:miter lim="400000"/>
          </a:ln>
        </p:spPr>
        <p:txBody>
          <a:bodyPr lIns="45718" tIns="45718" rIns="45718" bIns="45718" anchor="ctr"/>
          <a:lstStyle/>
          <a:p>
            <a:pPr algn="just" defTabSz="685800">
              <a:lnSpc>
                <a:spcPct val="120000"/>
              </a:lnSpc>
              <a:defRPr sz="600">
                <a:solidFill>
                  <a:srgbClr val="A6A6A6"/>
                </a:solidFill>
                <a:latin typeface="Arial"/>
                <a:ea typeface="Arial"/>
                <a:cs typeface="Arial"/>
                <a:sym typeface="Arial"/>
              </a:defRPr>
            </a:pPr>
          </a:p>
        </p:txBody>
      </p:sp>
      <p:sp>
        <p:nvSpPr>
          <p:cNvPr id="288" name="文本框 31"/>
          <p:cNvSpPr txBox="1"/>
          <p:nvPr/>
        </p:nvSpPr>
        <p:spPr>
          <a:xfrm>
            <a:off x="618819" y="2539498"/>
            <a:ext cx="1412876" cy="635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>
            <a:spAutoFit/>
          </a:bodyPr>
          <a:lstStyle>
            <a:lvl1pPr defTabSz="882693">
              <a:defRPr b="1" spc="75" sz="3600">
                <a:latin typeface="微软雅黑"/>
                <a:ea typeface="微软雅黑"/>
                <a:cs typeface="微软雅黑"/>
                <a:sym typeface="微软雅黑"/>
              </a:defRPr>
            </a:lvl1pPr>
          </a:lstStyle>
          <a:p>
            <a:pPr/>
            <a:r>
              <a:t>癌症類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Click="1" p14:dur="1200">
        <p14:prism dir="l"/>
      </p:transition>
    </mc:Choice>
    <mc:Fallback>
      <p:transition spd="slow">
        <p:fad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0" name="幻燈片編號"/>
          <p:cNvSpPr txBox="1"/>
          <p:nvPr>
            <p:ph type="sldNum" sz="quarter" idx="4294967295"/>
          </p:nvPr>
        </p:nvSpPr>
        <p:spPr>
          <a:xfrm>
            <a:off x="8820474" y="4894798"/>
            <a:ext cx="263979" cy="269237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  <p:sp>
        <p:nvSpPr>
          <p:cNvPr id="291" name="Round Same Side Corner Rectangle 4"/>
          <p:cNvSpPr/>
          <p:nvPr/>
        </p:nvSpPr>
        <p:spPr>
          <a:xfrm>
            <a:off x="2299961" y="190641"/>
            <a:ext cx="443519" cy="437605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8636" y="0"/>
                </a:moveTo>
                <a:lnTo>
                  <a:pt x="12964" y="0"/>
                </a:lnTo>
                <a:cubicBezTo>
                  <a:pt x="17733" y="0"/>
                  <a:pt x="21600" y="346"/>
                  <a:pt x="21600" y="773"/>
                </a:cubicBezTo>
                <a:lnTo>
                  <a:pt x="21600" y="21600"/>
                </a:lnTo>
                <a:lnTo>
                  <a:pt x="0" y="21600"/>
                </a:lnTo>
                <a:lnTo>
                  <a:pt x="0" y="773"/>
                </a:lnTo>
                <a:cubicBezTo>
                  <a:pt x="0" y="346"/>
                  <a:pt x="3867" y="0"/>
                  <a:pt x="8636" y="0"/>
                </a:cubicBezTo>
                <a:close/>
              </a:path>
            </a:pathLst>
          </a:custGeom>
          <a:solidFill>
            <a:srgbClr val="D9D9D9"/>
          </a:solidFill>
          <a:ln w="12700">
            <a:miter lim="400000"/>
          </a:ln>
        </p:spPr>
        <p:txBody>
          <a:bodyPr lIns="45718" tIns="45718" rIns="45718" bIns="45718" anchor="ctr"/>
          <a:lstStyle/>
          <a:p>
            <a:pPr algn="just" defTabSz="685800">
              <a:lnSpc>
                <a:spcPct val="120000"/>
              </a:lnSpc>
              <a:defRPr sz="6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</a:p>
        </p:txBody>
      </p:sp>
      <p:grpSp>
        <p:nvGrpSpPr>
          <p:cNvPr id="296" name="Group 33"/>
          <p:cNvGrpSpPr/>
          <p:nvPr/>
        </p:nvGrpSpPr>
        <p:grpSpPr>
          <a:xfrm>
            <a:off x="2485585" y="560792"/>
            <a:ext cx="1818257" cy="976879"/>
            <a:chOff x="-1" y="0"/>
            <a:chExt cx="1818255" cy="976878"/>
          </a:xfrm>
        </p:grpSpPr>
        <p:grpSp>
          <p:nvGrpSpPr>
            <p:cNvPr id="294" name="Pentagon 3"/>
            <p:cNvGrpSpPr/>
            <p:nvPr/>
          </p:nvGrpSpPr>
          <p:grpSpPr>
            <a:xfrm>
              <a:off x="-2" y="-1"/>
              <a:ext cx="1818256" cy="976879"/>
              <a:chOff x="0" y="0"/>
              <a:chExt cx="1818255" cy="976878"/>
            </a:xfrm>
          </p:grpSpPr>
          <p:sp>
            <p:nvSpPr>
              <p:cNvPr id="292" name="形狀"/>
              <p:cNvSpPr/>
              <p:nvPr/>
            </p:nvSpPr>
            <p:spPr>
              <a:xfrm>
                <a:off x="-1" y="-1"/>
                <a:ext cx="1818257" cy="97687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0" y="0"/>
                    </a:moveTo>
                    <a:lnTo>
                      <a:pt x="15798" y="0"/>
                    </a:lnTo>
                    <a:lnTo>
                      <a:pt x="21600" y="10800"/>
                    </a:lnTo>
                    <a:lnTo>
                      <a:pt x="15798" y="21600"/>
                    </a:lnTo>
                    <a:lnTo>
                      <a:pt x="0" y="21600"/>
                    </a:lnTo>
                    <a:close/>
                  </a:path>
                </a:pathLst>
              </a:custGeom>
              <a:solidFill>
                <a:srgbClr val="0BD0D9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ctr">
                <a:noAutofit/>
              </a:bodyPr>
              <a:lstStyle/>
              <a:p>
                <a:pPr algn="ctr" defTabSz="685800">
                  <a:lnSpc>
                    <a:spcPct val="120000"/>
                  </a:lnSpc>
                  <a:defRPr b="1" sz="3600">
                    <a:latin typeface="微軟正黑體"/>
                    <a:ea typeface="微軟正黑體"/>
                    <a:cs typeface="微軟正黑體"/>
                    <a:sym typeface="微軟正黑體"/>
                  </a:defRPr>
                </a:pPr>
              </a:p>
            </p:txBody>
          </p:sp>
          <p:sp>
            <p:nvSpPr>
              <p:cNvPr id="293" name="中風"/>
              <p:cNvSpPr txBox="1"/>
              <p:nvPr/>
            </p:nvSpPr>
            <p:spPr>
              <a:xfrm>
                <a:off x="1" y="136645"/>
                <a:ext cx="1574036" cy="703579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34289" tIns="34289" rIns="34289" bIns="34289" numCol="1" anchor="ctr">
                <a:spAutoFit/>
              </a:bodyPr>
              <a:lstStyle>
                <a:lvl1pPr algn="ctr" defTabSz="685800">
                  <a:lnSpc>
                    <a:spcPct val="120000"/>
                  </a:lnSpc>
                  <a:defRPr b="1" sz="3600">
                    <a:latin typeface="微軟正黑體"/>
                    <a:ea typeface="微軟正黑體"/>
                    <a:cs typeface="微軟正黑體"/>
                    <a:sym typeface="微軟正黑體"/>
                  </a:defRPr>
                </a:lvl1pPr>
              </a:lstStyle>
              <a:p>
                <a:pPr/>
                <a:r>
                  <a:t>中風</a:t>
                </a:r>
              </a:p>
            </p:txBody>
          </p:sp>
        </p:grpSp>
        <p:sp>
          <p:nvSpPr>
            <p:cNvPr id="295" name="Rectangle 8"/>
            <p:cNvSpPr/>
            <p:nvPr/>
          </p:nvSpPr>
          <p:spPr>
            <a:xfrm>
              <a:off x="-1" y="-1"/>
              <a:ext cx="257892" cy="976876"/>
            </a:xfrm>
            <a:prstGeom prst="rect">
              <a:avLst/>
            </a:prstGeom>
            <a:solidFill>
              <a:srgbClr val="089CA3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 algn="ctr" defTabSz="685800">
                <a:lnSpc>
                  <a:spcPct val="120000"/>
                </a:lnSpc>
                <a:defRPr sz="2400">
                  <a:latin typeface="微軟正黑體"/>
                  <a:ea typeface="微軟正黑體"/>
                  <a:cs typeface="微軟正黑體"/>
                  <a:sym typeface="微軟正黑體"/>
                </a:defRPr>
              </a:pPr>
            </a:p>
          </p:txBody>
        </p:sp>
      </p:grpSp>
      <p:grpSp>
        <p:nvGrpSpPr>
          <p:cNvPr id="301" name="Group 34"/>
          <p:cNvGrpSpPr/>
          <p:nvPr/>
        </p:nvGrpSpPr>
        <p:grpSpPr>
          <a:xfrm>
            <a:off x="2485585" y="2075305"/>
            <a:ext cx="1818257" cy="976879"/>
            <a:chOff x="-1" y="-2"/>
            <a:chExt cx="1818255" cy="976877"/>
          </a:xfrm>
        </p:grpSpPr>
        <p:grpSp>
          <p:nvGrpSpPr>
            <p:cNvPr id="299" name="Pentagon 5"/>
            <p:cNvGrpSpPr/>
            <p:nvPr/>
          </p:nvGrpSpPr>
          <p:grpSpPr>
            <a:xfrm>
              <a:off x="-2" y="-3"/>
              <a:ext cx="1818256" cy="976879"/>
              <a:chOff x="0" y="-1"/>
              <a:chExt cx="1818255" cy="976877"/>
            </a:xfrm>
          </p:grpSpPr>
          <p:sp>
            <p:nvSpPr>
              <p:cNvPr id="297" name="形狀"/>
              <p:cNvSpPr/>
              <p:nvPr/>
            </p:nvSpPr>
            <p:spPr>
              <a:xfrm>
                <a:off x="-1" y="-1"/>
                <a:ext cx="1818257" cy="97687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0" y="0"/>
                    </a:moveTo>
                    <a:lnTo>
                      <a:pt x="15798" y="0"/>
                    </a:lnTo>
                    <a:lnTo>
                      <a:pt x="21600" y="10800"/>
                    </a:lnTo>
                    <a:lnTo>
                      <a:pt x="15798" y="21600"/>
                    </a:lnTo>
                    <a:lnTo>
                      <a:pt x="0" y="21600"/>
                    </a:lnTo>
                    <a:close/>
                  </a:path>
                </a:pathLst>
              </a:custGeom>
              <a:solidFill>
                <a:srgbClr val="0BD0D9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ctr">
                <a:noAutofit/>
              </a:bodyPr>
              <a:lstStyle/>
              <a:p>
                <a:pPr algn="r" defTabSz="685800">
                  <a:lnSpc>
                    <a:spcPct val="120000"/>
                  </a:lnSpc>
                  <a:defRPr b="1" spc="-216" sz="2600">
                    <a:latin typeface="微軟正黑體"/>
                    <a:ea typeface="微軟正黑體"/>
                    <a:cs typeface="微軟正黑體"/>
                    <a:sym typeface="微軟正黑體"/>
                  </a:defRPr>
                </a:pPr>
              </a:p>
            </p:txBody>
          </p:sp>
          <p:sp>
            <p:nvSpPr>
              <p:cNvPr id="298" name="醣類代謝"/>
              <p:cNvSpPr txBox="1"/>
              <p:nvPr/>
            </p:nvSpPr>
            <p:spPr>
              <a:xfrm>
                <a:off x="1" y="219195"/>
                <a:ext cx="1574036" cy="538479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34289" tIns="34289" rIns="34289" bIns="34289" numCol="1" anchor="ctr">
                <a:spAutoFit/>
              </a:bodyPr>
              <a:lstStyle>
                <a:lvl1pPr algn="r" defTabSz="685800">
                  <a:lnSpc>
                    <a:spcPct val="120000"/>
                  </a:lnSpc>
                  <a:defRPr b="1" spc="-216" sz="2600">
                    <a:latin typeface="微軟正黑體"/>
                    <a:ea typeface="微軟正黑體"/>
                    <a:cs typeface="微軟正黑體"/>
                    <a:sym typeface="微軟正黑體"/>
                  </a:defRPr>
                </a:lvl1pPr>
              </a:lstStyle>
              <a:p>
                <a:pPr/>
                <a:r>
                  <a:t>醣類代謝</a:t>
                </a:r>
              </a:p>
            </p:txBody>
          </p:sp>
        </p:grpSp>
        <p:sp>
          <p:nvSpPr>
            <p:cNvPr id="300" name="Rectangle 9"/>
            <p:cNvSpPr/>
            <p:nvPr/>
          </p:nvSpPr>
          <p:spPr>
            <a:xfrm>
              <a:off x="-1" y="0"/>
              <a:ext cx="257892" cy="976876"/>
            </a:xfrm>
            <a:prstGeom prst="rect">
              <a:avLst/>
            </a:prstGeom>
            <a:solidFill>
              <a:srgbClr val="089CA3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 algn="ctr" defTabSz="685800">
                <a:lnSpc>
                  <a:spcPct val="120000"/>
                </a:lnSpc>
                <a:defRPr b="1" spc="-216" sz="2600">
                  <a:latin typeface="微軟正黑體"/>
                  <a:ea typeface="微軟正黑體"/>
                  <a:cs typeface="微軟正黑體"/>
                  <a:sym typeface="微軟正黑體"/>
                </a:defRPr>
              </a:pPr>
            </a:p>
          </p:txBody>
        </p:sp>
      </p:grpSp>
      <p:grpSp>
        <p:nvGrpSpPr>
          <p:cNvPr id="306" name="Group 36"/>
          <p:cNvGrpSpPr/>
          <p:nvPr/>
        </p:nvGrpSpPr>
        <p:grpSpPr>
          <a:xfrm>
            <a:off x="2485585" y="3589822"/>
            <a:ext cx="1818255" cy="976878"/>
            <a:chOff x="-2" y="0"/>
            <a:chExt cx="1818253" cy="976876"/>
          </a:xfrm>
        </p:grpSpPr>
        <p:grpSp>
          <p:nvGrpSpPr>
            <p:cNvPr id="304" name="Pentagon 7"/>
            <p:cNvGrpSpPr/>
            <p:nvPr/>
          </p:nvGrpSpPr>
          <p:grpSpPr>
            <a:xfrm>
              <a:off x="-3" y="-1"/>
              <a:ext cx="1818255" cy="976877"/>
              <a:chOff x="-1" y="-1"/>
              <a:chExt cx="1818253" cy="976875"/>
            </a:xfrm>
          </p:grpSpPr>
          <p:sp>
            <p:nvSpPr>
              <p:cNvPr id="302" name="形狀"/>
              <p:cNvSpPr/>
              <p:nvPr/>
            </p:nvSpPr>
            <p:spPr>
              <a:xfrm>
                <a:off x="-2" y="-2"/>
                <a:ext cx="1818255" cy="97687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0" y="0"/>
                    </a:moveTo>
                    <a:lnTo>
                      <a:pt x="15798" y="0"/>
                    </a:lnTo>
                    <a:lnTo>
                      <a:pt x="21600" y="10800"/>
                    </a:lnTo>
                    <a:lnTo>
                      <a:pt x="15798" y="21600"/>
                    </a:lnTo>
                    <a:lnTo>
                      <a:pt x="0" y="21600"/>
                    </a:lnTo>
                    <a:close/>
                  </a:path>
                </a:pathLst>
              </a:custGeom>
              <a:solidFill>
                <a:srgbClr val="0BD0D9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ctr">
                <a:noAutofit/>
              </a:bodyPr>
              <a:lstStyle/>
              <a:p>
                <a:pPr algn="r" defTabSz="685800">
                  <a:lnSpc>
                    <a:spcPct val="120000"/>
                  </a:lnSpc>
                  <a:defRPr b="1" spc="-216" sz="2600">
                    <a:latin typeface="微軟正黑體"/>
                    <a:ea typeface="微軟正黑體"/>
                    <a:cs typeface="微軟正黑體"/>
                    <a:sym typeface="微軟正黑體"/>
                  </a:defRPr>
                </a:pPr>
              </a:p>
            </p:txBody>
          </p:sp>
          <p:sp>
            <p:nvSpPr>
              <p:cNvPr id="303" name="脂肪代謝"/>
              <p:cNvSpPr txBox="1"/>
              <p:nvPr/>
            </p:nvSpPr>
            <p:spPr>
              <a:xfrm>
                <a:off x="-1" y="219194"/>
                <a:ext cx="1574037" cy="538479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34289" tIns="34289" rIns="34289" bIns="34289" numCol="1" anchor="ctr">
                <a:spAutoFit/>
              </a:bodyPr>
              <a:lstStyle>
                <a:lvl1pPr algn="r" defTabSz="685800">
                  <a:lnSpc>
                    <a:spcPct val="120000"/>
                  </a:lnSpc>
                  <a:defRPr b="1" spc="-216" sz="2600">
                    <a:latin typeface="微軟正黑體"/>
                    <a:ea typeface="微軟正黑體"/>
                    <a:cs typeface="微軟正黑體"/>
                    <a:sym typeface="微軟正黑體"/>
                  </a:defRPr>
                </a:lvl1pPr>
              </a:lstStyle>
              <a:p>
                <a:pPr/>
                <a:r>
                  <a:t>脂肪代謝</a:t>
                </a:r>
              </a:p>
            </p:txBody>
          </p:sp>
        </p:grpSp>
        <p:sp>
          <p:nvSpPr>
            <p:cNvPr id="305" name="Rectangle 11"/>
            <p:cNvSpPr/>
            <p:nvPr/>
          </p:nvSpPr>
          <p:spPr>
            <a:xfrm>
              <a:off x="-2" y="-1"/>
              <a:ext cx="257892" cy="976871"/>
            </a:xfrm>
            <a:prstGeom prst="rect">
              <a:avLst/>
            </a:prstGeom>
            <a:solidFill>
              <a:srgbClr val="089CA3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 algn="ctr" defTabSz="685800">
                <a:lnSpc>
                  <a:spcPct val="120000"/>
                </a:lnSpc>
                <a:defRPr b="1" spc="-216" sz="2600">
                  <a:latin typeface="微軟正黑體"/>
                  <a:ea typeface="微軟正黑體"/>
                  <a:cs typeface="微軟正黑體"/>
                  <a:sym typeface="微軟正黑體"/>
                </a:defRPr>
              </a:pPr>
            </a:p>
          </p:txBody>
        </p:sp>
      </p:grpSp>
      <p:sp>
        <p:nvSpPr>
          <p:cNvPr id="307" name="Rectangle 27"/>
          <p:cNvSpPr/>
          <p:nvPr/>
        </p:nvSpPr>
        <p:spPr>
          <a:xfrm>
            <a:off x="351528" y="2069787"/>
            <a:ext cx="1948435" cy="1493422"/>
          </a:xfrm>
          <a:prstGeom prst="rect">
            <a:avLst/>
          </a:prstGeom>
          <a:solidFill>
            <a:srgbClr val="F2F2F2"/>
          </a:solidFill>
          <a:ln w="12700">
            <a:miter lim="400000"/>
          </a:ln>
        </p:spPr>
        <p:txBody>
          <a:bodyPr lIns="45718" tIns="45718" rIns="45718" bIns="45718" anchor="ctr"/>
          <a:lstStyle/>
          <a:p>
            <a:pPr algn="just" defTabSz="685800">
              <a:lnSpc>
                <a:spcPct val="120000"/>
              </a:lnSpc>
              <a:defRPr sz="600">
                <a:solidFill>
                  <a:srgbClr val="A6A6A6"/>
                </a:solidFill>
                <a:latin typeface="Arial"/>
                <a:ea typeface="Arial"/>
                <a:cs typeface="Arial"/>
                <a:sym typeface="Arial"/>
              </a:defRPr>
            </a:pPr>
          </a:p>
        </p:txBody>
      </p:sp>
      <p:sp>
        <p:nvSpPr>
          <p:cNvPr id="308" name="文本框 31"/>
          <p:cNvSpPr txBox="1"/>
          <p:nvPr/>
        </p:nvSpPr>
        <p:spPr>
          <a:xfrm>
            <a:off x="537066" y="2585665"/>
            <a:ext cx="1574801" cy="533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>
            <a:spAutoFit/>
          </a:bodyPr>
          <a:lstStyle>
            <a:lvl1pPr defTabSz="882693">
              <a:defRPr b="1" spc="75" sz="3000">
                <a:solidFill>
                  <a:srgbClr val="C00000"/>
                </a:solidFill>
                <a:latin typeface="微软雅黑"/>
                <a:ea typeface="微软雅黑"/>
                <a:cs typeface="微软雅黑"/>
                <a:sym typeface="微软雅黑"/>
              </a:defRPr>
            </a:lvl1pPr>
          </a:lstStyle>
          <a:p>
            <a:pPr/>
            <a:r>
              <a:t>心血管類</a:t>
            </a:r>
          </a:p>
        </p:txBody>
      </p:sp>
      <p:sp>
        <p:nvSpPr>
          <p:cNvPr id="309" name="矩形 40"/>
          <p:cNvSpPr txBox="1"/>
          <p:nvPr/>
        </p:nvSpPr>
        <p:spPr>
          <a:xfrm>
            <a:off x="4303836" y="581954"/>
            <a:ext cx="4840167" cy="102107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34289" tIns="34289" rIns="34289" bIns="34289">
            <a:spAutoFit/>
          </a:bodyPr>
          <a:lstStyle/>
          <a:p>
            <a:pPr marL="428625" indent="-428625" defTabSz="882693">
              <a:buSzPct val="100000"/>
              <a:buFont typeface="Arial"/>
              <a:buChar char="•"/>
              <a:defRPr b="1" spc="75">
                <a:latin typeface="微軟正黑體"/>
                <a:ea typeface="微軟正黑體"/>
                <a:cs typeface="微軟正黑體"/>
                <a:sym typeface="微軟正黑體"/>
              </a:defRPr>
            </a:pPr>
            <a:r>
              <a:t>TG三酸甘油脂P.32</a:t>
            </a:r>
            <a:endParaRPr>
              <a:latin typeface="Arial"/>
              <a:ea typeface="Arial"/>
              <a:cs typeface="Arial"/>
              <a:sym typeface="Arial"/>
            </a:endParaRPr>
          </a:p>
          <a:p>
            <a:pPr marL="428625" indent="-428625" defTabSz="882693">
              <a:buSzPct val="100000"/>
              <a:buFont typeface="Arial"/>
              <a:buChar char="•"/>
              <a:defRPr b="1" spc="75">
                <a:latin typeface="微軟正黑體"/>
                <a:ea typeface="微軟正黑體"/>
                <a:cs typeface="微軟正黑體"/>
                <a:sym typeface="微軟正黑體"/>
              </a:defRPr>
            </a:pPr>
            <a:r>
              <a:t>T-CHOL總膽固醇P.32</a:t>
            </a:r>
            <a:endParaRPr>
              <a:latin typeface="Arial"/>
              <a:ea typeface="Arial"/>
              <a:cs typeface="Arial"/>
              <a:sym typeface="Arial"/>
            </a:endParaRPr>
          </a:p>
          <a:p>
            <a:pPr marL="428625" indent="-428625" defTabSz="882693">
              <a:buSzPct val="100000"/>
              <a:buFont typeface="Arial"/>
              <a:buChar char="•"/>
              <a:defRPr b="1" spc="75">
                <a:latin typeface="微軟正黑體"/>
                <a:ea typeface="微軟正黑體"/>
                <a:cs typeface="微軟正黑體"/>
                <a:sym typeface="微軟正黑體"/>
              </a:defRPr>
            </a:pPr>
            <a:r>
              <a:t>血壓(120 / 80 mmHg)</a:t>
            </a:r>
          </a:p>
        </p:txBody>
      </p:sp>
      <p:sp>
        <p:nvSpPr>
          <p:cNvPr id="310" name="矩形 45"/>
          <p:cNvSpPr txBox="1"/>
          <p:nvPr/>
        </p:nvSpPr>
        <p:spPr>
          <a:xfrm>
            <a:off x="4303833" y="3489635"/>
            <a:ext cx="4666875" cy="133857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34289" tIns="34289" rIns="34289" bIns="34289">
            <a:spAutoFit/>
          </a:bodyPr>
          <a:lstStyle/>
          <a:p>
            <a:pPr marL="428625" indent="-428625" defTabSz="882693">
              <a:buSzPct val="100000"/>
              <a:buFont typeface="Arial"/>
              <a:buChar char="•"/>
              <a:defRPr b="1" spc="75">
                <a:latin typeface="微軟正黑體"/>
                <a:ea typeface="微軟正黑體"/>
                <a:cs typeface="微軟正黑體"/>
                <a:sym typeface="微軟正黑體"/>
              </a:defRPr>
            </a:pPr>
            <a:r>
              <a:t>TG三酸甘油脂P.32</a:t>
            </a:r>
            <a:endParaRPr>
              <a:latin typeface="Arial"/>
              <a:ea typeface="Arial"/>
              <a:cs typeface="Arial"/>
              <a:sym typeface="Arial"/>
            </a:endParaRPr>
          </a:p>
          <a:p>
            <a:pPr marL="428625" indent="-428625" defTabSz="882693">
              <a:buSzPct val="100000"/>
              <a:buFont typeface="Arial"/>
              <a:buChar char="•"/>
              <a:defRPr b="1" spc="75">
                <a:latin typeface="微軟正黑體"/>
                <a:ea typeface="微軟正黑體"/>
                <a:cs typeface="微軟正黑體"/>
                <a:sym typeface="微軟正黑體"/>
              </a:defRPr>
            </a:pPr>
            <a:r>
              <a:t>T-CHOL總膽固醇P.32</a:t>
            </a:r>
            <a:endParaRPr>
              <a:latin typeface="Arial"/>
              <a:ea typeface="Arial"/>
              <a:cs typeface="Arial"/>
              <a:sym typeface="Arial"/>
            </a:endParaRPr>
          </a:p>
          <a:p>
            <a:pPr marL="428625" indent="-428625" defTabSz="882693">
              <a:buSzPct val="100000"/>
              <a:buFont typeface="Arial"/>
              <a:buChar char="•"/>
              <a:defRPr b="1" spc="75">
                <a:latin typeface="微軟正黑體"/>
                <a:ea typeface="微軟正黑體"/>
                <a:cs typeface="微軟正黑體"/>
                <a:sym typeface="微軟正黑體"/>
              </a:defRPr>
            </a:pPr>
            <a:r>
              <a:t>腰圍(男90公分、女80公分)</a:t>
            </a:r>
            <a:endParaRPr>
              <a:latin typeface="Arial"/>
              <a:ea typeface="Arial"/>
              <a:cs typeface="Arial"/>
              <a:sym typeface="Arial"/>
            </a:endParaRPr>
          </a:p>
          <a:p>
            <a:pPr marL="428625" indent="-428625" defTabSz="882693">
              <a:buSzPct val="100000"/>
              <a:buFont typeface="Arial"/>
              <a:buChar char="•"/>
              <a:defRPr b="1" spc="75">
                <a:latin typeface="微軟正黑體"/>
                <a:ea typeface="微軟正黑體"/>
                <a:cs typeface="微軟正黑體"/>
                <a:sym typeface="微軟正黑體"/>
              </a:defRPr>
            </a:pPr>
            <a:r>
              <a:t>體重</a:t>
            </a:r>
          </a:p>
        </p:txBody>
      </p:sp>
      <p:sp>
        <p:nvSpPr>
          <p:cNvPr id="311" name="矩形 22"/>
          <p:cNvSpPr txBox="1"/>
          <p:nvPr/>
        </p:nvSpPr>
        <p:spPr>
          <a:xfrm>
            <a:off x="4303836" y="1975122"/>
            <a:ext cx="4666873" cy="133857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34289" tIns="34289" rIns="34289" bIns="34289">
            <a:spAutoFit/>
          </a:bodyPr>
          <a:lstStyle/>
          <a:p>
            <a:pPr marL="428625" indent="-428625" defTabSz="882693">
              <a:buSzPct val="100000"/>
              <a:buFont typeface="Arial"/>
              <a:buChar char="•"/>
              <a:defRPr b="1" spc="75">
                <a:latin typeface="微軟正黑體"/>
                <a:ea typeface="微軟正黑體"/>
                <a:cs typeface="微軟正黑體"/>
                <a:sym typeface="微軟正黑體"/>
              </a:defRPr>
            </a:pPr>
            <a:r>
              <a:t>TG三酸甘油脂P.32</a:t>
            </a:r>
            <a:endParaRPr>
              <a:latin typeface="Arial"/>
              <a:ea typeface="Arial"/>
              <a:cs typeface="Arial"/>
              <a:sym typeface="Arial"/>
            </a:endParaRPr>
          </a:p>
          <a:p>
            <a:pPr marL="428625" indent="-428625" defTabSz="882693">
              <a:buSzPct val="100000"/>
              <a:buFont typeface="Arial"/>
              <a:buChar char="•"/>
              <a:defRPr b="1" spc="75">
                <a:latin typeface="微軟正黑體"/>
                <a:ea typeface="微軟正黑體"/>
                <a:cs typeface="微軟正黑體"/>
                <a:sym typeface="微軟正黑體"/>
              </a:defRPr>
            </a:pPr>
            <a:r>
              <a:t>T-CHOL總膽固醇P.32</a:t>
            </a:r>
            <a:endParaRPr>
              <a:latin typeface="Arial"/>
              <a:ea typeface="Arial"/>
              <a:cs typeface="Arial"/>
              <a:sym typeface="Arial"/>
            </a:endParaRPr>
          </a:p>
          <a:p>
            <a:pPr marL="428625" indent="-428625" defTabSz="882693">
              <a:buSzPct val="100000"/>
              <a:buFont typeface="Arial"/>
              <a:buChar char="•"/>
              <a:defRPr b="1" spc="75">
                <a:latin typeface="微軟正黑體"/>
                <a:ea typeface="微軟正黑體"/>
                <a:cs typeface="微軟正黑體"/>
                <a:sym typeface="微軟正黑體"/>
              </a:defRPr>
            </a:pPr>
            <a:r>
              <a:t>AC飯前血糖(110㎎/dl)P.31</a:t>
            </a:r>
          </a:p>
          <a:p>
            <a:pPr marL="428625" indent="-428625" defTabSz="882693">
              <a:buSzPct val="100000"/>
              <a:buFont typeface="Arial"/>
              <a:buChar char="•"/>
              <a:defRPr b="1" spc="75">
                <a:latin typeface="微軟正黑體"/>
                <a:ea typeface="微軟正黑體"/>
                <a:cs typeface="微軟正黑體"/>
                <a:sym typeface="微軟正黑體"/>
              </a:defRPr>
            </a:pPr>
            <a:r>
              <a:t>HBA1C糖化血紅素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Click="1" p14:dur="1200">
        <p14:prism dir="l"/>
      </p:transition>
    </mc:Choice>
    <mc:Fallback>
      <p:transition spd="slow">
        <p:fade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3" name="幻燈片編號"/>
          <p:cNvSpPr txBox="1"/>
          <p:nvPr>
            <p:ph type="sldNum" sz="quarter" idx="4294967295"/>
          </p:nvPr>
        </p:nvSpPr>
        <p:spPr>
          <a:xfrm>
            <a:off x="8820474" y="4894798"/>
            <a:ext cx="263979" cy="269237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  <p:sp>
        <p:nvSpPr>
          <p:cNvPr id="314" name="Round Same Side Corner Rectangle 4"/>
          <p:cNvSpPr/>
          <p:nvPr/>
        </p:nvSpPr>
        <p:spPr>
          <a:xfrm>
            <a:off x="2045961" y="63640"/>
            <a:ext cx="443519" cy="495257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8636" y="0"/>
                </a:moveTo>
                <a:lnTo>
                  <a:pt x="12964" y="0"/>
                </a:lnTo>
                <a:cubicBezTo>
                  <a:pt x="17733" y="0"/>
                  <a:pt x="21600" y="346"/>
                  <a:pt x="21600" y="773"/>
                </a:cubicBezTo>
                <a:lnTo>
                  <a:pt x="21600" y="21600"/>
                </a:lnTo>
                <a:lnTo>
                  <a:pt x="0" y="21600"/>
                </a:lnTo>
                <a:lnTo>
                  <a:pt x="0" y="773"/>
                </a:lnTo>
                <a:cubicBezTo>
                  <a:pt x="0" y="346"/>
                  <a:pt x="3867" y="0"/>
                  <a:pt x="8636" y="0"/>
                </a:cubicBezTo>
                <a:close/>
              </a:path>
            </a:pathLst>
          </a:custGeom>
          <a:solidFill>
            <a:srgbClr val="D9D9D9"/>
          </a:solidFill>
          <a:ln w="12700">
            <a:miter lim="400000"/>
          </a:ln>
        </p:spPr>
        <p:txBody>
          <a:bodyPr lIns="45718" tIns="45718" rIns="45718" bIns="45718" anchor="ctr"/>
          <a:lstStyle/>
          <a:p>
            <a:pPr algn="just" defTabSz="685800">
              <a:lnSpc>
                <a:spcPct val="120000"/>
              </a:lnSpc>
              <a:defRPr sz="6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</a:p>
        </p:txBody>
      </p:sp>
      <p:grpSp>
        <p:nvGrpSpPr>
          <p:cNvPr id="319" name="Group 33"/>
          <p:cNvGrpSpPr/>
          <p:nvPr/>
        </p:nvGrpSpPr>
        <p:grpSpPr>
          <a:xfrm>
            <a:off x="2231585" y="209517"/>
            <a:ext cx="1818257" cy="976879"/>
            <a:chOff x="-1" y="0"/>
            <a:chExt cx="1818255" cy="976878"/>
          </a:xfrm>
        </p:grpSpPr>
        <p:grpSp>
          <p:nvGrpSpPr>
            <p:cNvPr id="317" name="Pentagon 3"/>
            <p:cNvGrpSpPr/>
            <p:nvPr/>
          </p:nvGrpSpPr>
          <p:grpSpPr>
            <a:xfrm>
              <a:off x="-2" y="-1"/>
              <a:ext cx="1818256" cy="976879"/>
              <a:chOff x="0" y="0"/>
              <a:chExt cx="1818255" cy="976878"/>
            </a:xfrm>
          </p:grpSpPr>
          <p:sp>
            <p:nvSpPr>
              <p:cNvPr id="315" name="形狀"/>
              <p:cNvSpPr/>
              <p:nvPr/>
            </p:nvSpPr>
            <p:spPr>
              <a:xfrm>
                <a:off x="-1" y="-1"/>
                <a:ext cx="1818257" cy="97687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0" y="0"/>
                    </a:moveTo>
                    <a:lnTo>
                      <a:pt x="15798" y="0"/>
                    </a:lnTo>
                    <a:lnTo>
                      <a:pt x="21600" y="10800"/>
                    </a:lnTo>
                    <a:lnTo>
                      <a:pt x="15798" y="21600"/>
                    </a:lnTo>
                    <a:lnTo>
                      <a:pt x="0" y="21600"/>
                    </a:lnTo>
                    <a:close/>
                  </a:path>
                </a:pathLst>
              </a:custGeom>
              <a:solidFill>
                <a:srgbClr val="0BD0D9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ctr">
                <a:noAutofit/>
              </a:bodyPr>
              <a:lstStyle/>
              <a:p>
                <a:pPr algn="r" defTabSz="685800">
                  <a:lnSpc>
                    <a:spcPct val="120000"/>
                  </a:lnSpc>
                  <a:defRPr b="1" sz="2400">
                    <a:latin typeface="微軟正黑體"/>
                    <a:ea typeface="微軟正黑體"/>
                    <a:cs typeface="微軟正黑體"/>
                    <a:sym typeface="微軟正黑體"/>
                  </a:defRPr>
                </a:pPr>
              </a:p>
            </p:txBody>
          </p:sp>
          <p:sp>
            <p:nvSpPr>
              <p:cNvPr id="316" name="肝臟解毒"/>
              <p:cNvSpPr txBox="1"/>
              <p:nvPr/>
            </p:nvSpPr>
            <p:spPr>
              <a:xfrm>
                <a:off x="1" y="244596"/>
                <a:ext cx="1574036" cy="487679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34289" tIns="34289" rIns="34289" bIns="34289" numCol="1" anchor="ctr">
                <a:spAutoFit/>
              </a:bodyPr>
              <a:lstStyle>
                <a:lvl1pPr algn="r" defTabSz="685800">
                  <a:lnSpc>
                    <a:spcPct val="120000"/>
                  </a:lnSpc>
                  <a:defRPr b="1" sz="2400">
                    <a:latin typeface="微軟正黑體"/>
                    <a:ea typeface="微軟正黑體"/>
                    <a:cs typeface="微軟正黑體"/>
                    <a:sym typeface="微軟正黑體"/>
                  </a:defRPr>
                </a:lvl1pPr>
              </a:lstStyle>
              <a:p>
                <a:pPr/>
                <a:r>
                  <a:t>肝臟解毒</a:t>
                </a:r>
              </a:p>
            </p:txBody>
          </p:sp>
        </p:grpSp>
        <p:sp>
          <p:nvSpPr>
            <p:cNvPr id="318" name="Rectangle 8"/>
            <p:cNvSpPr/>
            <p:nvPr/>
          </p:nvSpPr>
          <p:spPr>
            <a:xfrm>
              <a:off x="-1" y="-1"/>
              <a:ext cx="257892" cy="976876"/>
            </a:xfrm>
            <a:prstGeom prst="rect">
              <a:avLst/>
            </a:prstGeom>
            <a:solidFill>
              <a:srgbClr val="089CA3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 algn="ctr" defTabSz="685800">
                <a:lnSpc>
                  <a:spcPct val="120000"/>
                </a:lnSpc>
                <a:defRPr b="1" sz="2400">
                  <a:latin typeface="微軟正黑體"/>
                  <a:ea typeface="微軟正黑體"/>
                  <a:cs typeface="微軟正黑體"/>
                  <a:sym typeface="微軟正黑體"/>
                </a:defRPr>
              </a:pPr>
            </a:p>
          </p:txBody>
        </p:sp>
      </p:grpSp>
      <p:grpSp>
        <p:nvGrpSpPr>
          <p:cNvPr id="324" name="Group 34"/>
          <p:cNvGrpSpPr/>
          <p:nvPr/>
        </p:nvGrpSpPr>
        <p:grpSpPr>
          <a:xfrm>
            <a:off x="2231589" y="1401514"/>
            <a:ext cx="1829315" cy="976879"/>
            <a:chOff x="0" y="-2"/>
            <a:chExt cx="1829314" cy="976877"/>
          </a:xfrm>
        </p:grpSpPr>
        <p:grpSp>
          <p:nvGrpSpPr>
            <p:cNvPr id="322" name="Pentagon 5"/>
            <p:cNvGrpSpPr/>
            <p:nvPr/>
          </p:nvGrpSpPr>
          <p:grpSpPr>
            <a:xfrm>
              <a:off x="11057" y="-3"/>
              <a:ext cx="1818258" cy="976879"/>
              <a:chOff x="0" y="-1"/>
              <a:chExt cx="1818257" cy="976877"/>
            </a:xfrm>
          </p:grpSpPr>
          <p:sp>
            <p:nvSpPr>
              <p:cNvPr id="320" name="形狀"/>
              <p:cNvSpPr/>
              <p:nvPr/>
            </p:nvSpPr>
            <p:spPr>
              <a:xfrm>
                <a:off x="-1" y="-1"/>
                <a:ext cx="1818258" cy="97687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0" y="0"/>
                    </a:moveTo>
                    <a:lnTo>
                      <a:pt x="15798" y="0"/>
                    </a:lnTo>
                    <a:lnTo>
                      <a:pt x="21600" y="10800"/>
                    </a:lnTo>
                    <a:lnTo>
                      <a:pt x="15798" y="21600"/>
                    </a:lnTo>
                    <a:lnTo>
                      <a:pt x="0" y="21600"/>
                    </a:lnTo>
                    <a:close/>
                  </a:path>
                </a:pathLst>
              </a:custGeom>
              <a:solidFill>
                <a:srgbClr val="0BD0D9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ctr">
                <a:noAutofit/>
              </a:bodyPr>
              <a:lstStyle/>
              <a:p>
                <a:pPr algn="r" defTabSz="685800">
                  <a:lnSpc>
                    <a:spcPct val="120000"/>
                  </a:lnSpc>
                  <a:defRPr b="1" spc="-220" sz="2200">
                    <a:latin typeface="微軟正黑體"/>
                    <a:ea typeface="微軟正黑體"/>
                    <a:cs typeface="微軟正黑體"/>
                    <a:sym typeface="微軟正黑體"/>
                  </a:defRPr>
                </a:pPr>
              </a:p>
            </p:txBody>
          </p:sp>
          <p:sp>
            <p:nvSpPr>
              <p:cNvPr id="321" name="咖啡因代謝"/>
              <p:cNvSpPr txBox="1"/>
              <p:nvPr/>
            </p:nvSpPr>
            <p:spPr>
              <a:xfrm>
                <a:off x="-1" y="263646"/>
                <a:ext cx="1574039" cy="449579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34289" tIns="34289" rIns="34289" bIns="34289" numCol="1" anchor="ctr">
                <a:spAutoFit/>
              </a:bodyPr>
              <a:lstStyle>
                <a:lvl1pPr algn="r" defTabSz="685800">
                  <a:lnSpc>
                    <a:spcPct val="120000"/>
                  </a:lnSpc>
                  <a:defRPr b="1" spc="-220" sz="2200">
                    <a:latin typeface="微軟正黑體"/>
                    <a:ea typeface="微軟正黑體"/>
                    <a:cs typeface="微軟正黑體"/>
                    <a:sym typeface="微軟正黑體"/>
                  </a:defRPr>
                </a:lvl1pPr>
              </a:lstStyle>
              <a:p>
                <a:pPr/>
                <a:r>
                  <a:t>咖啡因代謝</a:t>
                </a:r>
              </a:p>
            </p:txBody>
          </p:sp>
        </p:grpSp>
        <p:sp>
          <p:nvSpPr>
            <p:cNvPr id="323" name="Rectangle 9"/>
            <p:cNvSpPr/>
            <p:nvPr/>
          </p:nvSpPr>
          <p:spPr>
            <a:xfrm>
              <a:off x="0" y="0"/>
              <a:ext cx="257892" cy="976876"/>
            </a:xfrm>
            <a:prstGeom prst="rect">
              <a:avLst/>
            </a:prstGeom>
            <a:solidFill>
              <a:srgbClr val="089CA3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 algn="ctr" defTabSz="685800">
                <a:lnSpc>
                  <a:spcPct val="120000"/>
                </a:lnSpc>
                <a:defRPr b="1" sz="2400">
                  <a:latin typeface="微軟正黑體"/>
                  <a:ea typeface="微軟正黑體"/>
                  <a:cs typeface="微軟正黑體"/>
                  <a:sym typeface="微軟正黑體"/>
                </a:defRPr>
              </a:pPr>
            </a:p>
          </p:txBody>
        </p:sp>
      </p:grpSp>
      <p:grpSp>
        <p:nvGrpSpPr>
          <p:cNvPr id="329" name="Group 35"/>
          <p:cNvGrpSpPr/>
          <p:nvPr/>
        </p:nvGrpSpPr>
        <p:grpSpPr>
          <a:xfrm>
            <a:off x="2231585" y="2593516"/>
            <a:ext cx="1818257" cy="976878"/>
            <a:chOff x="-1" y="-2"/>
            <a:chExt cx="1818255" cy="976877"/>
          </a:xfrm>
        </p:grpSpPr>
        <p:grpSp>
          <p:nvGrpSpPr>
            <p:cNvPr id="327" name="Pentagon 6"/>
            <p:cNvGrpSpPr/>
            <p:nvPr/>
          </p:nvGrpSpPr>
          <p:grpSpPr>
            <a:xfrm>
              <a:off x="-2" y="-3"/>
              <a:ext cx="1818256" cy="976879"/>
              <a:chOff x="0" y="-1"/>
              <a:chExt cx="1818255" cy="976877"/>
            </a:xfrm>
          </p:grpSpPr>
          <p:sp>
            <p:nvSpPr>
              <p:cNvPr id="325" name="形狀"/>
              <p:cNvSpPr/>
              <p:nvPr/>
            </p:nvSpPr>
            <p:spPr>
              <a:xfrm>
                <a:off x="-1" y="-1"/>
                <a:ext cx="1818257" cy="97687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0" y="0"/>
                    </a:moveTo>
                    <a:lnTo>
                      <a:pt x="15798" y="0"/>
                    </a:lnTo>
                    <a:lnTo>
                      <a:pt x="21600" y="10800"/>
                    </a:lnTo>
                    <a:lnTo>
                      <a:pt x="15798" y="21600"/>
                    </a:lnTo>
                    <a:lnTo>
                      <a:pt x="0" y="21600"/>
                    </a:lnTo>
                    <a:close/>
                  </a:path>
                </a:pathLst>
              </a:custGeom>
              <a:solidFill>
                <a:srgbClr val="0BD0D9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ctr">
                <a:noAutofit/>
              </a:bodyPr>
              <a:lstStyle/>
              <a:p>
                <a:pPr algn="r" defTabSz="685800">
                  <a:lnSpc>
                    <a:spcPct val="120000"/>
                  </a:lnSpc>
                  <a:defRPr b="1" sz="2400">
                    <a:latin typeface="微軟正黑體"/>
                    <a:ea typeface="微軟正黑體"/>
                    <a:cs typeface="微軟正黑體"/>
                    <a:sym typeface="微軟正黑體"/>
                  </a:defRPr>
                </a:pPr>
              </a:p>
            </p:txBody>
          </p:sp>
          <p:sp>
            <p:nvSpPr>
              <p:cNvPr id="326" name="酒精代謝"/>
              <p:cNvSpPr txBox="1"/>
              <p:nvPr/>
            </p:nvSpPr>
            <p:spPr>
              <a:xfrm>
                <a:off x="1" y="244595"/>
                <a:ext cx="1574036" cy="487679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34289" tIns="34289" rIns="34289" bIns="34289" numCol="1" anchor="ctr">
                <a:spAutoFit/>
              </a:bodyPr>
              <a:lstStyle>
                <a:lvl1pPr algn="r" defTabSz="685800">
                  <a:lnSpc>
                    <a:spcPct val="120000"/>
                  </a:lnSpc>
                  <a:defRPr b="1" sz="2400">
                    <a:latin typeface="微軟正黑體"/>
                    <a:ea typeface="微軟正黑體"/>
                    <a:cs typeface="微軟正黑體"/>
                    <a:sym typeface="微軟正黑體"/>
                  </a:defRPr>
                </a:lvl1pPr>
              </a:lstStyle>
              <a:p>
                <a:pPr/>
                <a:r>
                  <a:t>酒精代謝</a:t>
                </a:r>
              </a:p>
            </p:txBody>
          </p:sp>
        </p:grpSp>
        <p:sp>
          <p:nvSpPr>
            <p:cNvPr id="328" name="Rectangle 10"/>
            <p:cNvSpPr/>
            <p:nvPr/>
          </p:nvSpPr>
          <p:spPr>
            <a:xfrm>
              <a:off x="-1" y="0"/>
              <a:ext cx="257892" cy="976874"/>
            </a:xfrm>
            <a:prstGeom prst="rect">
              <a:avLst/>
            </a:prstGeom>
            <a:solidFill>
              <a:srgbClr val="089CA3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 algn="ctr" defTabSz="685800">
                <a:lnSpc>
                  <a:spcPct val="120000"/>
                </a:lnSpc>
                <a:defRPr b="1" sz="2400">
                  <a:latin typeface="微軟正黑體"/>
                  <a:ea typeface="微軟正黑體"/>
                  <a:cs typeface="微軟正黑體"/>
                  <a:sym typeface="微軟正黑體"/>
                </a:defRPr>
              </a:pPr>
            </a:p>
          </p:txBody>
        </p:sp>
      </p:grpSp>
      <p:grpSp>
        <p:nvGrpSpPr>
          <p:cNvPr id="334" name="Group 36"/>
          <p:cNvGrpSpPr/>
          <p:nvPr/>
        </p:nvGrpSpPr>
        <p:grpSpPr>
          <a:xfrm>
            <a:off x="2231585" y="3785517"/>
            <a:ext cx="1818255" cy="976879"/>
            <a:chOff x="-2" y="0"/>
            <a:chExt cx="1818253" cy="976877"/>
          </a:xfrm>
        </p:grpSpPr>
        <p:grpSp>
          <p:nvGrpSpPr>
            <p:cNvPr id="332" name="Pentagon 7"/>
            <p:cNvGrpSpPr/>
            <p:nvPr/>
          </p:nvGrpSpPr>
          <p:grpSpPr>
            <a:xfrm>
              <a:off x="-3" y="1"/>
              <a:ext cx="1818255" cy="976876"/>
              <a:chOff x="-1" y="0"/>
              <a:chExt cx="1818253" cy="976875"/>
            </a:xfrm>
          </p:grpSpPr>
          <p:sp>
            <p:nvSpPr>
              <p:cNvPr id="330" name="形狀"/>
              <p:cNvSpPr/>
              <p:nvPr/>
            </p:nvSpPr>
            <p:spPr>
              <a:xfrm>
                <a:off x="-2" y="-1"/>
                <a:ext cx="1818255" cy="97687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0" y="0"/>
                    </a:moveTo>
                    <a:lnTo>
                      <a:pt x="15798" y="0"/>
                    </a:lnTo>
                    <a:lnTo>
                      <a:pt x="21600" y="10800"/>
                    </a:lnTo>
                    <a:lnTo>
                      <a:pt x="15798" y="21600"/>
                    </a:lnTo>
                    <a:lnTo>
                      <a:pt x="0" y="21600"/>
                    </a:lnTo>
                    <a:close/>
                  </a:path>
                </a:pathLst>
              </a:custGeom>
              <a:solidFill>
                <a:srgbClr val="0BD0D9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ctr">
                <a:noAutofit/>
              </a:bodyPr>
              <a:lstStyle/>
              <a:p>
                <a:pPr algn="r" defTabSz="685800">
                  <a:lnSpc>
                    <a:spcPct val="120000"/>
                  </a:lnSpc>
                  <a:defRPr b="1" spc="-220" sz="2200">
                    <a:latin typeface="微軟正黑體"/>
                    <a:ea typeface="微軟正黑體"/>
                    <a:cs typeface="微軟正黑體"/>
                    <a:sym typeface="微軟正黑體"/>
                  </a:defRPr>
                </a:pPr>
              </a:p>
            </p:txBody>
          </p:sp>
          <p:sp>
            <p:nvSpPr>
              <p:cNvPr id="331" name="蛋白質代謝"/>
              <p:cNvSpPr txBox="1"/>
              <p:nvPr/>
            </p:nvSpPr>
            <p:spPr>
              <a:xfrm>
                <a:off x="-1" y="263645"/>
                <a:ext cx="1574037" cy="449579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34289" tIns="34289" rIns="34289" bIns="34289" numCol="1" anchor="ctr">
                <a:spAutoFit/>
              </a:bodyPr>
              <a:lstStyle>
                <a:lvl1pPr algn="r" defTabSz="685800">
                  <a:lnSpc>
                    <a:spcPct val="120000"/>
                  </a:lnSpc>
                  <a:defRPr b="1" spc="-220" sz="2200">
                    <a:latin typeface="微軟正黑體"/>
                    <a:ea typeface="微軟正黑體"/>
                    <a:cs typeface="微軟正黑體"/>
                    <a:sym typeface="微軟正黑體"/>
                  </a:defRPr>
                </a:lvl1pPr>
              </a:lstStyle>
              <a:p>
                <a:pPr/>
                <a:r>
                  <a:t>蛋白質代謝</a:t>
                </a:r>
              </a:p>
            </p:txBody>
          </p:sp>
        </p:grpSp>
        <p:sp>
          <p:nvSpPr>
            <p:cNvPr id="333" name="Rectangle 11"/>
            <p:cNvSpPr/>
            <p:nvPr/>
          </p:nvSpPr>
          <p:spPr>
            <a:xfrm>
              <a:off x="-2" y="-1"/>
              <a:ext cx="257892" cy="976872"/>
            </a:xfrm>
            <a:prstGeom prst="rect">
              <a:avLst/>
            </a:prstGeom>
            <a:solidFill>
              <a:srgbClr val="089CA3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 algn="ctr" defTabSz="685800">
                <a:lnSpc>
                  <a:spcPct val="120000"/>
                </a:lnSpc>
                <a:defRPr b="1" sz="2400">
                  <a:latin typeface="微軟正黑體"/>
                  <a:ea typeface="微軟正黑體"/>
                  <a:cs typeface="微軟正黑體"/>
                  <a:sym typeface="微軟正黑體"/>
                </a:defRPr>
              </a:pPr>
            </a:p>
          </p:txBody>
        </p:sp>
      </p:grpSp>
      <p:sp>
        <p:nvSpPr>
          <p:cNvPr id="335" name="矩形 45"/>
          <p:cNvSpPr txBox="1"/>
          <p:nvPr/>
        </p:nvSpPr>
        <p:spPr>
          <a:xfrm>
            <a:off x="4049835" y="3893079"/>
            <a:ext cx="3309144" cy="102107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34289" tIns="34289" rIns="34289" bIns="34289">
            <a:spAutoFit/>
          </a:bodyPr>
          <a:lstStyle/>
          <a:p>
            <a:pPr marL="428625" indent="-428625" defTabSz="882693">
              <a:buSzPct val="100000"/>
              <a:buFont typeface="Arial"/>
              <a:buChar char="•"/>
              <a:defRPr b="1" spc="75">
                <a:latin typeface="微軟正黑體"/>
                <a:ea typeface="微軟正黑體"/>
                <a:cs typeface="微軟正黑體"/>
                <a:sym typeface="微軟正黑體"/>
              </a:defRPr>
            </a:pPr>
            <a:r>
              <a:t>尿素氮BUN P.32</a:t>
            </a:r>
            <a:endParaRPr>
              <a:latin typeface="Arial"/>
              <a:ea typeface="Arial"/>
              <a:cs typeface="Arial"/>
              <a:sym typeface="Arial"/>
            </a:endParaRPr>
          </a:p>
          <a:p>
            <a:pPr marL="428625" indent="-428625" defTabSz="882693">
              <a:buSzPct val="100000"/>
              <a:buFont typeface="Arial"/>
              <a:buChar char="•"/>
              <a:defRPr b="1" spc="75">
                <a:latin typeface="微軟正黑體"/>
                <a:ea typeface="微軟正黑體"/>
                <a:cs typeface="微軟正黑體"/>
                <a:sym typeface="微軟正黑體"/>
              </a:defRPr>
            </a:pPr>
            <a:r>
              <a:t>肌酸酐Creatinine P.32</a:t>
            </a:r>
            <a:endParaRPr>
              <a:latin typeface="Arial"/>
              <a:ea typeface="Arial"/>
              <a:cs typeface="Arial"/>
              <a:sym typeface="Arial"/>
            </a:endParaRPr>
          </a:p>
          <a:p>
            <a:pPr marL="428625" indent="-428625" defTabSz="882693">
              <a:buSzPct val="100000"/>
              <a:buFont typeface="Arial"/>
              <a:buChar char="•"/>
              <a:defRPr b="1">
                <a:latin typeface="微軟正黑體"/>
                <a:ea typeface="微軟正黑體"/>
                <a:cs typeface="微軟正黑體"/>
                <a:sym typeface="微軟正黑體"/>
              </a:defRPr>
            </a:pPr>
            <a:r>
              <a:t>腎絲球過濾eGFR </a:t>
            </a:r>
            <a:r>
              <a:rPr spc="75"/>
              <a:t>P.32</a:t>
            </a:r>
          </a:p>
        </p:txBody>
      </p:sp>
      <p:sp>
        <p:nvSpPr>
          <p:cNvPr id="336" name="文本框 31"/>
          <p:cNvSpPr txBox="1"/>
          <p:nvPr/>
        </p:nvSpPr>
        <p:spPr>
          <a:xfrm>
            <a:off x="230167" y="2493290"/>
            <a:ext cx="1581151" cy="4191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>
            <a:spAutoFit/>
          </a:bodyPr>
          <a:lstStyle>
            <a:lvl1pPr defTabSz="882693">
              <a:defRPr b="1" spc="70" sz="2400">
                <a:solidFill>
                  <a:srgbClr val="800080"/>
                </a:solidFill>
                <a:latin typeface="微软雅黑"/>
                <a:ea typeface="微软雅黑"/>
                <a:cs typeface="微软雅黑"/>
                <a:sym typeface="微软雅黑"/>
              </a:defRPr>
            </a:lvl1pPr>
          </a:lstStyle>
          <a:p>
            <a:pPr/>
            <a:r>
              <a:t>排毒代謝類</a:t>
            </a:r>
          </a:p>
        </p:txBody>
      </p:sp>
      <p:sp>
        <p:nvSpPr>
          <p:cNvPr id="337" name="矩形 24"/>
          <p:cNvSpPr txBox="1"/>
          <p:nvPr/>
        </p:nvSpPr>
        <p:spPr>
          <a:xfrm>
            <a:off x="4049836" y="1624495"/>
            <a:ext cx="3479628" cy="70357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34289" tIns="34289" rIns="34289" bIns="34289">
            <a:spAutoFit/>
          </a:bodyPr>
          <a:lstStyle/>
          <a:p>
            <a:pPr marL="428625" indent="-428625" defTabSz="882693">
              <a:buSzPct val="100000"/>
              <a:buFont typeface="Arial"/>
              <a:buChar char="•"/>
              <a:defRPr b="1" spc="75">
                <a:latin typeface="微軟正黑體"/>
                <a:ea typeface="微軟正黑體"/>
                <a:cs typeface="微軟正黑體"/>
                <a:sym typeface="微軟正黑體"/>
              </a:defRPr>
            </a:pPr>
            <a:r>
              <a:t>肝功能SGOT、SGPT P.31</a:t>
            </a:r>
            <a:endParaRPr>
              <a:latin typeface="Arial"/>
              <a:ea typeface="Arial"/>
              <a:cs typeface="Arial"/>
              <a:sym typeface="Arial"/>
            </a:endParaRPr>
          </a:p>
          <a:p>
            <a:pPr marL="428625" indent="-428625" defTabSz="882693">
              <a:buSzPct val="100000"/>
              <a:buFont typeface="Arial"/>
              <a:buChar char="•"/>
              <a:defRPr b="1" spc="75">
                <a:latin typeface="微軟正黑體"/>
                <a:ea typeface="微軟正黑體"/>
                <a:cs typeface="微軟正黑體"/>
                <a:sym typeface="微軟正黑體"/>
              </a:defRPr>
            </a:pPr>
            <a:r>
              <a:t>鹼性磷酸酶ALP P.31</a:t>
            </a:r>
          </a:p>
        </p:txBody>
      </p:sp>
      <p:sp>
        <p:nvSpPr>
          <p:cNvPr id="338" name="矩形 25"/>
          <p:cNvSpPr txBox="1"/>
          <p:nvPr/>
        </p:nvSpPr>
        <p:spPr>
          <a:xfrm>
            <a:off x="4049836" y="390018"/>
            <a:ext cx="3479628" cy="70358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34289" tIns="34289" rIns="34289" bIns="34289">
            <a:spAutoFit/>
          </a:bodyPr>
          <a:lstStyle/>
          <a:p>
            <a:pPr marL="428625" indent="-428625" defTabSz="882693">
              <a:buSzPct val="100000"/>
              <a:buFont typeface="Arial"/>
              <a:buChar char="•"/>
              <a:defRPr b="1" spc="75">
                <a:latin typeface="微軟正黑體"/>
                <a:ea typeface="微軟正黑體"/>
                <a:cs typeface="微軟正黑體"/>
                <a:sym typeface="微軟正黑體"/>
              </a:defRPr>
            </a:pPr>
            <a:r>
              <a:t>肝功能SGOT、SGPT P.31</a:t>
            </a:r>
            <a:endParaRPr>
              <a:latin typeface="Arial"/>
              <a:ea typeface="Arial"/>
              <a:cs typeface="Arial"/>
              <a:sym typeface="Arial"/>
            </a:endParaRPr>
          </a:p>
          <a:p>
            <a:pPr marL="428625" indent="-428625" defTabSz="882693">
              <a:buSzPct val="100000"/>
              <a:buFont typeface="Arial"/>
              <a:buChar char="•"/>
              <a:defRPr b="1" spc="75">
                <a:latin typeface="微軟正黑體"/>
                <a:ea typeface="微軟正黑體"/>
                <a:cs typeface="微軟正黑體"/>
                <a:sym typeface="微軟正黑體"/>
              </a:defRPr>
            </a:pPr>
            <a:r>
              <a:t>鹼性磷酸酶ALP P.31</a:t>
            </a:r>
          </a:p>
        </p:txBody>
      </p:sp>
      <p:sp>
        <p:nvSpPr>
          <p:cNvPr id="339" name="矩形 26"/>
          <p:cNvSpPr txBox="1"/>
          <p:nvPr/>
        </p:nvSpPr>
        <p:spPr>
          <a:xfrm>
            <a:off x="4049836" y="2694689"/>
            <a:ext cx="3479628" cy="102107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34289" tIns="34289" rIns="34289" bIns="34289">
            <a:spAutoFit/>
          </a:bodyPr>
          <a:lstStyle/>
          <a:p>
            <a:pPr marL="428625" indent="-428625" defTabSz="882693">
              <a:buSzPct val="100000"/>
              <a:buFont typeface="Arial"/>
              <a:buChar char="•"/>
              <a:defRPr b="1" spc="75">
                <a:latin typeface="微軟正黑體"/>
                <a:ea typeface="微軟正黑體"/>
                <a:cs typeface="微軟正黑體"/>
                <a:sym typeface="微軟正黑體"/>
              </a:defRPr>
            </a:pPr>
            <a:r>
              <a:t>肝功能SGOT、SGPT P.31</a:t>
            </a:r>
            <a:endParaRPr>
              <a:latin typeface="Arial"/>
              <a:ea typeface="Arial"/>
              <a:cs typeface="Arial"/>
              <a:sym typeface="Arial"/>
            </a:endParaRPr>
          </a:p>
          <a:p>
            <a:pPr marL="428625" indent="-428625" defTabSz="882693">
              <a:buSzPct val="100000"/>
              <a:buFont typeface="Arial"/>
              <a:buChar char="•"/>
              <a:defRPr b="1" spc="75">
                <a:latin typeface="微軟正黑體"/>
                <a:ea typeface="微軟正黑體"/>
                <a:cs typeface="微軟正黑體"/>
                <a:sym typeface="微軟正黑體"/>
              </a:defRPr>
            </a:pPr>
            <a:r>
              <a:t>鹼性磷酸酶ALP P.31</a:t>
            </a:r>
            <a:endParaRPr>
              <a:latin typeface="Arial"/>
              <a:ea typeface="Arial"/>
              <a:cs typeface="Arial"/>
              <a:sym typeface="Arial"/>
            </a:endParaRPr>
          </a:p>
          <a:p>
            <a:pPr marL="428625" indent="-428625" defTabSz="882693">
              <a:buSzPct val="100000"/>
              <a:buFont typeface="Arial"/>
              <a:buChar char="•"/>
              <a:defRPr b="1" spc="75">
                <a:latin typeface="微軟正黑體"/>
                <a:ea typeface="微軟正黑體"/>
                <a:cs typeface="微軟正黑體"/>
                <a:sym typeface="微軟正黑體"/>
              </a:defRPr>
            </a:pPr>
            <a:r>
              <a:t>丙種麩睎酵素r-GT P.31 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Click="1" p14:dur="1200">
        <p14:prism dir="l"/>
      </p:transition>
    </mc:Choice>
    <mc:Fallback>
      <p:transition spd="slow">
        <p:fade/>
      </p:transition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1" name="標題 5"/>
          <p:cNvSpPr txBox="1"/>
          <p:nvPr>
            <p:ph type="ctrTitle"/>
          </p:nvPr>
        </p:nvSpPr>
        <p:spPr>
          <a:xfrm>
            <a:off x="685800" y="1597819"/>
            <a:ext cx="7772400" cy="2054053"/>
          </a:xfrm>
          <a:prstGeom prst="rect">
            <a:avLst/>
          </a:prstGeom>
        </p:spPr>
        <p:txBody>
          <a:bodyPr/>
          <a:lstStyle/>
          <a:p>
            <a:pPr>
              <a:lnSpc>
                <a:spcPct val="150000"/>
              </a:lnSpc>
              <a:defRPr spc="0">
                <a:effectLst/>
              </a:defRPr>
            </a:pPr>
            <a:r>
              <a:t>先天基因變異+後天生活影響</a:t>
            </a:r>
            <a:br/>
            <a:r>
              <a:t>=身體狀況(檢驗結果)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Click="1" p14:dur="1200">
        <p14:prism dir="l"/>
      </p:transition>
    </mc:Choice>
    <mc:Fallback>
      <p:transition spd="slow">
        <p:fade/>
      </p:transition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3" name="標題 1"/>
          <p:cNvSpPr txBox="1"/>
          <p:nvPr>
            <p:ph type="title"/>
          </p:nvPr>
        </p:nvSpPr>
        <p:spPr>
          <a:xfrm>
            <a:off x="457200" y="205978"/>
            <a:ext cx="8229600" cy="857251"/>
          </a:xfrm>
          <a:prstGeom prst="rect">
            <a:avLst/>
          </a:prstGeom>
        </p:spPr>
        <p:txBody>
          <a:bodyPr/>
          <a:lstStyle/>
          <a:p>
            <a:pPr/>
            <a:r>
              <a:t>基因+健檢</a:t>
            </a:r>
          </a:p>
        </p:txBody>
      </p:sp>
      <p:sp>
        <p:nvSpPr>
          <p:cNvPr id="344" name="內容版面配置區 2"/>
          <p:cNvSpPr txBox="1"/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/>
          <a:lstStyle/>
          <a:p>
            <a:pPr marL="325754" indent="-325754" defTabSz="868680">
              <a:spcBef>
                <a:spcPts val="600"/>
              </a:spcBef>
              <a:defRPr sz="2600"/>
            </a:pPr>
            <a:r>
              <a:t>基因檢測: 一種基因項目，一生一次。</a:t>
            </a:r>
          </a:p>
          <a:p>
            <a:pPr marL="325754" indent="-325754" defTabSz="868680">
              <a:spcBef>
                <a:spcPts val="600"/>
              </a:spcBef>
              <a:defRPr sz="2600"/>
            </a:pPr>
            <a:r>
              <a:t>健康檢查:</a:t>
            </a:r>
          </a:p>
          <a:p>
            <a:pPr lvl="1" marL="705801" indent="-271462" defTabSz="868680">
              <a:spcBef>
                <a:spcPts val="500"/>
              </a:spcBef>
              <a:defRPr sz="2200"/>
            </a:pPr>
            <a:r>
              <a:t>年滿18歲的成年人即可進行健康檢查</a:t>
            </a:r>
          </a:p>
          <a:p>
            <a:pPr lvl="1" marL="705801" indent="-271462" defTabSz="868680">
              <a:spcBef>
                <a:spcPts val="500"/>
              </a:spcBef>
              <a:defRPr sz="2200"/>
            </a:pPr>
            <a:r>
              <a:t>40歲以上的成年人建議每三年進行一次全身健康檢查</a:t>
            </a:r>
          </a:p>
          <a:p>
            <a:pPr lvl="1" marL="705801" indent="-271462" defTabSz="868680">
              <a:spcBef>
                <a:spcPts val="500"/>
              </a:spcBef>
              <a:defRPr sz="2200"/>
            </a:pPr>
            <a:r>
              <a:t>65歲以上的成年人建議每年一次全身健康檢查</a:t>
            </a:r>
          </a:p>
          <a:p>
            <a:pPr marL="325754" indent="-325754" defTabSz="868680">
              <a:spcBef>
                <a:spcPts val="600"/>
              </a:spcBef>
              <a:defRPr sz="2600"/>
            </a:pPr>
            <a:r>
              <a:t>基因檢測後的健檢: </a:t>
            </a:r>
            <a:r>
              <a:rPr sz="2200"/>
              <a:t>每半年至一年針對需求項目進行健檢。</a:t>
            </a:r>
          </a:p>
        </p:txBody>
      </p:sp>
      <p:sp>
        <p:nvSpPr>
          <p:cNvPr id="345" name="投影片編號版面配置區 4"/>
          <p:cNvSpPr txBox="1"/>
          <p:nvPr>
            <p:ph type="sldNum" sz="quarter" idx="4294967295"/>
          </p:nvPr>
        </p:nvSpPr>
        <p:spPr>
          <a:xfrm>
            <a:off x="8817881" y="4769563"/>
            <a:ext cx="263978" cy="269237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Click="1" p14:dur="1200">
        <p14:prism dir="l"/>
      </p:transition>
    </mc:Choice>
    <mc:Fallback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文字版面配置區 2"/>
          <p:cNvSpPr txBox="1"/>
          <p:nvPr>
            <p:ph type="body" idx="1"/>
          </p:nvPr>
        </p:nvSpPr>
        <p:spPr>
          <a:xfrm>
            <a:off x="457200" y="1200149"/>
            <a:ext cx="8229600" cy="3394476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58" name="投影片編號版面配置區 3"/>
          <p:cNvSpPr txBox="1"/>
          <p:nvPr>
            <p:ph type="sldNum" sz="quarter" idx="4294967295"/>
          </p:nvPr>
        </p:nvSpPr>
        <p:spPr>
          <a:xfrm>
            <a:off x="8900394" y="4894798"/>
            <a:ext cx="184058" cy="269237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  <p:sp>
        <p:nvSpPr>
          <p:cNvPr id="59" name="文字方塊 8"/>
          <p:cNvSpPr txBox="1"/>
          <p:nvPr/>
        </p:nvSpPr>
        <p:spPr>
          <a:xfrm>
            <a:off x="2339750" y="4341755"/>
            <a:ext cx="4968556" cy="23113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>
            <a:lvl1pPr>
              <a:defRPr sz="1000" u="sng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hlinkClick r:id="rId2" invalidUrl="" action="" tgtFrame="" tooltip="" history="1" highlightClick="0" endSnd="0"/>
              </a:defRPr>
            </a:lvl1pPr>
          </a:lstStyle>
          <a:p>
            <a:pPr/>
            <a:r>
              <a:rPr>
                <a:hlinkClick r:id="rId2" invalidUrl="" action="" tgtFrame="" tooltip="" history="1" highlightClick="0" endSnd="0"/>
              </a:rPr>
              <a:t>https://www.commonhealth.com.tw/article/article.action?nid=72244</a:t>
            </a:r>
          </a:p>
        </p:txBody>
      </p:sp>
      <p:pic>
        <p:nvPicPr>
          <p:cNvPr id="60" name="圖片 9" descr="圖片 9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403648" y="1"/>
            <a:ext cx="6336704" cy="2828221"/>
          </a:xfrm>
          <a:prstGeom prst="rect">
            <a:avLst/>
          </a:prstGeom>
          <a:ln w="12700">
            <a:miter lim="400000"/>
          </a:ln>
        </p:spPr>
      </p:pic>
      <p:pic>
        <p:nvPicPr>
          <p:cNvPr id="61" name="Picture 3" descr="Picture 3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1763688" y="1203598"/>
            <a:ext cx="5400600" cy="755359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64" name="群組 15"/>
          <p:cNvGrpSpPr/>
          <p:nvPr/>
        </p:nvGrpSpPr>
        <p:grpSpPr>
          <a:xfrm>
            <a:off x="1475653" y="1779659"/>
            <a:ext cx="6264699" cy="432051"/>
            <a:chOff x="-1" y="-1"/>
            <a:chExt cx="6264697" cy="432050"/>
          </a:xfrm>
        </p:grpSpPr>
        <p:pic>
          <p:nvPicPr>
            <p:cNvPr id="62" name="Picture 4" descr="Picture 4"/>
            <p:cNvPicPr>
              <a:picLocks noChangeAspect="1"/>
            </p:cNvPicPr>
            <p:nvPr/>
          </p:nvPicPr>
          <p:blipFill>
            <a:blip r:embed="rId5">
              <a:extLst/>
            </a:blip>
            <a:stretch>
              <a:fillRect/>
            </a:stretch>
          </p:blipFill>
          <p:spPr>
            <a:xfrm>
              <a:off x="-2" y="70097"/>
              <a:ext cx="3898903" cy="361953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63" name="文字方塊 14"/>
            <p:cNvSpPr/>
            <p:nvPr/>
          </p:nvSpPr>
          <p:spPr>
            <a:xfrm>
              <a:off x="3816423" y="-2"/>
              <a:ext cx="2448274" cy="369333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/>
            </a:p>
          </p:txBody>
        </p:sp>
      </p:grpSp>
      <p:pic>
        <p:nvPicPr>
          <p:cNvPr id="65" name="Picture 5" descr="Picture 5"/>
          <p:cNvPicPr>
            <a:picLocks noChangeAspect="1"/>
          </p:cNvPicPr>
          <p:nvPr/>
        </p:nvPicPr>
        <p:blipFill>
          <a:blip r:embed="rId6">
            <a:extLst/>
          </a:blip>
          <a:stretch>
            <a:fillRect/>
          </a:stretch>
        </p:blipFill>
        <p:spPr>
          <a:xfrm>
            <a:off x="1481741" y="2139700"/>
            <a:ext cx="6258613" cy="2079743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Click="1" p14:dur="1200">
        <p14:prism dir="l"/>
      </p:transition>
    </mc:Choice>
    <mc:Fallback>
      <p:transition spd="slow">
        <p:fade/>
      </p:transition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7" name="標題 5"/>
          <p:cNvSpPr txBox="1"/>
          <p:nvPr>
            <p:ph type="title"/>
          </p:nvPr>
        </p:nvSpPr>
        <p:spPr>
          <a:xfrm>
            <a:off x="457200" y="854049"/>
            <a:ext cx="8229600" cy="857253"/>
          </a:xfrm>
          <a:prstGeom prst="rect">
            <a:avLst/>
          </a:prstGeom>
        </p:spPr>
        <p:txBody>
          <a:bodyPr/>
          <a:lstStyle/>
          <a:p>
            <a:pPr/>
            <a:r>
              <a:t>謝謝大家的聆聽</a:t>
            </a:r>
          </a:p>
        </p:txBody>
      </p:sp>
      <p:sp>
        <p:nvSpPr>
          <p:cNvPr id="348" name="副標題 6"/>
          <p:cNvSpPr txBox="1"/>
          <p:nvPr>
            <p:ph type="body" sz="quarter" idx="1"/>
          </p:nvPr>
        </p:nvSpPr>
        <p:spPr>
          <a:xfrm>
            <a:off x="1763688" y="1635646"/>
            <a:ext cx="5554962" cy="507506"/>
          </a:xfrm>
          <a:prstGeom prst="rect">
            <a:avLst/>
          </a:prstGeom>
        </p:spPr>
        <p:txBody>
          <a:bodyPr/>
          <a:lstStyle/>
          <a:p>
            <a:pPr marL="0" indent="0" algn="ctr">
              <a:spcBef>
                <a:spcPts val="500"/>
              </a:spcBef>
              <a:buSzTx/>
              <a:buNone/>
              <a:defRPr sz="2400"/>
            </a:pPr>
            <a:r>
              <a:t>Email: </a:t>
            </a:r>
            <a:r>
              <a:rPr u="sng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hlinkClick r:id="rId2" invalidUrl="" action="" tgtFrame="" tooltip="" history="1" highlightClick="0" endSnd="0"/>
              </a:rPr>
              <a:t>lukahfc@gmail.com</a:t>
            </a:r>
          </a:p>
        </p:txBody>
      </p:sp>
      <p:pic>
        <p:nvPicPr>
          <p:cNvPr id="349" name="Picture 2" descr="Picture 2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3419869" y="2211708"/>
            <a:ext cx="2190753" cy="2190753"/>
          </a:xfrm>
          <a:prstGeom prst="rect">
            <a:avLst/>
          </a:prstGeom>
          <a:ln w="12700">
            <a:miter lim="400000"/>
          </a:ln>
        </p:spPr>
      </p:pic>
      <p:sp>
        <p:nvSpPr>
          <p:cNvPr id="350" name="文字方塊 7"/>
          <p:cNvSpPr txBox="1"/>
          <p:nvPr/>
        </p:nvSpPr>
        <p:spPr>
          <a:xfrm>
            <a:off x="3635893" y="4155926"/>
            <a:ext cx="1728194" cy="35813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>
            <a:lvl1pPr algn="ctr"/>
          </a:lstStyle>
          <a:p>
            <a:pPr/>
            <a:r>
              <a:t>Line: lukahsu</a:t>
            </a:r>
          </a:p>
        </p:txBody>
      </p:sp>
      <p:pic>
        <p:nvPicPr>
          <p:cNvPr id="351" name="Picture 3" descr="Picture 3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6228183" y="2478982"/>
            <a:ext cx="1656185" cy="1660208"/>
          </a:xfrm>
          <a:prstGeom prst="rect">
            <a:avLst/>
          </a:prstGeom>
          <a:ln w="12700">
            <a:miter lim="400000"/>
          </a:ln>
        </p:spPr>
      </p:pic>
      <p:sp>
        <p:nvSpPr>
          <p:cNvPr id="352" name="文字方塊 10"/>
          <p:cNvSpPr txBox="1"/>
          <p:nvPr/>
        </p:nvSpPr>
        <p:spPr>
          <a:xfrm>
            <a:off x="6109641" y="4171022"/>
            <a:ext cx="1918744" cy="62483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>
            <a:lvl1pPr algn="ctr"/>
          </a:lstStyle>
          <a:p>
            <a:pPr/>
            <a:r>
              <a:t>Wechat: Luka_hsu</a:t>
            </a:r>
          </a:p>
        </p:txBody>
      </p:sp>
      <p:pic>
        <p:nvPicPr>
          <p:cNvPr id="353" name="Picture 2" descr="Picture 2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1051673" y="2291782"/>
            <a:ext cx="1936152" cy="1936152"/>
          </a:xfrm>
          <a:prstGeom prst="rect">
            <a:avLst/>
          </a:prstGeom>
          <a:ln w="12700">
            <a:miter lim="400000"/>
          </a:ln>
        </p:spPr>
      </p:pic>
      <p:sp>
        <p:nvSpPr>
          <p:cNvPr id="354" name="文字方塊 7"/>
          <p:cNvSpPr txBox="1"/>
          <p:nvPr/>
        </p:nvSpPr>
        <p:spPr>
          <a:xfrm>
            <a:off x="611558" y="4155926"/>
            <a:ext cx="2808316" cy="35813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>
            <a:lvl1pPr algn="ctr"/>
          </a:lstStyle>
          <a:p>
            <a:pPr/>
            <a:r>
              <a:t>Facebook: Fuchu Luka Hsu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標題 1"/>
          <p:cNvSpPr txBox="1"/>
          <p:nvPr>
            <p:ph type="title"/>
          </p:nvPr>
        </p:nvSpPr>
        <p:spPr>
          <a:xfrm>
            <a:off x="457200" y="205978"/>
            <a:ext cx="8229600" cy="857251"/>
          </a:xfrm>
          <a:prstGeom prst="rect">
            <a:avLst/>
          </a:prstGeom>
        </p:spPr>
        <p:txBody>
          <a:bodyPr/>
          <a:lstStyle/>
          <a:p>
            <a:pPr/>
            <a:r>
              <a:t>檢驗數據參考值(reference range)</a:t>
            </a:r>
          </a:p>
        </p:txBody>
      </p:sp>
      <p:sp>
        <p:nvSpPr>
          <p:cNvPr id="68" name="內容版面配置區 2"/>
          <p:cNvSpPr txBox="1"/>
          <p:nvPr>
            <p:ph type="body" sz="half" idx="1"/>
          </p:nvPr>
        </p:nvSpPr>
        <p:spPr>
          <a:xfrm>
            <a:off x="457200" y="1200149"/>
            <a:ext cx="3682752" cy="3152640"/>
          </a:xfrm>
          <a:prstGeom prst="rect">
            <a:avLst/>
          </a:prstGeom>
        </p:spPr>
        <p:txBody>
          <a:bodyPr/>
          <a:lstStyle/>
          <a:p>
            <a:pPr marL="173432" indent="-173432" defTabSz="868680">
              <a:lnSpc>
                <a:spcPct val="90000"/>
              </a:lnSpc>
              <a:spcBef>
                <a:spcPts val="400"/>
              </a:spcBef>
              <a:defRPr sz="1900">
                <a:latin typeface="微軟正黑體"/>
                <a:ea typeface="微軟正黑體"/>
                <a:cs typeface="微軟正黑體"/>
                <a:sym typeface="微軟正黑體"/>
              </a:defRPr>
            </a:pPr>
            <a:r>
              <a:t>檢驗血液、尿液…等體液中「物質」的濃度或數值，其參考範圍的決定則是根據</a:t>
            </a:r>
            <a:r>
              <a:rPr b="1">
                <a:solidFill>
                  <a:srgbClr val="C00000"/>
                </a:solidFill>
              </a:rPr>
              <a:t>生物統計學</a:t>
            </a:r>
            <a:r>
              <a:t>原理計算得之，累計一定數量的「</a:t>
            </a:r>
            <a:r>
              <a:rPr b="1">
                <a:solidFill>
                  <a:srgbClr val="C00000"/>
                </a:solidFill>
              </a:rPr>
              <a:t>正常樣本</a:t>
            </a:r>
            <a:r>
              <a:t>」所測得的檢查結果，計算其平均值和標準偏差值(Mean ± SD)，並且決定該項檢查的參考範圍值(reference range)，高於或低於參考範圍值都具備有臨床診斷上的意義。</a:t>
            </a:r>
          </a:p>
        </p:txBody>
      </p:sp>
      <p:pic>
        <p:nvPicPr>
          <p:cNvPr id="69" name="Picture 2" descr="Picture 2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4283967" y="1059582"/>
            <a:ext cx="4557140" cy="3418386"/>
          </a:xfrm>
          <a:prstGeom prst="rect">
            <a:avLst/>
          </a:prstGeom>
          <a:ln w="12700">
            <a:miter lim="400000"/>
          </a:ln>
        </p:spPr>
      </p:pic>
      <p:sp>
        <p:nvSpPr>
          <p:cNvPr id="70" name="投影片編號版面配置區 4"/>
          <p:cNvSpPr txBox="1"/>
          <p:nvPr>
            <p:ph type="sldNum" sz="quarter" idx="4294967295"/>
          </p:nvPr>
        </p:nvSpPr>
        <p:spPr>
          <a:xfrm>
            <a:off x="8897801" y="4894796"/>
            <a:ext cx="184058" cy="269237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  <p:sp>
        <p:nvSpPr>
          <p:cNvPr id="71" name="文字方塊 5"/>
          <p:cNvSpPr txBox="1"/>
          <p:nvPr/>
        </p:nvSpPr>
        <p:spPr>
          <a:xfrm>
            <a:off x="2051717" y="3867894"/>
            <a:ext cx="2160243" cy="599437"/>
          </a:xfrm>
          <a:prstGeom prst="rect">
            <a:avLst/>
          </a:prstGeom>
          <a:solidFill>
            <a:srgbClr val="FFFF00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>
            <a:lvl1pPr algn="ctr">
              <a:defRPr b="1" sz="2800">
                <a:solidFill>
                  <a:srgbClr val="C00000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1pPr>
          </a:lstStyle>
          <a:p>
            <a:pPr/>
            <a:r>
              <a:t>大數據分析 !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Click="1" p14:dur="1200">
        <p14:prism dir="l"/>
      </p:transition>
    </mc:Choice>
    <mc:Fallback>
      <p:transition spd="slow">
        <p:fade/>
      </p:transition>
    </mc:Fallback>
  </mc:AlternateContent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ID="9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6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7" dur="500"/>
                                        <p:tgtEl>
                                          <p:spTgt spid="68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Class="entr" nodeType="withEffect" presetSubtype="0" presetID="9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9" fill="hold"/>
                                        <p:tgtEl>
                                          <p:spTgt spid="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10" dur="500"/>
                                        <p:tgtEl>
                                          <p:spTgt spid="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Class="entr" nodeType="clickEffect" presetID="9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15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71" grpId="2"/>
      <p:bldP build="p" bldLvl="1" animBg="1" rev="0" advAuto="0" spid="68" grpId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標題 1"/>
          <p:cNvSpPr txBox="1"/>
          <p:nvPr>
            <p:ph type="title"/>
          </p:nvPr>
        </p:nvSpPr>
        <p:spPr>
          <a:xfrm>
            <a:off x="457200" y="205978"/>
            <a:ext cx="8229600" cy="857251"/>
          </a:xfrm>
          <a:prstGeom prst="rect">
            <a:avLst/>
          </a:prstGeom>
        </p:spPr>
        <p:txBody>
          <a:bodyPr/>
          <a:lstStyle/>
          <a:p>
            <a:pPr/>
            <a:r>
              <a:t>度量衡小常識</a:t>
            </a:r>
          </a:p>
        </p:txBody>
      </p:sp>
      <p:sp>
        <p:nvSpPr>
          <p:cNvPr id="74" name="投影片編號版面配置區 3"/>
          <p:cNvSpPr txBox="1"/>
          <p:nvPr>
            <p:ph type="sldNum" sz="quarter" idx="4294967295"/>
          </p:nvPr>
        </p:nvSpPr>
        <p:spPr>
          <a:xfrm>
            <a:off x="8900394" y="4894798"/>
            <a:ext cx="184058" cy="269237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  <p:graphicFrame>
        <p:nvGraphicFramePr>
          <p:cNvPr id="75" name="表格 4"/>
          <p:cNvGraphicFramePr/>
          <p:nvPr/>
        </p:nvGraphicFramePr>
        <p:xfrm>
          <a:off x="2051718" y="1021813"/>
          <a:ext cx="4968554" cy="3708401"/>
        </p:xfrm>
        <a:graphic xmlns:a="http://schemas.openxmlformats.org/drawingml/2006/main">
          <a:graphicData uri="http://schemas.openxmlformats.org/drawingml/2006/table">
            <a:tbl>
              <a:tblPr firstCol="0" firstRow="1" lastCol="0" lastRow="0" bandCol="0" bandRow="1" rtl="0">
                <a:tableStyleId>{4C3C2611-4C71-4FC5-86AE-919BDF0F9419}</a:tableStyleId>
              </a:tblPr>
              <a:tblGrid>
                <a:gridCol w="2880320"/>
                <a:gridCol w="2088232"/>
              </a:tblGrid>
              <a:tr h="370840">
                <a:tc>
                  <a:txBody>
                    <a:bodyPr/>
                    <a:lstStyle/>
                    <a:p>
                      <a:pPr algn="ctr">
                        <a:defRPr b="0" sz="1800">
                          <a:solidFill>
                            <a:srgbClr val="000000"/>
                          </a:solidFill>
                        </a:defRPr>
                      </a:pPr>
                      <a:r>
                        <a:rPr b="1" sz="1600">
                          <a:solidFill>
                            <a:srgbClr val="FFFFFF"/>
                          </a:solidFill>
                          <a:latin typeface="Microsoft YaHei"/>
                          <a:ea typeface="Microsoft YaHei"/>
                          <a:cs typeface="Microsoft YaHei"/>
                          <a:sym typeface="Microsoft YaHei"/>
                        </a:rPr>
                        <a:t>單位代號</a:t>
                      </a:r>
                    </a:p>
                  </a:txBody>
                  <a:tcPr marL="45720" marR="45720" marT="45720" marB="45720" anchor="t" anchorCtr="0" horzOverflow="overflow"/>
                </a:tc>
                <a:tc>
                  <a:txBody>
                    <a:bodyPr/>
                    <a:lstStyle/>
                    <a:p>
                      <a:pPr algn="ctr">
                        <a:defRPr b="0" sz="1800">
                          <a:solidFill>
                            <a:srgbClr val="000000"/>
                          </a:solidFill>
                        </a:defRPr>
                      </a:pPr>
                      <a:r>
                        <a:rPr b="1" sz="1600">
                          <a:solidFill>
                            <a:srgbClr val="FFFFFF"/>
                          </a:solidFill>
                          <a:latin typeface="Microsoft YaHei"/>
                          <a:ea typeface="Microsoft YaHei"/>
                          <a:cs typeface="Microsoft YaHei"/>
                          <a:sym typeface="Microsoft YaHei"/>
                        </a:rPr>
                        <a:t>單位換算</a:t>
                      </a:r>
                    </a:p>
                  </a:txBody>
                  <a:tcPr marL="45720" marR="45720" marT="45720" marB="45720" anchor="t" anchorCtr="0" horzOverflow="overflow"/>
                </a:tc>
              </a:tr>
              <a:tr h="370840"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sz="1600">
                          <a:latin typeface="Microsoft YaHei"/>
                          <a:ea typeface="Microsoft YaHei"/>
                          <a:cs typeface="Microsoft YaHei"/>
                          <a:sym typeface="Microsoft YaHei"/>
                        </a:rPr>
                        <a:t>Liter (L), 公升</a:t>
                      </a:r>
                    </a:p>
                  </a:txBody>
                  <a:tcPr marL="45720" marR="45720" marT="45720" marB="45720" anchor="t" anchorCtr="0" horzOverflow="overflow"/>
                </a:tc>
                <a:tc>
                  <a:txBody>
                    <a:bodyPr/>
                    <a:lstStyle/>
                    <a:p>
                      <a:pPr algn="ctr">
                        <a:defRPr sz="1600">
                          <a:latin typeface="Microsoft YaHei"/>
                          <a:ea typeface="Microsoft YaHei"/>
                          <a:cs typeface="Microsoft YaHei"/>
                          <a:sym typeface="Microsoft YaHei"/>
                        </a:defRPr>
                      </a:pPr>
                      <a:r>
                        <a:t>10</a:t>
                      </a:r>
                      <a:r>
                        <a:rPr baseline="30000"/>
                        <a:t>0 </a:t>
                      </a:r>
                      <a:r>
                        <a:t>= 1</a:t>
                      </a:r>
                    </a:p>
                  </a:txBody>
                  <a:tcPr marL="45720" marR="45720" marT="45720" marB="45720" anchor="t" anchorCtr="0" horzOverflow="overflow"/>
                </a:tc>
              </a:tr>
              <a:tr h="370840"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sz="1600">
                          <a:latin typeface="Microsoft YaHei"/>
                          <a:ea typeface="Microsoft YaHei"/>
                          <a:cs typeface="Microsoft YaHei"/>
                          <a:sym typeface="Microsoft YaHei"/>
                        </a:rPr>
                        <a:t>deci-Liter (dL), 分升</a:t>
                      </a:r>
                    </a:p>
                  </a:txBody>
                  <a:tcPr marL="45720" marR="45720" marT="45720" marB="45720" anchor="t" anchorCtr="0" horzOverflow="overflow"/>
                </a:tc>
                <a:tc>
                  <a:txBody>
                    <a:bodyPr/>
                    <a:lstStyle/>
                    <a:p>
                      <a:pPr algn="ctr">
                        <a:defRPr sz="1600">
                          <a:latin typeface="Microsoft YaHei"/>
                          <a:ea typeface="Microsoft YaHei"/>
                          <a:cs typeface="Microsoft YaHei"/>
                          <a:sym typeface="Microsoft YaHei"/>
                        </a:defRPr>
                      </a:pPr>
                      <a:r>
                        <a:t>10</a:t>
                      </a:r>
                      <a:r>
                        <a:rPr baseline="30000"/>
                        <a:t>-1</a:t>
                      </a:r>
                    </a:p>
                  </a:txBody>
                  <a:tcPr marL="45720" marR="45720" marT="45720" marB="45720" anchor="t" anchorCtr="0" horzOverflow="overflow"/>
                </a:tc>
              </a:tr>
              <a:tr h="370840"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sz="1600">
                          <a:latin typeface="Microsoft YaHei"/>
                          <a:ea typeface="Microsoft YaHei"/>
                          <a:cs typeface="Microsoft YaHei"/>
                          <a:sym typeface="Microsoft YaHei"/>
                        </a:rPr>
                        <a:t>milli-Liter (mL), 毫升</a:t>
                      </a:r>
                    </a:p>
                  </a:txBody>
                  <a:tcPr marL="45720" marR="45720" marT="45720" marB="45720" anchor="t" anchorCtr="0" horzOverflow="overflow"/>
                </a:tc>
                <a:tc>
                  <a:txBody>
                    <a:bodyPr/>
                    <a:lstStyle/>
                    <a:p>
                      <a:pPr algn="ctr">
                        <a:defRPr sz="1600">
                          <a:latin typeface="Microsoft YaHei"/>
                          <a:ea typeface="Microsoft YaHei"/>
                          <a:cs typeface="Microsoft YaHei"/>
                          <a:sym typeface="Microsoft YaHei"/>
                        </a:defRPr>
                      </a:pPr>
                      <a:r>
                        <a:t>10</a:t>
                      </a:r>
                      <a:r>
                        <a:rPr baseline="30000"/>
                        <a:t>-3</a:t>
                      </a:r>
                    </a:p>
                  </a:txBody>
                  <a:tcPr marL="45720" marR="45720" marT="45720" marB="45720" anchor="t" anchorCtr="0" horzOverflow="overflow"/>
                </a:tc>
              </a:tr>
              <a:tr h="370840"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sz="1600">
                          <a:latin typeface="Microsoft YaHei"/>
                          <a:ea typeface="Microsoft YaHei"/>
                          <a:cs typeface="Microsoft YaHei"/>
                          <a:sym typeface="Microsoft YaHei"/>
                        </a:rPr>
                        <a:t>micro-Liter (μL), 微升</a:t>
                      </a:r>
                    </a:p>
                  </a:txBody>
                  <a:tcPr marL="45720" marR="45720" marT="45720" marB="45720" anchor="t" anchorCtr="0" horzOverflow="overflow"/>
                </a:tc>
                <a:tc>
                  <a:txBody>
                    <a:bodyPr/>
                    <a:lstStyle/>
                    <a:p>
                      <a:pPr algn="ctr">
                        <a:defRPr sz="1600">
                          <a:latin typeface="Microsoft YaHei"/>
                          <a:ea typeface="Microsoft YaHei"/>
                          <a:cs typeface="Microsoft YaHei"/>
                          <a:sym typeface="Microsoft YaHei"/>
                        </a:defRPr>
                      </a:pPr>
                      <a:r>
                        <a:t>10</a:t>
                      </a:r>
                      <a:r>
                        <a:rPr baseline="30000"/>
                        <a:t>-6</a:t>
                      </a:r>
                    </a:p>
                  </a:txBody>
                  <a:tcPr marL="45720" marR="45720" marT="45720" marB="45720" anchor="t" anchorCtr="0" horzOverflow="overflow"/>
                </a:tc>
              </a:tr>
              <a:tr h="370840"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sz="1600">
                          <a:latin typeface="Microsoft YaHei"/>
                          <a:ea typeface="Microsoft YaHei"/>
                          <a:cs typeface="Microsoft YaHei"/>
                          <a:sym typeface="Microsoft YaHei"/>
                        </a:rPr>
                        <a:t>nano-Liter (nL), 納升</a:t>
                      </a:r>
                    </a:p>
                  </a:txBody>
                  <a:tcPr marL="45720" marR="45720" marT="45720" marB="45720" anchor="t" anchorCtr="0" horzOverflow="overflow"/>
                </a:tc>
                <a:tc>
                  <a:txBody>
                    <a:bodyPr/>
                    <a:lstStyle/>
                    <a:p>
                      <a:pPr algn="ctr">
                        <a:defRPr sz="1600">
                          <a:latin typeface="Microsoft YaHei"/>
                          <a:ea typeface="Microsoft YaHei"/>
                          <a:cs typeface="Microsoft YaHei"/>
                          <a:sym typeface="Microsoft YaHei"/>
                        </a:defRPr>
                      </a:pPr>
                      <a:r>
                        <a:t>10</a:t>
                      </a:r>
                      <a:r>
                        <a:rPr baseline="30000"/>
                        <a:t>-9</a:t>
                      </a:r>
                    </a:p>
                  </a:txBody>
                  <a:tcPr marL="45720" marR="45720" marT="45720" marB="45720" anchor="t" anchorCtr="0" horzOverflow="overflow"/>
                </a:tc>
              </a:tr>
              <a:tr h="370840"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sz="1600">
                          <a:latin typeface="Microsoft YaHei"/>
                          <a:ea typeface="Microsoft YaHei"/>
                          <a:cs typeface="Microsoft YaHei"/>
                          <a:sym typeface="Microsoft YaHei"/>
                        </a:rPr>
                        <a:t>pico-Liter (pL), 皮升</a:t>
                      </a:r>
                    </a:p>
                  </a:txBody>
                  <a:tcPr marL="45720" marR="45720" marT="45720" marB="45720" anchor="t" anchorCtr="0" horzOverflow="overflow"/>
                </a:tc>
                <a:tc>
                  <a:txBody>
                    <a:bodyPr/>
                    <a:lstStyle/>
                    <a:p>
                      <a:pPr algn="ctr">
                        <a:defRPr sz="1600">
                          <a:latin typeface="Microsoft YaHei"/>
                          <a:ea typeface="Microsoft YaHei"/>
                          <a:cs typeface="Microsoft YaHei"/>
                          <a:sym typeface="Microsoft YaHei"/>
                        </a:defRPr>
                      </a:pPr>
                      <a:r>
                        <a:t>10</a:t>
                      </a:r>
                      <a:r>
                        <a:rPr baseline="30000"/>
                        <a:t>-12</a:t>
                      </a:r>
                    </a:p>
                  </a:txBody>
                  <a:tcPr marL="45720" marR="45720" marT="45720" marB="45720" anchor="t" anchorCtr="0" horzOverflow="overflow"/>
                </a:tc>
              </a:tr>
              <a:tr h="370840"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sz="1600">
                          <a:latin typeface="Microsoft YaHei"/>
                          <a:ea typeface="Microsoft YaHei"/>
                          <a:cs typeface="Microsoft YaHei"/>
                          <a:sym typeface="Microsoft YaHei"/>
                        </a:rPr>
                        <a:t>femto-Liter (fL), 飛升</a:t>
                      </a:r>
                    </a:p>
                  </a:txBody>
                  <a:tcPr marL="45720" marR="45720" marT="45720" marB="45720" anchor="t" anchorCtr="0" horzOverflow="overflow"/>
                </a:tc>
                <a:tc>
                  <a:txBody>
                    <a:bodyPr/>
                    <a:lstStyle/>
                    <a:p>
                      <a:pPr algn="ctr">
                        <a:defRPr sz="1600">
                          <a:latin typeface="Microsoft YaHei"/>
                          <a:ea typeface="Microsoft YaHei"/>
                          <a:cs typeface="Microsoft YaHei"/>
                          <a:sym typeface="Microsoft YaHei"/>
                        </a:defRPr>
                      </a:pPr>
                      <a:r>
                        <a:t>10</a:t>
                      </a:r>
                      <a:r>
                        <a:rPr baseline="30000"/>
                        <a:t>-15</a:t>
                      </a:r>
                    </a:p>
                  </a:txBody>
                  <a:tcPr marL="45720" marR="45720" marT="45720" marB="45720" anchor="t" anchorCtr="0" horzOverflow="overflow"/>
                </a:tc>
              </a:tr>
              <a:tr h="370840"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sz="1600">
                          <a:latin typeface="Microsoft YaHei"/>
                          <a:ea typeface="Microsoft YaHei"/>
                          <a:cs typeface="Microsoft YaHei"/>
                          <a:sym typeface="Microsoft YaHei"/>
                        </a:rPr>
                        <a:t>atto-Liter (aL), 阿升</a:t>
                      </a:r>
                    </a:p>
                  </a:txBody>
                  <a:tcPr marL="45720" marR="45720" marT="45720" marB="45720" anchor="t" anchorCtr="0" horzOverflow="overflow"/>
                </a:tc>
                <a:tc>
                  <a:txBody>
                    <a:bodyPr/>
                    <a:lstStyle/>
                    <a:p>
                      <a:pPr algn="ctr">
                        <a:defRPr sz="1600">
                          <a:latin typeface="Microsoft YaHei"/>
                          <a:ea typeface="Microsoft YaHei"/>
                          <a:cs typeface="Microsoft YaHei"/>
                          <a:sym typeface="Microsoft YaHei"/>
                        </a:defRPr>
                      </a:pPr>
                      <a:r>
                        <a:t>10</a:t>
                      </a:r>
                      <a:r>
                        <a:rPr baseline="30000"/>
                        <a:t>-18</a:t>
                      </a:r>
                    </a:p>
                  </a:txBody>
                  <a:tcPr marL="45720" marR="45720" marT="45720" marB="45720" anchor="t" anchorCtr="0" horzOverflow="overflow"/>
                </a:tc>
              </a:tr>
              <a:tr h="370840"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sz="1600">
                          <a:latin typeface="Microsoft YaHei"/>
                          <a:ea typeface="Microsoft YaHei"/>
                          <a:cs typeface="Microsoft YaHei"/>
                          <a:sym typeface="Microsoft YaHei"/>
                        </a:rPr>
                        <a:t>zepto-Liter (zL), 仄升</a:t>
                      </a:r>
                    </a:p>
                  </a:txBody>
                  <a:tcPr marL="45720" marR="45720" marT="45720" marB="45720" anchor="t" anchorCtr="0" horzOverflow="overflow"/>
                </a:tc>
                <a:tc>
                  <a:txBody>
                    <a:bodyPr/>
                    <a:lstStyle/>
                    <a:p>
                      <a:pPr algn="ctr">
                        <a:defRPr sz="1600">
                          <a:latin typeface="Microsoft YaHei"/>
                          <a:ea typeface="Microsoft YaHei"/>
                          <a:cs typeface="Microsoft YaHei"/>
                          <a:sym typeface="Microsoft YaHei"/>
                        </a:defRPr>
                      </a:pPr>
                      <a:r>
                        <a:t>10</a:t>
                      </a:r>
                      <a:r>
                        <a:rPr baseline="30000"/>
                        <a:t>-21</a:t>
                      </a:r>
                    </a:p>
                  </a:txBody>
                  <a:tcPr marL="45720" marR="45720" marT="45720" marB="45720" anchor="t" anchorCtr="0" horzOverflow="overflow"/>
                </a:tc>
              </a:tr>
            </a:tbl>
          </a:graphicData>
        </a:graphic>
      </p:graphicFrame>
      <p:sp>
        <p:nvSpPr>
          <p:cNvPr id="76" name="文字方塊 6"/>
          <p:cNvSpPr txBox="1"/>
          <p:nvPr/>
        </p:nvSpPr>
        <p:spPr>
          <a:xfrm>
            <a:off x="6480719" y="2521230"/>
            <a:ext cx="2483770" cy="408937"/>
          </a:xfrm>
          <a:prstGeom prst="rect">
            <a:avLst/>
          </a:prstGeom>
          <a:solidFill>
            <a:srgbClr val="FFFF00"/>
          </a:solidFill>
          <a:ln w="38100">
            <a:solidFill>
              <a:srgbClr val="FF0000"/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>
            <a:lvl1pPr>
              <a:defRPr sz="1600">
                <a:latin typeface="Microsoft YaHei"/>
                <a:ea typeface="Microsoft YaHei"/>
                <a:cs typeface="Microsoft YaHei"/>
                <a:sym typeface="Microsoft YaHei"/>
              </a:defRPr>
            </a:lvl1pPr>
          </a:lstStyle>
          <a:p>
            <a:pPr/>
            <a:r>
              <a:t>1滴水= 0,06 mL = 60 μL</a:t>
            </a:r>
          </a:p>
        </p:txBody>
      </p:sp>
      <p:sp>
        <p:nvSpPr>
          <p:cNvPr id="77" name="文字方塊 7"/>
          <p:cNvSpPr txBox="1"/>
          <p:nvPr/>
        </p:nvSpPr>
        <p:spPr>
          <a:xfrm>
            <a:off x="6300192" y="1779660"/>
            <a:ext cx="2843810" cy="370837"/>
          </a:xfrm>
          <a:prstGeom prst="rect">
            <a:avLst/>
          </a:prstGeom>
          <a:solidFill>
            <a:srgbClr val="FFFF00"/>
          </a:solidFill>
          <a:ln w="38100">
            <a:solidFill>
              <a:srgbClr val="FF0000"/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/>
          <a:p>
            <a:pPr>
              <a:defRPr sz="1600">
                <a:latin typeface="Microsoft YaHei"/>
                <a:ea typeface="Microsoft YaHei"/>
                <a:cs typeface="Microsoft YaHei"/>
                <a:sym typeface="Microsoft YaHei"/>
              </a:defRPr>
            </a:pPr>
            <a:r>
              <a:t>1 dL= 10</a:t>
            </a:r>
            <a:r>
              <a:rPr baseline="30000"/>
              <a:t>-1</a:t>
            </a:r>
            <a:r>
              <a:t> L = 100 mL (c.c.)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Click="1" p14:dur="1200">
        <p14:prism dir="l"/>
      </p:transition>
    </mc:Choice>
    <mc:Fallback>
      <p:transition spd="slow">
        <p:fade/>
      </p:transition>
    </mc:Fallback>
  </mc:AlternateContent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ID="9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7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Class="entr" nodeType="clickEffect" presetID="9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12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77" grpId="1"/>
      <p:bldP build="whole" bldLvl="1" animBg="1" rev="0" advAuto="0" spid="76" grpId="2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標題 1"/>
          <p:cNvSpPr txBox="1"/>
          <p:nvPr>
            <p:ph type="title"/>
          </p:nvPr>
        </p:nvSpPr>
        <p:spPr>
          <a:xfrm>
            <a:off x="0" y="205978"/>
            <a:ext cx="9144000" cy="857251"/>
          </a:xfrm>
          <a:prstGeom prst="rect">
            <a:avLst/>
          </a:prstGeom>
        </p:spPr>
        <p:txBody>
          <a:bodyPr/>
          <a:lstStyle>
            <a:lvl1pPr>
              <a:defRPr sz="2600"/>
            </a:lvl1pPr>
          </a:lstStyle>
          <a:p>
            <a:pPr/>
            <a:r>
              <a:t>正常值(Normal range) v.s. 參考值(Reference range)</a:t>
            </a:r>
          </a:p>
        </p:txBody>
      </p:sp>
      <p:sp>
        <p:nvSpPr>
          <p:cNvPr id="80" name="投影片編號版面配置區 4"/>
          <p:cNvSpPr txBox="1"/>
          <p:nvPr>
            <p:ph type="sldNum" sz="quarter" idx="4294967295"/>
          </p:nvPr>
        </p:nvSpPr>
        <p:spPr>
          <a:xfrm>
            <a:off x="8897801" y="4894796"/>
            <a:ext cx="184058" cy="269237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  <p:pic>
        <p:nvPicPr>
          <p:cNvPr id="81" name="Picture 2" descr="Picture 2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547662" y="987574"/>
            <a:ext cx="6096004" cy="3168352"/>
          </a:xfrm>
          <a:prstGeom prst="rect">
            <a:avLst/>
          </a:prstGeom>
          <a:ln w="12700">
            <a:miter lim="400000"/>
          </a:ln>
        </p:spPr>
      </p:pic>
      <p:sp>
        <p:nvSpPr>
          <p:cNvPr id="82" name="文字方塊 6"/>
          <p:cNvSpPr txBox="1"/>
          <p:nvPr/>
        </p:nvSpPr>
        <p:spPr>
          <a:xfrm>
            <a:off x="1043606" y="4083918"/>
            <a:ext cx="3528397" cy="37083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>
            <a:lvl1pPr>
              <a:defRPr sz="1600">
                <a:latin typeface="微軟正黑體"/>
                <a:ea typeface="微軟正黑體"/>
                <a:cs typeface="微軟正黑體"/>
                <a:sym typeface="微軟正黑體"/>
              </a:defRPr>
            </a:lvl1pPr>
          </a:lstStyle>
          <a:p>
            <a:pPr/>
            <a:r>
              <a:t>舊觀念: Normal range (正常值)</a:t>
            </a:r>
          </a:p>
        </p:txBody>
      </p:sp>
      <p:sp>
        <p:nvSpPr>
          <p:cNvPr id="83" name="文字方塊 7"/>
          <p:cNvSpPr txBox="1"/>
          <p:nvPr/>
        </p:nvSpPr>
        <p:spPr>
          <a:xfrm>
            <a:off x="4788022" y="4105402"/>
            <a:ext cx="3240364" cy="370837"/>
          </a:xfrm>
          <a:prstGeom prst="rect">
            <a:avLst/>
          </a:prstGeom>
          <a:solidFill>
            <a:srgbClr val="FFFF00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>
            <a:lvl1pPr>
              <a:defRPr sz="1600">
                <a:latin typeface="微軟正黑體"/>
                <a:ea typeface="微軟正黑體"/>
                <a:cs typeface="微軟正黑體"/>
                <a:sym typeface="微軟正黑體"/>
              </a:defRPr>
            </a:lvl1pPr>
          </a:lstStyle>
          <a:p>
            <a:pPr/>
            <a:r>
              <a:t>新觀念: Reference range (參考值)</a:t>
            </a:r>
          </a:p>
        </p:txBody>
      </p:sp>
      <p:sp>
        <p:nvSpPr>
          <p:cNvPr id="84" name="直線接點 8"/>
          <p:cNvSpPr/>
          <p:nvPr/>
        </p:nvSpPr>
        <p:spPr>
          <a:xfrm>
            <a:off x="899592" y="4253193"/>
            <a:ext cx="3312369" cy="3"/>
          </a:xfrm>
          <a:prstGeom prst="line">
            <a:avLst/>
          </a:prstGeom>
          <a:ln w="57150">
            <a:solidFill>
              <a:srgbClr val="FF0000"/>
            </a:solidFill>
          </a:ln>
        </p:spPr>
        <p:txBody>
          <a:bodyPr lIns="45718" tIns="45718" rIns="45718" bIns="45718"/>
          <a:lstStyle/>
          <a:p>
            <a:pPr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Click="1" p14:dur="1200">
        <p14:prism dir="l"/>
      </p:transition>
    </mc:Choice>
    <mc:Fallback>
      <p:transition spd="slow">
        <p:fade/>
      </p:transition>
    </mc:Fallback>
  </mc:AlternateContent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ID="9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7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Class="entr" nodeType="clickEffect" presetID="9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12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Class="entr" nodeType="clickEffect" presetID="9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17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82" grpId="1"/>
      <p:bldP build="whole" bldLvl="1" animBg="1" rev="0" advAuto="0" spid="83" grpId="3"/>
      <p:bldP build="whole" bldLvl="1" animBg="1" rev="0" advAuto="0" spid="84" grpId="2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標題 7"/>
          <p:cNvSpPr txBox="1"/>
          <p:nvPr>
            <p:ph type="title"/>
          </p:nvPr>
        </p:nvSpPr>
        <p:spPr>
          <a:xfrm>
            <a:off x="457200" y="205978"/>
            <a:ext cx="8229600" cy="857251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87" name="投影片編號版面配置區 3"/>
          <p:cNvSpPr txBox="1"/>
          <p:nvPr>
            <p:ph type="sldNum" sz="quarter" idx="4294967295"/>
          </p:nvPr>
        </p:nvSpPr>
        <p:spPr>
          <a:xfrm>
            <a:off x="8900394" y="4894798"/>
            <a:ext cx="184058" cy="269237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  <p:pic>
        <p:nvPicPr>
          <p:cNvPr id="88" name="Picture 2" descr="Picture 2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467543" y="0"/>
            <a:ext cx="2164559" cy="5143500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91" name="群組 12"/>
          <p:cNvGrpSpPr/>
          <p:nvPr/>
        </p:nvGrpSpPr>
        <p:grpSpPr>
          <a:xfrm>
            <a:off x="467542" y="2571750"/>
            <a:ext cx="2880322" cy="1368154"/>
            <a:chOff x="0" y="0"/>
            <a:chExt cx="2880321" cy="1368153"/>
          </a:xfrm>
        </p:grpSpPr>
        <p:sp>
          <p:nvSpPr>
            <p:cNvPr id="89" name="矩形 4"/>
            <p:cNvSpPr/>
            <p:nvPr/>
          </p:nvSpPr>
          <p:spPr>
            <a:xfrm>
              <a:off x="-1" y="0"/>
              <a:ext cx="1008113" cy="1368154"/>
            </a:xfrm>
            <a:prstGeom prst="rect">
              <a:avLst/>
            </a:prstGeom>
            <a:noFill/>
            <a:ln w="38100" cap="flat">
              <a:solidFill>
                <a:srgbClr val="FF0000"/>
              </a:solidFill>
              <a:prstDash val="solid"/>
              <a:round/>
            </a:ln>
            <a:effectLst>
              <a:outerShdw sx="100000" sy="100000" kx="0" ky="0" algn="b" rotWithShape="0" blurRad="38100" dist="23000" dir="5400000">
                <a:srgbClr val="000000">
                  <a:alpha val="35000"/>
                </a:srgbClr>
              </a:outerShdw>
            </a:effectLst>
          </p:spPr>
          <p:txBody>
            <a:bodyPr wrap="square" lIns="45718" tIns="45718" rIns="45718" bIns="45718" numCol="1" anchor="ctr">
              <a:noAutofit/>
            </a:bodyPr>
            <a:lstStyle/>
            <a:p>
              <a:pPr/>
            </a:p>
          </p:txBody>
        </p:sp>
        <p:sp>
          <p:nvSpPr>
            <p:cNvPr id="90" name="直線單箭頭接點 6"/>
            <p:cNvSpPr/>
            <p:nvPr/>
          </p:nvSpPr>
          <p:spPr>
            <a:xfrm flipV="1">
              <a:off x="1008111" y="882099"/>
              <a:ext cx="1872210" cy="396045"/>
            </a:xfrm>
            <a:prstGeom prst="line">
              <a:avLst/>
            </a:prstGeom>
            <a:noFill/>
            <a:ln w="57150" cap="flat">
              <a:solidFill>
                <a:srgbClr val="FF0000"/>
              </a:solidFill>
              <a:prstDash val="solid"/>
              <a:round/>
              <a:tailEnd type="triangle" w="med" len="med"/>
            </a:ln>
            <a:effectLst>
              <a:outerShdw sx="100000" sy="100000" kx="0" ky="0" algn="b" rotWithShape="0" blurRad="38100" dist="20000" dir="5400000">
                <a:srgbClr val="000000">
                  <a:alpha val="38000"/>
                </a:srgbClr>
              </a:outerShdw>
            </a:effectLst>
          </p:spPr>
          <p:txBody>
            <a:bodyPr wrap="square" lIns="45718" tIns="45718" rIns="45718" bIns="45718" numCol="1" anchor="t">
              <a:noAutofit/>
            </a:bodyPr>
            <a:lstStyle/>
            <a:p>
              <a:pPr/>
            </a:p>
          </p:txBody>
        </p:sp>
      </p:grpSp>
      <p:grpSp>
        <p:nvGrpSpPr>
          <p:cNvPr id="94" name="群組 16"/>
          <p:cNvGrpSpPr/>
          <p:nvPr/>
        </p:nvGrpSpPr>
        <p:grpSpPr>
          <a:xfrm>
            <a:off x="3347862" y="555523"/>
            <a:ext cx="4968557" cy="4176115"/>
            <a:chOff x="0" y="-1"/>
            <a:chExt cx="4968555" cy="4176113"/>
          </a:xfrm>
        </p:grpSpPr>
        <p:pic>
          <p:nvPicPr>
            <p:cNvPr id="92" name="Picture 7" descr="Picture 7"/>
            <p:cNvPicPr>
              <a:picLocks noChangeAspect="1"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-1" y="-2"/>
              <a:ext cx="2205577" cy="4153687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93" name="Picture 8" descr="Picture 8"/>
            <p:cNvPicPr>
              <a:picLocks noChangeAspect="1"/>
            </p:cNvPicPr>
            <p:nvPr/>
          </p:nvPicPr>
          <p:blipFill>
            <a:blip r:embed="rId4">
              <a:extLst/>
            </a:blip>
            <a:stretch>
              <a:fillRect/>
            </a:stretch>
          </p:blipFill>
          <p:spPr>
            <a:xfrm>
              <a:off x="1898096" y="64933"/>
              <a:ext cx="3070459" cy="4111180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Click="1" p14:dur="1200">
        <p14:prism dir="l"/>
      </p:transition>
    </mc:Choice>
    <mc:Fallback>
      <p:transition spd="slow">
        <p:fade/>
      </p:transition>
    </mc:Fallback>
  </mc:AlternateContent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ID="9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7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Class="entr" nodeType="afterEffect" presetID="9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11" dur="10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91" grpId="1"/>
      <p:bldP build="whole" bldLvl="1" animBg="1" rev="0" advAuto="0" spid="94" grpId="2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標題 5"/>
          <p:cNvSpPr txBox="1"/>
          <p:nvPr>
            <p:ph type="ctrTitle"/>
          </p:nvPr>
        </p:nvSpPr>
        <p:spPr>
          <a:xfrm>
            <a:off x="685800" y="1597819"/>
            <a:ext cx="7772400" cy="1102522"/>
          </a:xfrm>
          <a:prstGeom prst="rect">
            <a:avLst/>
          </a:prstGeom>
        </p:spPr>
        <p:txBody>
          <a:bodyPr/>
          <a:lstStyle>
            <a:lvl1pPr>
              <a:defRPr spc="0"/>
            </a:lvl1pPr>
          </a:lstStyle>
          <a:p>
            <a:pPr>
              <a:defRPr>
                <a:effectLst/>
              </a:defRPr>
            </a:pPr>
            <a:r>
              <a:t>常見的健檢項目</a:t>
            </a:r>
          </a:p>
        </p:txBody>
      </p:sp>
      <p:sp>
        <p:nvSpPr>
          <p:cNvPr id="97" name="副標題 6"/>
          <p:cNvSpPr txBox="1"/>
          <p:nvPr>
            <p:ph type="subTitle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Click="1" p14:dur="1200">
        <p14:prism dir="l"/>
      </p:transition>
    </mc:Choice>
    <mc:Fallback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標題 1"/>
          <p:cNvSpPr txBox="1"/>
          <p:nvPr>
            <p:ph type="title"/>
          </p:nvPr>
        </p:nvSpPr>
        <p:spPr>
          <a:xfrm>
            <a:off x="457200" y="205978"/>
            <a:ext cx="8229600" cy="857251"/>
          </a:xfrm>
          <a:prstGeom prst="rect">
            <a:avLst/>
          </a:prstGeom>
        </p:spPr>
        <p:txBody>
          <a:bodyPr/>
          <a:lstStyle/>
          <a:p>
            <a:pPr/>
            <a:r>
              <a:t>健檢項目(以長庚醫院為例)</a:t>
            </a:r>
          </a:p>
        </p:txBody>
      </p:sp>
      <p:graphicFrame>
        <p:nvGraphicFramePr>
          <p:cNvPr id="100" name="表格 4"/>
          <p:cNvGraphicFramePr/>
          <p:nvPr/>
        </p:nvGraphicFramePr>
        <p:xfrm>
          <a:off x="395536" y="1059582"/>
          <a:ext cx="4032449" cy="3663637"/>
        </p:xfrm>
        <a:graphic xmlns:a="http://schemas.openxmlformats.org/drawingml/2006/main">
          <a:graphicData uri="http://schemas.openxmlformats.org/drawingml/2006/table">
            <a:tbl>
              <a:tblPr firstCol="0" firstRow="0" lastCol="0" lastRow="0" bandCol="0" bandRow="0" rtl="0">
                <a:tableStyleId>{4C3C2611-4C71-4FC5-86AE-919BDF0F9419}</a:tableStyleId>
              </a:tblPr>
              <a:tblGrid>
                <a:gridCol w="1279721"/>
                <a:gridCol w="2752727"/>
              </a:tblGrid>
              <a:tr h="360040"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b="1" sz="1200">
                          <a:solidFill>
                            <a:srgbClr val="FFFFFF"/>
                          </a:solidFill>
                          <a:latin typeface="Microsoft YaHei"/>
                          <a:ea typeface="Microsoft YaHei"/>
                          <a:cs typeface="Microsoft YaHei"/>
                          <a:sym typeface="Microsoft YaHei"/>
                        </a:rPr>
                        <a:t>檢查類別</a:t>
                      </a:r>
                    </a:p>
                  </a:txBody>
                  <a:tcPr marL="4669" marR="4669" marT="4669" marB="4669" anchor="ctr" anchorCtr="0" horzOverflow="overflow">
                    <a:solidFill>
                      <a:srgbClr val="558ED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b="1" sz="1200">
                          <a:solidFill>
                            <a:srgbClr val="FFFFFF"/>
                          </a:solidFill>
                          <a:latin typeface="Microsoft YaHei"/>
                          <a:ea typeface="Microsoft YaHei"/>
                          <a:cs typeface="Microsoft YaHei"/>
                          <a:sym typeface="Microsoft YaHei"/>
                        </a:rPr>
                        <a:t>檢查項目</a:t>
                      </a:r>
                    </a:p>
                  </a:txBody>
                  <a:tcPr marL="4669" marR="4669" marT="4669" marB="4669" anchor="ctr" anchorCtr="0" horzOverflow="overflow">
                    <a:solidFill>
                      <a:srgbClr val="558ED5"/>
                    </a:solidFill>
                  </a:tcPr>
                </a:tc>
              </a:tr>
              <a:tr h="288032">
                <a:tc>
                  <a:txBody>
                    <a:bodyPr/>
                    <a:lstStyle/>
                    <a:p>
                      <a:pPr algn="l">
                        <a:defRPr sz="1800"/>
                      </a:pPr>
                      <a:r>
                        <a:rPr sz="1200">
                          <a:latin typeface="Microsoft YaHei"/>
                          <a:ea typeface="Microsoft YaHei"/>
                          <a:cs typeface="Microsoft YaHei"/>
                          <a:sym typeface="Microsoft YaHei"/>
                        </a:rPr>
                        <a:t>一般體態檢查</a:t>
                      </a:r>
                    </a:p>
                  </a:txBody>
                  <a:tcPr marL="3600" marR="3600" marT="3600" marB="3600" anchor="ctr" anchorCtr="0" horzOverflow="overflow">
                    <a:solidFill>
                      <a:srgbClr val="E8ECF4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defRPr sz="1800"/>
                      </a:pPr>
                      <a:r>
                        <a:rPr sz="1200">
                          <a:latin typeface="Microsoft YaHei"/>
                          <a:ea typeface="Microsoft YaHei"/>
                          <a:cs typeface="Microsoft YaHei"/>
                          <a:sym typeface="Microsoft YaHei"/>
                        </a:rPr>
                        <a:t>身體成份分析</a:t>
                      </a:r>
                    </a:p>
                  </a:txBody>
                  <a:tcPr marL="3600" marR="3600" marT="3600" marB="3600" anchor="ctr" anchorCtr="0" horzOverflow="overflow">
                    <a:solidFill>
                      <a:srgbClr val="E8ECF4"/>
                    </a:solidFill>
                  </a:tcPr>
                </a:tc>
              </a:tr>
              <a:tr h="207946">
                <a:tc>
                  <a:txBody>
                    <a:bodyPr/>
                    <a:lstStyle/>
                    <a:p>
                      <a:pPr algn="l">
                        <a:defRPr sz="1800"/>
                      </a:pPr>
                      <a:r>
                        <a:rPr sz="1200">
                          <a:latin typeface="Microsoft YaHei"/>
                          <a:ea typeface="Microsoft YaHei"/>
                          <a:cs typeface="Microsoft YaHei"/>
                          <a:sym typeface="Microsoft YaHei"/>
                        </a:rPr>
                        <a:t>視力系統</a:t>
                      </a:r>
                    </a:p>
                  </a:txBody>
                  <a:tcPr marL="3600" marR="3600" marT="3600" marB="3600" anchor="ctr" anchorCtr="0" horzOverflow="overflow">
                    <a:solidFill>
                      <a:srgbClr val="E8ECF4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defRPr sz="1800"/>
                      </a:pPr>
                      <a:r>
                        <a:rPr sz="1200">
                          <a:latin typeface="Microsoft YaHei"/>
                          <a:ea typeface="Microsoft YaHei"/>
                          <a:cs typeface="Microsoft YaHei"/>
                          <a:sym typeface="Microsoft YaHei"/>
                        </a:rPr>
                        <a:t>視力檢查、色盲檢查、眼壓檢查</a:t>
                      </a:r>
                    </a:p>
                  </a:txBody>
                  <a:tcPr marL="3600" marR="3600" marT="3600" marB="3600" anchor="ctr" anchorCtr="0" horzOverflow="overflow">
                    <a:solidFill>
                      <a:srgbClr val="E8ECF4"/>
                    </a:solidFill>
                  </a:tcPr>
                </a:tc>
              </a:tr>
              <a:tr h="317443">
                <a:tc>
                  <a:txBody>
                    <a:bodyPr/>
                    <a:lstStyle/>
                    <a:p>
                      <a:pPr algn="l">
                        <a:defRPr sz="1800"/>
                      </a:pPr>
                      <a:r>
                        <a:rPr sz="1200">
                          <a:latin typeface="Microsoft YaHei"/>
                          <a:ea typeface="Microsoft YaHei"/>
                          <a:cs typeface="Microsoft YaHei"/>
                          <a:sym typeface="Microsoft YaHei"/>
                        </a:rPr>
                        <a:t>尿液常規檢查</a:t>
                      </a:r>
                    </a:p>
                  </a:txBody>
                  <a:tcPr marL="3600" marR="3600" marT="3600" marB="3600" anchor="ctr" anchorCtr="0" horzOverflow="overflow">
                    <a:solidFill>
                      <a:srgbClr val="E8ECF4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defRPr sz="1800"/>
                      </a:pPr>
                      <a:r>
                        <a:rPr sz="1200">
                          <a:latin typeface="Microsoft YaHei"/>
                          <a:ea typeface="Microsoft YaHei"/>
                          <a:cs typeface="Microsoft YaHei"/>
                          <a:sym typeface="Microsoft YaHei"/>
                        </a:rPr>
                        <a:t>尿液常規檢查 + 尿沉渣</a:t>
                      </a:r>
                    </a:p>
                  </a:txBody>
                  <a:tcPr marL="3600" marR="3600" marT="3600" marB="3600" anchor="ctr" anchorCtr="0" horzOverflow="overflow">
                    <a:solidFill>
                      <a:srgbClr val="E8ECF4"/>
                    </a:solidFill>
                  </a:tcPr>
                </a:tc>
              </a:tr>
              <a:tr h="410715">
                <a:tc>
                  <a:txBody>
                    <a:bodyPr/>
                    <a:lstStyle/>
                    <a:p>
                      <a:pPr algn="l">
                        <a:defRPr sz="1800"/>
                      </a:pPr>
                      <a:r>
                        <a:rPr sz="1200">
                          <a:latin typeface="Microsoft YaHei"/>
                          <a:ea typeface="Microsoft YaHei"/>
                          <a:cs typeface="Microsoft YaHei"/>
                          <a:sym typeface="Microsoft YaHei"/>
                        </a:rPr>
                        <a:t>血液常規檢查</a:t>
                      </a:r>
                    </a:p>
                  </a:txBody>
                  <a:tcPr marL="3600" marR="3600" marT="3600" marB="3600" anchor="ctr" anchorCtr="0" horzOverflow="overflow">
                    <a:solidFill>
                      <a:srgbClr val="E8ECF4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defRPr sz="1800"/>
                      </a:pPr>
                      <a:r>
                        <a:rPr sz="1200">
                          <a:latin typeface="Microsoft YaHei"/>
                          <a:ea typeface="Microsoft YaHei"/>
                          <a:cs typeface="Microsoft YaHei"/>
                          <a:sym typeface="Microsoft YaHei"/>
                        </a:rPr>
                        <a:t>白血球、紅血球、血小板、血色素、血容積、MCV、MCH、MCHC等八項</a:t>
                      </a:r>
                    </a:p>
                  </a:txBody>
                  <a:tcPr marL="3600" marR="3600" marT="3600" marB="3600" anchor="ctr" anchorCtr="0" horzOverflow="overflow">
                    <a:solidFill>
                      <a:srgbClr val="E8ECF4"/>
                    </a:solidFill>
                  </a:tcPr>
                </a:tc>
              </a:tr>
              <a:tr h="207946">
                <a:tc rowSpan="7">
                  <a:txBody>
                    <a:bodyPr/>
                    <a:lstStyle/>
                    <a:p>
                      <a:pPr algn="l">
                        <a:defRPr sz="1800"/>
                      </a:pPr>
                      <a:r>
                        <a:rPr sz="1200">
                          <a:latin typeface="Microsoft YaHei"/>
                          <a:ea typeface="Microsoft YaHei"/>
                          <a:cs typeface="Microsoft YaHei"/>
                          <a:sym typeface="Microsoft YaHei"/>
                        </a:rPr>
                        <a:t>肝、腎功能檢驗</a:t>
                      </a:r>
                    </a:p>
                  </a:txBody>
                  <a:tcPr marL="3600" marR="3600" marT="3600" marB="3600" anchor="ctr" anchorCtr="0" horzOverflow="overflow">
                    <a:solidFill>
                      <a:srgbClr val="E8ECF4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defRPr sz="1800"/>
                      </a:pPr>
                      <a:r>
                        <a:rPr sz="1200">
                          <a:latin typeface="Microsoft YaHei"/>
                          <a:ea typeface="Microsoft YaHei"/>
                          <a:cs typeface="Microsoft YaHei"/>
                          <a:sym typeface="Microsoft YaHei"/>
                        </a:rPr>
                        <a:t>尿素氮 (BUN)</a:t>
                      </a:r>
                    </a:p>
                  </a:txBody>
                  <a:tcPr marL="3600" marR="3600" marT="3600" marB="3600" anchor="ctr" anchorCtr="0" horzOverflow="overflow">
                    <a:solidFill>
                      <a:srgbClr val="E8ECF4"/>
                    </a:solidFill>
                  </a:tcPr>
                </a:tc>
              </a:tr>
              <a:tr h="207946">
                <a:tc vMerge="1">
                  <a:tcPr/>
                </a:tc>
                <a:tc>
                  <a:txBody>
                    <a:bodyPr/>
                    <a:lstStyle/>
                    <a:p>
                      <a:pPr algn="l">
                        <a:defRPr sz="1800"/>
                      </a:pPr>
                      <a:r>
                        <a:rPr sz="1200">
                          <a:latin typeface="Microsoft YaHei"/>
                          <a:ea typeface="Microsoft YaHei"/>
                          <a:cs typeface="Microsoft YaHei"/>
                          <a:sym typeface="Microsoft YaHei"/>
                        </a:rPr>
                        <a:t>肌酸酐 (Creatinine)</a:t>
                      </a:r>
                    </a:p>
                  </a:txBody>
                  <a:tcPr marL="3600" marR="3600" marT="3600" marB="3600" anchor="ctr" anchorCtr="0" horzOverflow="overflow">
                    <a:solidFill>
                      <a:srgbClr val="E8ECF4"/>
                    </a:solidFill>
                  </a:tcPr>
                </a:tc>
              </a:tr>
              <a:tr h="207946">
                <a:tc vMerge="1">
                  <a:tcPr/>
                </a:tc>
                <a:tc>
                  <a:txBody>
                    <a:bodyPr/>
                    <a:lstStyle/>
                    <a:p>
                      <a:pPr algn="l">
                        <a:defRPr sz="1800"/>
                      </a:pPr>
                      <a:r>
                        <a:rPr sz="1200">
                          <a:latin typeface="Microsoft YaHei"/>
                          <a:ea typeface="Microsoft YaHei"/>
                          <a:cs typeface="Microsoft YaHei"/>
                          <a:sym typeface="Microsoft YaHei"/>
                        </a:rPr>
                        <a:t>天門冬氨酸氨基轉移酶(GOT/AST)</a:t>
                      </a:r>
                    </a:p>
                  </a:txBody>
                  <a:tcPr marL="3600" marR="3600" marT="3600" marB="3600" anchor="ctr" anchorCtr="0" horzOverflow="overflow">
                    <a:solidFill>
                      <a:srgbClr val="E8ECF4"/>
                    </a:solidFill>
                  </a:tcPr>
                </a:tc>
              </a:tr>
              <a:tr h="207946">
                <a:tc vMerge="1">
                  <a:tcPr/>
                </a:tc>
                <a:tc>
                  <a:txBody>
                    <a:bodyPr/>
                    <a:lstStyle/>
                    <a:p>
                      <a:pPr algn="l">
                        <a:defRPr sz="1800"/>
                      </a:pPr>
                      <a:r>
                        <a:rPr sz="1200">
                          <a:latin typeface="Microsoft YaHei"/>
                          <a:ea typeface="Microsoft YaHei"/>
                          <a:cs typeface="Microsoft YaHei"/>
                          <a:sym typeface="Microsoft YaHei"/>
                        </a:rPr>
                        <a:t>穀丙氨酸氨基轉移酶(GPT/ALT)</a:t>
                      </a:r>
                    </a:p>
                  </a:txBody>
                  <a:tcPr marL="3600" marR="3600" marT="3600" marB="3600" anchor="ctr" anchorCtr="0" horzOverflow="overflow">
                    <a:solidFill>
                      <a:srgbClr val="E8ECF4"/>
                    </a:solidFill>
                  </a:tcPr>
                </a:tc>
              </a:tr>
              <a:tr h="207946">
                <a:tc vMerge="1">
                  <a:tcPr/>
                </a:tc>
                <a:tc>
                  <a:txBody>
                    <a:bodyPr/>
                    <a:lstStyle/>
                    <a:p>
                      <a:pPr algn="l">
                        <a:defRPr sz="1800"/>
                      </a:pPr>
                      <a:r>
                        <a:rPr sz="1200">
                          <a:latin typeface="Microsoft YaHei"/>
                          <a:ea typeface="Microsoft YaHei"/>
                          <a:cs typeface="Microsoft YaHei"/>
                          <a:sym typeface="Microsoft YaHei"/>
                        </a:rPr>
                        <a:t>穀氨醯轉移酶(r-GT)</a:t>
                      </a:r>
                    </a:p>
                  </a:txBody>
                  <a:tcPr marL="3600" marR="3600" marT="3600" marB="3600" anchor="ctr" anchorCtr="0" horzOverflow="overflow">
                    <a:solidFill>
                      <a:srgbClr val="E8ECF4"/>
                    </a:solidFill>
                  </a:tcPr>
                </a:tc>
              </a:tr>
              <a:tr h="207946">
                <a:tc vMerge="1">
                  <a:tcPr/>
                </a:tc>
                <a:tc>
                  <a:txBody>
                    <a:bodyPr/>
                    <a:lstStyle/>
                    <a:p>
                      <a:pPr algn="l">
                        <a:defRPr sz="1800"/>
                      </a:pPr>
                      <a:r>
                        <a:rPr sz="1200">
                          <a:latin typeface="Microsoft YaHei"/>
                          <a:ea typeface="Microsoft YaHei"/>
                          <a:cs typeface="Microsoft YaHei"/>
                          <a:sym typeface="Microsoft YaHei"/>
                        </a:rPr>
                        <a:t>總膽紅素 (Total Bilirubin)</a:t>
                      </a:r>
                    </a:p>
                  </a:txBody>
                  <a:tcPr marL="3600" marR="3600" marT="3600" marB="3600" anchor="ctr" anchorCtr="0" horzOverflow="overflow">
                    <a:solidFill>
                      <a:srgbClr val="E8ECF4"/>
                    </a:solidFill>
                  </a:tcPr>
                </a:tc>
              </a:tr>
              <a:tr h="207946">
                <a:tc vMerge="1">
                  <a:tcPr/>
                </a:tc>
                <a:tc>
                  <a:txBody>
                    <a:bodyPr/>
                    <a:lstStyle/>
                    <a:p>
                      <a:pPr algn="l">
                        <a:defRPr sz="1800"/>
                      </a:pPr>
                      <a:r>
                        <a:rPr sz="1200">
                          <a:latin typeface="Microsoft YaHei"/>
                          <a:ea typeface="Microsoft YaHei"/>
                          <a:cs typeface="Microsoft YaHei"/>
                          <a:sym typeface="Microsoft YaHei"/>
                        </a:rPr>
                        <a:t>鹼性磷酸酶(ALP)</a:t>
                      </a:r>
                    </a:p>
                  </a:txBody>
                  <a:tcPr marL="3600" marR="3600" marT="3600" marB="3600" anchor="ctr" anchorCtr="0" horzOverflow="overflow">
                    <a:solidFill>
                      <a:srgbClr val="E8ECF4"/>
                    </a:solidFill>
                  </a:tcPr>
                </a:tc>
              </a:tr>
              <a:tr h="207946">
                <a:tc rowSpan="3">
                  <a:txBody>
                    <a:bodyPr/>
                    <a:lstStyle/>
                    <a:p>
                      <a:pPr algn="l">
                        <a:defRPr sz="1800"/>
                      </a:pPr>
                      <a:r>
                        <a:rPr sz="1200">
                          <a:latin typeface="Microsoft YaHei"/>
                          <a:ea typeface="Microsoft YaHei"/>
                          <a:cs typeface="Microsoft YaHei"/>
                          <a:sym typeface="Microsoft YaHei"/>
                        </a:rPr>
                        <a:t>肝炎抗體/原檢測</a:t>
                      </a:r>
                    </a:p>
                  </a:txBody>
                  <a:tcPr marL="3600" marR="3600" marT="3600" marB="3600" anchor="ctr" anchorCtr="0" horzOverflow="overflow">
                    <a:solidFill>
                      <a:srgbClr val="E8ECF4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defRPr sz="1800"/>
                      </a:pPr>
                      <a:r>
                        <a:rPr sz="1200">
                          <a:latin typeface="Microsoft YaHei"/>
                          <a:ea typeface="Microsoft YaHei"/>
                          <a:cs typeface="Microsoft YaHei"/>
                          <a:sym typeface="Microsoft YaHei"/>
                        </a:rPr>
                        <a:t>B肝表面抗原</a:t>
                      </a:r>
                    </a:p>
                  </a:txBody>
                  <a:tcPr marL="3600" marR="3600" marT="3600" marB="3600" anchor="ctr" anchorCtr="0" horzOverflow="overflow">
                    <a:solidFill>
                      <a:srgbClr val="E8ECF4"/>
                    </a:solidFill>
                  </a:tcPr>
                </a:tc>
              </a:tr>
              <a:tr h="207946">
                <a:tc vMerge="1">
                  <a:tcPr/>
                </a:tc>
                <a:tc>
                  <a:txBody>
                    <a:bodyPr/>
                    <a:lstStyle/>
                    <a:p>
                      <a:pPr algn="l">
                        <a:defRPr sz="1800"/>
                      </a:pPr>
                      <a:r>
                        <a:rPr sz="1200">
                          <a:latin typeface="Microsoft YaHei"/>
                          <a:ea typeface="Microsoft YaHei"/>
                          <a:cs typeface="Microsoft YaHei"/>
                          <a:sym typeface="Microsoft YaHei"/>
                        </a:rPr>
                        <a:t>B肝表面抗體</a:t>
                      </a:r>
                    </a:p>
                  </a:txBody>
                  <a:tcPr marL="3600" marR="3600" marT="3600" marB="3600" anchor="ctr" anchorCtr="0" horzOverflow="overflow">
                    <a:solidFill>
                      <a:srgbClr val="E8ECF4"/>
                    </a:solidFill>
                  </a:tcPr>
                </a:tc>
              </a:tr>
              <a:tr h="207946">
                <a:tc vMerge="1">
                  <a:tcPr/>
                </a:tc>
                <a:tc>
                  <a:txBody>
                    <a:bodyPr/>
                    <a:lstStyle/>
                    <a:p>
                      <a:pPr algn="l">
                        <a:defRPr sz="1800"/>
                      </a:pPr>
                      <a:r>
                        <a:rPr sz="1200">
                          <a:latin typeface="Microsoft YaHei"/>
                          <a:ea typeface="Microsoft YaHei"/>
                          <a:cs typeface="Microsoft YaHei"/>
                          <a:sym typeface="Microsoft YaHei"/>
                        </a:rPr>
                        <a:t>C肝表面抗體</a:t>
                      </a:r>
                    </a:p>
                  </a:txBody>
                  <a:tcPr marL="3600" marR="3600" marT="3600" marB="3600" anchor="ctr" anchorCtr="0" horzOverflow="overflow">
                    <a:solidFill>
                      <a:srgbClr val="E8ECF4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01" name="表格 5"/>
          <p:cNvGraphicFramePr/>
          <p:nvPr/>
        </p:nvGraphicFramePr>
        <p:xfrm>
          <a:off x="4860032" y="1059576"/>
          <a:ext cx="3874614" cy="3453513"/>
        </p:xfrm>
        <a:graphic xmlns:a="http://schemas.openxmlformats.org/drawingml/2006/main">
          <a:graphicData uri="http://schemas.openxmlformats.org/drawingml/2006/table">
            <a:tbl>
              <a:tblPr firstCol="0" firstRow="0" lastCol="0" lastRow="0" bandCol="0" bandRow="0" rtl="0">
                <a:tableStyleId>{4C3C2611-4C71-4FC5-86AE-919BDF0F9419}</a:tableStyleId>
              </a:tblPr>
              <a:tblGrid>
                <a:gridCol w="1080120"/>
                <a:gridCol w="2794494"/>
              </a:tblGrid>
              <a:tr h="360046"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b="1" sz="1200">
                          <a:solidFill>
                            <a:srgbClr val="FFFFFF"/>
                          </a:solidFill>
                          <a:latin typeface="Microsoft YaHei"/>
                          <a:ea typeface="Microsoft YaHei"/>
                          <a:cs typeface="Microsoft YaHei"/>
                          <a:sym typeface="Microsoft YaHei"/>
                        </a:rPr>
                        <a:t>檢查類別</a:t>
                      </a:r>
                    </a:p>
                  </a:txBody>
                  <a:tcPr marL="3600" marR="3600" marT="3600" marB="3600" anchor="ctr" anchorCtr="0" horzOverflow="overflow">
                    <a:solidFill>
                      <a:srgbClr val="558ED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b="1" sz="1200">
                          <a:solidFill>
                            <a:srgbClr val="FFFFFF"/>
                          </a:solidFill>
                          <a:latin typeface="Microsoft YaHei"/>
                          <a:ea typeface="Microsoft YaHei"/>
                          <a:cs typeface="Microsoft YaHei"/>
                          <a:sym typeface="Microsoft YaHei"/>
                        </a:rPr>
                        <a:t>檢查項目</a:t>
                      </a:r>
                    </a:p>
                  </a:txBody>
                  <a:tcPr marL="3600" marR="3600" marT="3600" marB="3600" anchor="ctr" anchorCtr="0" horzOverflow="overflow">
                    <a:solidFill>
                      <a:srgbClr val="558ED5"/>
                    </a:solidFill>
                  </a:tcPr>
                </a:tc>
              </a:tr>
              <a:tr h="237959">
                <a:tc rowSpan="7">
                  <a:txBody>
                    <a:bodyPr/>
                    <a:lstStyle/>
                    <a:p>
                      <a:pPr algn="l">
                        <a:defRPr sz="1800"/>
                      </a:pPr>
                      <a:r>
                        <a:rPr sz="1200">
                          <a:latin typeface="Microsoft YaHei"/>
                          <a:ea typeface="Microsoft YaHei"/>
                          <a:cs typeface="Microsoft YaHei"/>
                          <a:sym typeface="Microsoft YaHei"/>
                        </a:rPr>
                        <a:t>代謝檢查</a:t>
                      </a:r>
                    </a:p>
                  </a:txBody>
                  <a:tcPr marL="18000" marR="18000" marT="18000" marB="18000" anchor="ctr" anchorCtr="0" horzOverflow="overflow">
                    <a:solidFill>
                      <a:srgbClr val="E8ECF4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defRPr sz="1800"/>
                      </a:pPr>
                      <a:r>
                        <a:rPr sz="1200">
                          <a:latin typeface="Microsoft YaHei"/>
                          <a:ea typeface="Microsoft YaHei"/>
                          <a:cs typeface="Microsoft YaHei"/>
                          <a:sym typeface="Microsoft YaHei"/>
                        </a:rPr>
                        <a:t>總膽固醇(Total Cholesterol)</a:t>
                      </a:r>
                    </a:p>
                  </a:txBody>
                  <a:tcPr marL="18000" marR="18000" marT="18000" marB="18000" anchor="ctr" anchorCtr="0" horzOverflow="overflow">
                    <a:solidFill>
                      <a:srgbClr val="E8ECF4"/>
                    </a:solidFill>
                  </a:tcPr>
                </a:tc>
              </a:tr>
              <a:tr h="237959">
                <a:tc vMerge="1">
                  <a:tcPr/>
                </a:tc>
                <a:tc>
                  <a:txBody>
                    <a:bodyPr/>
                    <a:lstStyle/>
                    <a:p>
                      <a:pPr algn="l">
                        <a:defRPr sz="1800"/>
                      </a:pPr>
                      <a:r>
                        <a:rPr sz="1200">
                          <a:latin typeface="Microsoft YaHei"/>
                          <a:ea typeface="Microsoft YaHei"/>
                          <a:cs typeface="Microsoft YaHei"/>
                          <a:sym typeface="Microsoft YaHei"/>
                        </a:rPr>
                        <a:t>三酸甘油脂(Triglyceride)</a:t>
                      </a:r>
                    </a:p>
                  </a:txBody>
                  <a:tcPr marL="18000" marR="18000" marT="18000" marB="18000" anchor="ctr" anchorCtr="0" horzOverflow="overflow">
                    <a:solidFill>
                      <a:srgbClr val="E8ECF4"/>
                    </a:solidFill>
                  </a:tcPr>
                </a:tc>
              </a:tr>
              <a:tr h="237959">
                <a:tc vMerge="1">
                  <a:tcPr/>
                </a:tc>
                <a:tc>
                  <a:txBody>
                    <a:bodyPr/>
                    <a:lstStyle/>
                    <a:p>
                      <a:pPr algn="l">
                        <a:defRPr sz="1800"/>
                      </a:pPr>
                      <a:r>
                        <a:rPr sz="1200">
                          <a:latin typeface="Microsoft YaHei"/>
                          <a:ea typeface="Microsoft YaHei"/>
                          <a:cs typeface="Microsoft YaHei"/>
                          <a:sym typeface="Microsoft YaHei"/>
                        </a:rPr>
                        <a:t>高密度脂蛋白膽固醇(HDL-C)</a:t>
                      </a:r>
                    </a:p>
                  </a:txBody>
                  <a:tcPr marL="18000" marR="18000" marT="18000" marB="18000" anchor="ctr" anchorCtr="0" horzOverflow="overflow">
                    <a:solidFill>
                      <a:srgbClr val="E8ECF4"/>
                    </a:solidFill>
                  </a:tcPr>
                </a:tc>
              </a:tr>
              <a:tr h="237959">
                <a:tc vMerge="1">
                  <a:tcPr/>
                </a:tc>
                <a:tc>
                  <a:txBody>
                    <a:bodyPr/>
                    <a:lstStyle/>
                    <a:p>
                      <a:pPr algn="l">
                        <a:defRPr sz="1800"/>
                      </a:pPr>
                      <a:r>
                        <a:rPr sz="1200">
                          <a:latin typeface="Microsoft YaHei"/>
                          <a:ea typeface="Microsoft YaHei"/>
                          <a:cs typeface="Microsoft YaHei"/>
                          <a:sym typeface="Microsoft YaHei"/>
                        </a:rPr>
                        <a:t>低密度脂蛋白膽固醇(LDL-C)</a:t>
                      </a:r>
                    </a:p>
                  </a:txBody>
                  <a:tcPr marL="18000" marR="18000" marT="18000" marB="18000" anchor="ctr" anchorCtr="0" horzOverflow="overflow">
                    <a:solidFill>
                      <a:srgbClr val="E8ECF4"/>
                    </a:solidFill>
                  </a:tcPr>
                </a:tc>
              </a:tr>
              <a:tr h="237959">
                <a:tc vMerge="1">
                  <a:tcPr/>
                </a:tc>
                <a:tc>
                  <a:txBody>
                    <a:bodyPr/>
                    <a:lstStyle/>
                    <a:p>
                      <a:pPr algn="l">
                        <a:defRPr sz="1800"/>
                      </a:pPr>
                      <a:r>
                        <a:rPr sz="1200">
                          <a:latin typeface="Microsoft YaHei"/>
                          <a:ea typeface="Microsoft YaHei"/>
                          <a:cs typeface="Microsoft YaHei"/>
                          <a:sym typeface="Microsoft YaHei"/>
                        </a:rPr>
                        <a:t>空腹血糖(AC Sugar)</a:t>
                      </a:r>
                    </a:p>
                  </a:txBody>
                  <a:tcPr marL="18000" marR="18000" marT="18000" marB="18000" anchor="ctr" anchorCtr="0" horzOverflow="overflow">
                    <a:solidFill>
                      <a:srgbClr val="E8ECF4"/>
                    </a:solidFill>
                  </a:tcPr>
                </a:tc>
              </a:tr>
              <a:tr h="237959">
                <a:tc vMerge="1">
                  <a:tcPr/>
                </a:tc>
                <a:tc>
                  <a:txBody>
                    <a:bodyPr/>
                    <a:lstStyle/>
                    <a:p>
                      <a:pPr algn="l">
                        <a:defRPr sz="1800"/>
                      </a:pPr>
                      <a:r>
                        <a:rPr sz="1200">
                          <a:latin typeface="Microsoft YaHei"/>
                          <a:ea typeface="Microsoft YaHei"/>
                          <a:cs typeface="Microsoft YaHei"/>
                          <a:sym typeface="Microsoft YaHei"/>
                        </a:rPr>
                        <a:t>醣化血色素(HbA1c)</a:t>
                      </a:r>
                    </a:p>
                  </a:txBody>
                  <a:tcPr marL="18000" marR="18000" marT="18000" marB="18000" anchor="ctr" anchorCtr="0" horzOverflow="overflow">
                    <a:solidFill>
                      <a:srgbClr val="E8ECF4"/>
                    </a:solidFill>
                  </a:tcPr>
                </a:tc>
              </a:tr>
              <a:tr h="237959">
                <a:tc vMerge="1">
                  <a:tcPr/>
                </a:tc>
                <a:tc>
                  <a:txBody>
                    <a:bodyPr/>
                    <a:lstStyle/>
                    <a:p>
                      <a:pPr algn="l">
                        <a:defRPr sz="1800"/>
                      </a:pPr>
                      <a:r>
                        <a:rPr sz="1200">
                          <a:latin typeface="Microsoft YaHei"/>
                          <a:ea typeface="Microsoft YaHei"/>
                          <a:cs typeface="Microsoft YaHei"/>
                          <a:sym typeface="Microsoft YaHei"/>
                        </a:rPr>
                        <a:t>尿酸(Uric Acid)</a:t>
                      </a:r>
                    </a:p>
                  </a:txBody>
                  <a:tcPr marL="18000" marR="18000" marT="18000" marB="18000" anchor="ctr" anchorCtr="0" horzOverflow="overflow">
                    <a:solidFill>
                      <a:srgbClr val="E8ECF4"/>
                    </a:solidFill>
                  </a:tcPr>
                </a:tc>
              </a:tr>
              <a:tr h="237959">
                <a:tc rowSpan="5">
                  <a:txBody>
                    <a:bodyPr/>
                    <a:lstStyle/>
                    <a:p>
                      <a:pPr algn="l">
                        <a:defRPr sz="1800"/>
                      </a:pPr>
                      <a:r>
                        <a:rPr sz="1200">
                          <a:latin typeface="Microsoft YaHei"/>
                          <a:ea typeface="Microsoft YaHei"/>
                          <a:cs typeface="Microsoft YaHei"/>
                          <a:sym typeface="Microsoft YaHei"/>
                        </a:rPr>
                        <a:t>動脈硬化檢查 (心血管)</a:t>
                      </a:r>
                    </a:p>
                  </a:txBody>
                  <a:tcPr marL="18000" marR="18000" marT="18000" marB="18000" anchor="ctr" anchorCtr="0" horzOverflow="overflow">
                    <a:solidFill>
                      <a:srgbClr val="E8ECF4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defRPr sz="1800"/>
                      </a:pPr>
                      <a:r>
                        <a:rPr sz="1200">
                          <a:latin typeface="Microsoft YaHei"/>
                          <a:ea typeface="Microsoft YaHei"/>
                          <a:cs typeface="Microsoft YaHei"/>
                          <a:sym typeface="Microsoft YaHei"/>
                        </a:rPr>
                        <a:t>微白蛋白(Micro-albumin)</a:t>
                      </a:r>
                    </a:p>
                  </a:txBody>
                  <a:tcPr marL="18000" marR="18000" marT="18000" marB="18000" anchor="ctr" anchorCtr="0" horzOverflow="overflow">
                    <a:solidFill>
                      <a:srgbClr val="E8ECF4"/>
                    </a:solidFill>
                  </a:tcPr>
                </a:tc>
              </a:tr>
              <a:tr h="237959">
                <a:tc vMerge="1">
                  <a:tcPr/>
                </a:tc>
                <a:tc>
                  <a:txBody>
                    <a:bodyPr/>
                    <a:lstStyle/>
                    <a:p>
                      <a:pPr algn="l">
                        <a:defRPr sz="1800"/>
                      </a:pPr>
                      <a:r>
                        <a:rPr sz="1200">
                          <a:latin typeface="Microsoft YaHei"/>
                          <a:ea typeface="Microsoft YaHei"/>
                          <a:cs typeface="Microsoft YaHei"/>
                          <a:sym typeface="Microsoft YaHei"/>
                        </a:rPr>
                        <a:t>尿液肌酸酐(Creatinine-Urine)</a:t>
                      </a:r>
                    </a:p>
                  </a:txBody>
                  <a:tcPr marL="18000" marR="18000" marT="18000" marB="18000" anchor="ctr" anchorCtr="0" horzOverflow="overflow">
                    <a:solidFill>
                      <a:srgbClr val="E8ECF4"/>
                    </a:solidFill>
                  </a:tcPr>
                </a:tc>
              </a:tr>
              <a:tr h="237959">
                <a:tc vMerge="1">
                  <a:tcPr/>
                </a:tc>
                <a:tc>
                  <a:txBody>
                    <a:bodyPr/>
                    <a:lstStyle/>
                    <a:p>
                      <a:pPr algn="l">
                        <a:defRPr sz="1800"/>
                      </a:pPr>
                      <a:r>
                        <a:rPr sz="1200">
                          <a:latin typeface="Microsoft YaHei"/>
                          <a:ea typeface="Microsoft YaHei"/>
                          <a:cs typeface="Microsoft YaHei"/>
                          <a:sym typeface="Microsoft YaHei"/>
                        </a:rPr>
                        <a:t>微白蛋白/尿液肌酸酐比例(ACR)</a:t>
                      </a:r>
                    </a:p>
                  </a:txBody>
                  <a:tcPr marL="18000" marR="18000" marT="18000" marB="18000" anchor="ctr" anchorCtr="0" horzOverflow="overflow">
                    <a:solidFill>
                      <a:srgbClr val="E8ECF4"/>
                    </a:solidFill>
                  </a:tcPr>
                </a:tc>
              </a:tr>
              <a:tr h="237959">
                <a:tc vMerge="1">
                  <a:tcPr/>
                </a:tc>
                <a:tc>
                  <a:txBody>
                    <a:bodyPr/>
                    <a:lstStyle/>
                    <a:p>
                      <a:pPr algn="l">
                        <a:defRPr sz="1800"/>
                      </a:pPr>
                      <a:r>
                        <a:rPr sz="1200">
                          <a:latin typeface="Microsoft YaHei"/>
                          <a:ea typeface="Microsoft YaHei"/>
                          <a:cs typeface="Microsoft YaHei"/>
                          <a:sym typeface="Microsoft YaHei"/>
                        </a:rPr>
                        <a:t>C-反應蛋白(hs-CRP)</a:t>
                      </a:r>
                    </a:p>
                  </a:txBody>
                  <a:tcPr marL="18000" marR="18000" marT="18000" marB="18000" anchor="ctr" anchorCtr="0" horzOverflow="overflow">
                    <a:solidFill>
                      <a:srgbClr val="E8ECF4"/>
                    </a:solidFill>
                  </a:tcPr>
                </a:tc>
              </a:tr>
              <a:tr h="237959">
                <a:tc vMerge="1">
                  <a:tcPr/>
                </a:tc>
                <a:tc>
                  <a:txBody>
                    <a:bodyPr/>
                    <a:lstStyle/>
                    <a:p>
                      <a:pPr algn="l">
                        <a:defRPr sz="1800"/>
                      </a:pPr>
                      <a:r>
                        <a:rPr sz="1200">
                          <a:latin typeface="Microsoft YaHei"/>
                          <a:ea typeface="Microsoft YaHei"/>
                          <a:cs typeface="Microsoft YaHei"/>
                          <a:sym typeface="Microsoft YaHei"/>
                        </a:rPr>
                        <a:t>同半胱胺酸</a:t>
                      </a:r>
                    </a:p>
                  </a:txBody>
                  <a:tcPr marL="18000" marR="18000" marT="18000" marB="18000" anchor="ctr" anchorCtr="0" horzOverflow="overflow">
                    <a:solidFill>
                      <a:srgbClr val="E8ECF4"/>
                    </a:solidFill>
                  </a:tcPr>
                </a:tc>
              </a:tr>
              <a:tr h="237959">
                <a:tc>
                  <a:txBody>
                    <a:bodyPr/>
                    <a:lstStyle/>
                    <a:p>
                      <a:pPr algn="l">
                        <a:defRPr sz="1800"/>
                      </a:pPr>
                      <a:r>
                        <a:rPr sz="1200">
                          <a:latin typeface="Microsoft YaHei"/>
                          <a:ea typeface="Microsoft YaHei"/>
                          <a:cs typeface="Microsoft YaHei"/>
                          <a:sym typeface="Microsoft YaHei"/>
                        </a:rPr>
                        <a:t>心電圖檢查</a:t>
                      </a:r>
                    </a:p>
                  </a:txBody>
                  <a:tcPr marL="18000" marR="18000" marT="18000" marB="18000" anchor="ctr" anchorCtr="0" horzOverflow="overflow">
                    <a:solidFill>
                      <a:srgbClr val="E8ECF4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defRPr sz="1800"/>
                      </a:pPr>
                      <a:r>
                        <a:rPr sz="1200">
                          <a:latin typeface="Microsoft YaHei"/>
                          <a:ea typeface="Microsoft YaHei"/>
                          <a:cs typeface="Microsoft YaHei"/>
                          <a:sym typeface="Microsoft YaHei"/>
                        </a:rPr>
                        <a:t>靜式心電圖(Resting EKG)</a:t>
                      </a:r>
                    </a:p>
                  </a:txBody>
                  <a:tcPr marL="18000" marR="18000" marT="18000" marB="18000" anchor="ctr" anchorCtr="0" horzOverflow="overflow">
                    <a:solidFill>
                      <a:srgbClr val="E8ECF4"/>
                    </a:solidFill>
                  </a:tcPr>
                </a:tc>
              </a:tr>
            </a:tbl>
          </a:graphicData>
        </a:graphic>
      </p:graphicFrame>
      <p:sp>
        <p:nvSpPr>
          <p:cNvPr id="102" name="投影片編號版面配置區 3"/>
          <p:cNvSpPr txBox="1"/>
          <p:nvPr>
            <p:ph type="sldNum" sz="quarter" idx="4294967295"/>
          </p:nvPr>
        </p:nvSpPr>
        <p:spPr>
          <a:xfrm>
            <a:off x="8897808" y="4894799"/>
            <a:ext cx="184058" cy="269237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Click="1" p14:dur="1200">
        <p14:prism dir="l"/>
      </p:transition>
    </mc:Choice>
    <mc:Fallback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xmlns:r="http://schemas.openxmlformats.org/officeDocument/2006/relationships" name="Office 佈景主題">
  <a:themeElements>
    <a:clrScheme name="Office 佈景主題">
      <a:dk1>
        <a:srgbClr val="000000"/>
      </a:dk1>
      <a:lt1>
        <a:srgbClr val="000000"/>
      </a:lt1>
      <a:dk2>
        <a:srgbClr val="A7A7A7"/>
      </a:dk2>
      <a:lt2>
        <a:srgbClr val="535353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FF00FF"/>
      </a:folHlink>
    </a:clrScheme>
    <a:fontScheme name="Office 佈景主題">
      <a:majorFont>
        <a:latin typeface="Helvetica"/>
        <a:ea typeface="Helvetica"/>
        <a:cs typeface="Helvetica"/>
      </a:majorFont>
      <a:minorFont>
        <a:latin typeface="Calibri"/>
        <a:ea typeface="Calibri"/>
        <a:cs typeface="Calibri"/>
      </a:minorFont>
    </a:fontScheme>
    <a:fmtScheme name="Office 佈景主題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sx="100000" sy="100000" kx="0" ky="0" algn="b" rotWithShape="0" blurRad="38100" dist="23000" dir="5400000">
              <a:srgbClr val="000000">
                <a:alpha val="35000"/>
              </a:srgbClr>
            </a:outerShdw>
          </a:effectLst>
        </a:effectStyle>
        <a:effectStyle>
          <a:effectLst>
            <a:outerShdw sx="100000" sy="100000" kx="0" ky="0" algn="b" rotWithShape="0" blurRad="38100" dist="23000" dir="5400000">
              <a:srgbClr val="000000">
                <a:alpha val="35000"/>
              </a:srgbClr>
            </a:outerShdw>
          </a:effectLst>
        </a:effectStyle>
        <a:effectStyle>
          <a:effectLst>
            <a:outerShdw sx="100000" sy="100000" kx="0" ky="0" algn="b" rotWithShape="0" blurRad="38100" dist="23000" dir="540000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>
          <a:outerShdw sx="100000" sy="100000" kx="0" ky="0" algn="b" rotWithShape="0" blurRad="38100" dist="23000" dir="5400000">
            <a:srgbClr val="000000">
              <a:alpha val="35000"/>
            </a:srgbClr>
          </a:outerShdw>
        </a:effectLst>
        <a:sp3d/>
      </a:spPr>
      <a:bodyPr rot="0" spcFirstLastPara="1" vertOverflow="overflow" horzOverflow="overflow" vert="horz" wrap="square" lIns="45718" tIns="45718" rIns="45718" bIns="45718" numCol="1" spcCol="38100" rtlCol="0" anchor="ctr" upright="0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sx="100000" sy="100000" kx="0" ky="0" algn="b" rotWithShape="0" blurRad="38100" dist="23000" dir="5400000">
            <a:srgbClr val="000000">
              <a:alpha val="35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8" tIns="45718" rIns="45718" bIns="45718" numCol="1" spcCol="38100" rtlCol="0" anchor="t" upright="0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ppt/theme/theme2.xml><?xml version="1.0" encoding="utf-8"?>
<a:theme xmlns:a="http://schemas.openxmlformats.org/drawingml/2006/main" xmlns:r="http://schemas.openxmlformats.org/officeDocument/2006/relationships" name="Office 佈景主題">
  <a:themeElements>
    <a:clrScheme name="Office 佈景主題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FF00FF"/>
      </a:folHlink>
    </a:clrScheme>
    <a:fontScheme name="Office 佈景主題">
      <a:majorFont>
        <a:latin typeface="Helvetica"/>
        <a:ea typeface="Helvetica"/>
        <a:cs typeface="Helvetica"/>
      </a:majorFont>
      <a:minorFont>
        <a:latin typeface="Calibri"/>
        <a:ea typeface="Calibri"/>
        <a:cs typeface="Calibri"/>
      </a:minorFont>
    </a:fontScheme>
    <a:fmtScheme name="Office 佈景主題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sx="100000" sy="100000" kx="0" ky="0" algn="b" rotWithShape="0" blurRad="38100" dist="23000" dir="5400000">
              <a:srgbClr val="000000">
                <a:alpha val="35000"/>
              </a:srgbClr>
            </a:outerShdw>
          </a:effectLst>
        </a:effectStyle>
        <a:effectStyle>
          <a:effectLst>
            <a:outerShdw sx="100000" sy="100000" kx="0" ky="0" algn="b" rotWithShape="0" blurRad="38100" dist="23000" dir="5400000">
              <a:srgbClr val="000000">
                <a:alpha val="35000"/>
              </a:srgbClr>
            </a:outerShdw>
          </a:effectLst>
        </a:effectStyle>
        <a:effectStyle>
          <a:effectLst>
            <a:outerShdw sx="100000" sy="100000" kx="0" ky="0" algn="b" rotWithShape="0" blurRad="38100" dist="23000" dir="540000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>
          <a:outerShdw sx="100000" sy="100000" kx="0" ky="0" algn="b" rotWithShape="0" blurRad="38100" dist="23000" dir="5400000">
            <a:srgbClr val="000000">
              <a:alpha val="35000"/>
            </a:srgbClr>
          </a:outerShdw>
        </a:effectLst>
        <a:sp3d/>
      </a:spPr>
      <a:bodyPr rot="0" spcFirstLastPara="1" vertOverflow="overflow" horzOverflow="overflow" vert="horz" wrap="square" lIns="45718" tIns="45718" rIns="45718" bIns="45718" numCol="1" spcCol="38100" rtlCol="0" anchor="ctr" upright="0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sx="100000" sy="100000" kx="0" ky="0" algn="b" rotWithShape="0" blurRad="38100" dist="23000" dir="5400000">
            <a:srgbClr val="000000">
              <a:alpha val="35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8" tIns="45718" rIns="45718" bIns="45718" numCol="1" spcCol="38100" rtlCol="0" anchor="t" upright="0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docProps/app.xml><?xml version="1.0" encoding="utf-8"?>
<Properties xmlns="http://schemas.openxmlformats.org/officeDocument/2006/extended-properties" xmlns:vt="http://schemas.openxmlformats.org/officeDocument/2006/docPropsVTypes"/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/>
</file>