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6" name="Shape 14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9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99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大標題文字"/>
          <p:cNvSpPr txBox="1"/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53" name="內文層級一…"/>
          <p:cNvSpPr txBox="1"/>
          <p:nvPr>
            <p:ph type="body" idx="1"/>
          </p:nvPr>
        </p:nvSpPr>
        <p:spPr>
          <a:xfrm rot="5400000">
            <a:off x="2309022" y="-251618"/>
            <a:ext cx="4525963" cy="8229601"/>
          </a:xfrm>
          <a:prstGeom prst="rect">
            <a:avLst/>
          </a:prstGeom>
        </p:spPr>
        <p:txBody>
          <a:bodyPr lIns="91424" tIns="91424" rIns="91424" bIns="91424"/>
          <a:lstStyle>
            <a:lvl1pPr marL="342853" indent="-139682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58271" indent="-12335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168246" indent="-10158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66094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1808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54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大標題文字"/>
          <p:cNvSpPr txBox="1"/>
          <p:nvPr>
            <p:ph type="title"/>
          </p:nvPr>
        </p:nvSpPr>
        <p:spPr>
          <a:xfrm rot="5400000">
            <a:off x="4732342" y="2171700"/>
            <a:ext cx="5851526" cy="2057400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62" name="內文層級一…"/>
          <p:cNvSpPr txBox="1"/>
          <p:nvPr>
            <p:ph type="body" idx="1"/>
          </p:nvPr>
        </p:nvSpPr>
        <p:spPr>
          <a:xfrm rot="5400000">
            <a:off x="541340" y="190503"/>
            <a:ext cx="5851526" cy="6019800"/>
          </a:xfrm>
          <a:prstGeom prst="rect">
            <a:avLst/>
          </a:prstGeom>
        </p:spPr>
        <p:txBody>
          <a:bodyPr lIns="91424" tIns="91424" rIns="91424" bIns="91424"/>
          <a:lstStyle>
            <a:lvl1pPr marL="342853" indent="-139682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58271" indent="-12335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168246" indent="-10158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66094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1808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63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內文層級一…"/>
          <p:cNvSpPr txBox="1"/>
          <p:nvPr>
            <p:ph type="body" idx="1"/>
          </p:nvPr>
        </p:nvSpPr>
        <p:spPr>
          <a:xfrm>
            <a:off x="381000" y="2133600"/>
            <a:ext cx="8382001" cy="3962401"/>
          </a:xfrm>
          <a:prstGeom prst="rect">
            <a:avLst/>
          </a:prstGeom>
        </p:spPr>
        <p:txBody>
          <a:bodyPr/>
          <a:lstStyle>
            <a:lvl1pPr marL="139700" indent="6350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262626"/>
                </a:solidFill>
              </a:defRPr>
            </a:lvl1pPr>
            <a:lvl2pPr marL="756443" indent="-121443" defTabSz="914400">
              <a:lnSpc>
                <a:spcPct val="100000"/>
              </a:lnSpc>
              <a:spcBef>
                <a:spcPts val="0"/>
              </a:spcBef>
              <a:buFontTx/>
              <a:buChar char="–"/>
              <a:defRPr sz="1800">
                <a:solidFill>
                  <a:srgbClr val="262626"/>
                </a:solidFill>
              </a:defRPr>
            </a:lvl2pPr>
            <a:lvl3pPr marL="1164771" indent="-97971" defTabSz="914400">
              <a:lnSpc>
                <a:spcPct val="100000"/>
              </a:lnSpc>
              <a:spcBef>
                <a:spcPts val="0"/>
              </a:spcBef>
              <a:buFontTx/>
              <a:defRPr sz="1800">
                <a:solidFill>
                  <a:srgbClr val="262626"/>
                </a:solidFill>
              </a:defRPr>
            </a:lvl3pPr>
            <a:lvl4pPr marL="1651000" indent="-152400" defTabSz="914400">
              <a:lnSpc>
                <a:spcPct val="100000"/>
              </a:lnSpc>
              <a:spcBef>
                <a:spcPts val="0"/>
              </a:spcBef>
              <a:buFontTx/>
              <a:buChar char="–"/>
              <a:defRPr sz="1800">
                <a:solidFill>
                  <a:srgbClr val="262626"/>
                </a:solidFill>
              </a:defRPr>
            </a:lvl4pPr>
            <a:lvl5pPr marL="2108200" indent="-152400" defTabSz="914400">
              <a:lnSpc>
                <a:spcPct val="100000"/>
              </a:lnSpc>
              <a:spcBef>
                <a:spcPts val="0"/>
              </a:spcBef>
              <a:buFontTx/>
              <a:buChar char="»"/>
              <a:defRPr sz="1800">
                <a:solidFill>
                  <a:srgbClr val="262626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71" name="Freeform 6"/>
          <p:cNvSpPr/>
          <p:nvPr/>
        </p:nvSpPr>
        <p:spPr>
          <a:xfrm>
            <a:off x="7695032" y="381123"/>
            <a:ext cx="77372" cy="6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00" y="0"/>
                </a:moveTo>
                <a:lnTo>
                  <a:pt x="13594" y="3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0720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2" name="Rectangle 7"/>
          <p:cNvSpPr/>
          <p:nvPr/>
        </p:nvSpPr>
        <p:spPr>
          <a:xfrm>
            <a:off x="2" y="443087"/>
            <a:ext cx="9144001" cy="1399827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3" name="Isosceles Triangle 8"/>
          <p:cNvSpPr/>
          <p:nvPr/>
        </p:nvSpPr>
        <p:spPr>
          <a:xfrm flipV="1">
            <a:off x="6550568" y="381000"/>
            <a:ext cx="1193068" cy="762001"/>
          </a:xfrm>
          <a:prstGeom prst="triangle">
            <a:avLst/>
          </a:prstGeom>
          <a:solidFill>
            <a:srgbClr val="F5C61B">
              <a:alpha val="86667"/>
            </a:srgbClr>
          </a:solidFill>
          <a:ln w="12700">
            <a:miter lim="4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4" name="Freeform 9"/>
          <p:cNvSpPr/>
          <p:nvPr/>
        </p:nvSpPr>
        <p:spPr>
          <a:xfrm flipH="1">
            <a:off x="6522104" y="381123"/>
            <a:ext cx="77372" cy="6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00" y="0"/>
                </a:moveTo>
                <a:lnTo>
                  <a:pt x="13594" y="3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0720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5" name="Freeform 10"/>
          <p:cNvSpPr/>
          <p:nvPr/>
        </p:nvSpPr>
        <p:spPr>
          <a:xfrm flipV="1">
            <a:off x="7695032" y="1843033"/>
            <a:ext cx="77372" cy="6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00" y="0"/>
                </a:moveTo>
                <a:lnTo>
                  <a:pt x="13594" y="3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0720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6" name="Freeform 11"/>
          <p:cNvSpPr/>
          <p:nvPr/>
        </p:nvSpPr>
        <p:spPr>
          <a:xfrm flipH="1" flipV="1">
            <a:off x="6522104" y="1843033"/>
            <a:ext cx="77372" cy="6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00" y="0"/>
                </a:moveTo>
                <a:lnTo>
                  <a:pt x="13594" y="3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0720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7" name="Isosceles Triangle 13"/>
          <p:cNvSpPr/>
          <p:nvPr/>
        </p:nvSpPr>
        <p:spPr>
          <a:xfrm>
            <a:off x="6550568" y="1143000"/>
            <a:ext cx="1193068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 w="12700">
            <a:miter lim="400000"/>
          </a:ln>
          <a:effectLst>
            <a:outerShdw sx="100000" sy="100000" kx="0" ky="0" algn="b" rotWithShape="0" blurRad="88900" dist="38100" dir="162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defTabSz="91428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8" name="大標題文字"/>
          <p:cNvSpPr txBox="1"/>
          <p:nvPr>
            <p:ph type="title"/>
          </p:nvPr>
        </p:nvSpPr>
        <p:spPr>
          <a:xfrm>
            <a:off x="228600" y="579119"/>
            <a:ext cx="5410200" cy="64008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b="0"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79" name="幻燈片編號"/>
          <p:cNvSpPr txBox="1"/>
          <p:nvPr>
            <p:ph type="sldNum" sz="quarter" idx="2"/>
          </p:nvPr>
        </p:nvSpPr>
        <p:spPr>
          <a:xfrm>
            <a:off x="6553203" y="6359869"/>
            <a:ext cx="343863" cy="358101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9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18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9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647684" indent="-190495"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142971" indent="-228593"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625559" indent="-253993"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082748" indent="-253993"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8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36" name="內文層級一…"/>
          <p:cNvSpPr txBox="1"/>
          <p:nvPr>
            <p:ph type="body" sz="quarter" idx="1"/>
          </p:nvPr>
        </p:nvSpPr>
        <p:spPr>
          <a:xfrm>
            <a:off x="457200" y="1577341"/>
            <a:ext cx="3977641" cy="38779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7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2;p2" descr="Google Shape;12;p2"/>
          <p:cNvPicPr>
            <a:picLocks noChangeAspect="1"/>
          </p:cNvPicPr>
          <p:nvPr/>
        </p:nvPicPr>
        <p:blipFill>
          <a:blip r:embed="rId2">
            <a:extLst/>
          </a:blip>
          <a:srcRect l="0" t="0" r="10702" b="10713"/>
          <a:stretch>
            <a:fillRect/>
          </a:stretch>
        </p:blipFill>
        <p:spPr>
          <a:xfrm>
            <a:off x="-1524042" y="-1"/>
            <a:ext cx="12192084" cy="685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oogle Shape;13;p2" descr="Google Shape;13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3472" y="6257871"/>
            <a:ext cx="2772329" cy="4020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大標題文字"/>
          <p:cNvSpPr txBox="1"/>
          <p:nvPr>
            <p:ph type="title"/>
          </p:nvPr>
        </p:nvSpPr>
        <p:spPr>
          <a:xfrm>
            <a:off x="2981706" y="30866"/>
            <a:ext cx="3180591" cy="696596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4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5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6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61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62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7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7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7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78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8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9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93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94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0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0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0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10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1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28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9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1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2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25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26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7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22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35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38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41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42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4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5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5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5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6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7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71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272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73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27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81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4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287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288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289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90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9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0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0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0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06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0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1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2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21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22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3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3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37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338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3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4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5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5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54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5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6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6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69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370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7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7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38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38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86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8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39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0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01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02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3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40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11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4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6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17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1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1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2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2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3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3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4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4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47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448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49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45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57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9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0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63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64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465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66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6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7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8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8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82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49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49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497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8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0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1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13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514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1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2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2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2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2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30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6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7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3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4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4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45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546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4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5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5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6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6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62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7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7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7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77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8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79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8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587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8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9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90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2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593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594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0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0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0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0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1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1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2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23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624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25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62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33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4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5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3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8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39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40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641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42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4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5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5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5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5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58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6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6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7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73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4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7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8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8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68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689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690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5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69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0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0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0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06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0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1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1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2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21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722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3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3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3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3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38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4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4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5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53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54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5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75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63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4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5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6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8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69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70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7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7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8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8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8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79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9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79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799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800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01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0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09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0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1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12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4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15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16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817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8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1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2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2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3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3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834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4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4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4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49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850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4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66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5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6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6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65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866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6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7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7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7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8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8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882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89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9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89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897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898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9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0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0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1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1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914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1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2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2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2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29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930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31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93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39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0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1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42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4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45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4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94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5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5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6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6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6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7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7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75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976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77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97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985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6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7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88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0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991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92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993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94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0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0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0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0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10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1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4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1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2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2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25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26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2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3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3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4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41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042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4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5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5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5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5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58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5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6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6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7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73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074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7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8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8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08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08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90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09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0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0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05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106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07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10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15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6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7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18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0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21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22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1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3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3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3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3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4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4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5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51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152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53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15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61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2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3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64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6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67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68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169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70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7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燈片編號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7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8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18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18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186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8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19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9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0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01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02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1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1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1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17" name="大標題文字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218" name="內文層級一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1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2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2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3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3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3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34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4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7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48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49" name="大標題文字"/>
          <p:cNvSpPr txBox="1"/>
          <p:nvPr>
            <p:ph type="title"/>
          </p:nvPr>
        </p:nvSpPr>
        <p:spPr>
          <a:xfrm>
            <a:off x="623887" y="1709745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250" name="內文層級一…"/>
          <p:cNvSpPr txBox="1"/>
          <p:nvPr>
            <p:ph type="body" sz="quarter" idx="1"/>
          </p:nvPr>
        </p:nvSpPr>
        <p:spPr>
          <a:xfrm>
            <a:off x="623887" y="4589469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189">
              <a:buSzTx/>
              <a:buFontTx/>
              <a:buNone/>
              <a:defRPr sz="2400"/>
            </a:lvl2pPr>
            <a:lvl3pPr marL="0" indent="914377">
              <a:buSzTx/>
              <a:buFontTx/>
              <a:buNone/>
              <a:defRPr sz="2400"/>
            </a:lvl3pPr>
            <a:lvl4pPr marL="0" indent="1371565">
              <a:buSzTx/>
              <a:buFontTx/>
              <a:buNone/>
              <a:defRPr sz="2400"/>
            </a:lvl4pPr>
            <a:lvl5pPr marL="0" indent="1828754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5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58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9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0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6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3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64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6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66" name="內文層級一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6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7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7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7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8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81" name="大標題文字"/>
          <p:cNvSpPr txBox="1"/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82" name="內文層級一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83" name="Text Placeholder 4"/>
          <p:cNvSpPr/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28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291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2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3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94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6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297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29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9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306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7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8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0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1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312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3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32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2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32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327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328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29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33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89" name="內文層級一…"/>
          <p:cNvSpPr txBox="1"/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0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337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8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9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40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2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343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344" name="大標題文字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345" name="Picture Placeholder 2"/>
          <p:cNvSpPr/>
          <p:nvPr>
            <p:ph type="pic" sz="half" idx="13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46" name="內文層級一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4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354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5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6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57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9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360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36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362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6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1370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1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2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7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5" name="文字方塊 16"/>
          <p:cNvSpPr txBox="1"/>
          <p:nvPr/>
        </p:nvSpPr>
        <p:spPr>
          <a:xfrm>
            <a:off x="969063" y="6311905"/>
            <a:ext cx="22631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基因保健顧問授證課程</a:t>
            </a:r>
          </a:p>
        </p:txBody>
      </p:sp>
      <p:sp>
        <p:nvSpPr>
          <p:cNvPr id="1376" name="矩形 12"/>
          <p:cNvSpPr txBox="1"/>
          <p:nvPr/>
        </p:nvSpPr>
        <p:spPr>
          <a:xfrm>
            <a:off x="3665174" y="6398310"/>
            <a:ext cx="476164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1377" name="大標題文字"/>
          <p:cNvSpPr txBox="1"/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378" name="內文層級一…"/>
          <p:cNvSpPr txBox="1"/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7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大標題文字"/>
          <p:cNvSpPr txBox="1"/>
          <p:nvPr>
            <p:ph type="title"/>
          </p:nvPr>
        </p:nvSpPr>
        <p:spPr>
          <a:xfrm>
            <a:off x="685801" y="2130425"/>
            <a:ext cx="7772401" cy="1470025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387" name="內文層級一…"/>
          <p:cNvSpPr txBox="1"/>
          <p:nvPr>
            <p:ph type="body" sz="quarter" idx="1"/>
          </p:nvPr>
        </p:nvSpPr>
        <p:spPr>
          <a:xfrm>
            <a:off x="1371603" y="3886200"/>
            <a:ext cx="6400800" cy="1752600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algn="ctr" defTabSz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139" algn="ctr" defTabSz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280" algn="ctr" defTabSz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419" algn="ctr" defTabSz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560" algn="ctr" defTabSz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88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大標題文字"/>
          <p:cNvSpPr txBox="1"/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396" name="內文層級一…"/>
          <p:cNvSpPr txBox="1"/>
          <p:nvPr>
            <p:ph type="body" sz="half" idx="1"/>
          </p:nvPr>
        </p:nvSpPr>
        <p:spPr>
          <a:xfrm>
            <a:off x="457204" y="1600206"/>
            <a:ext cx="4038599" cy="4525963"/>
          </a:xfrm>
          <a:prstGeom prst="rect">
            <a:avLst/>
          </a:prstGeom>
        </p:spPr>
        <p:txBody>
          <a:bodyPr lIns="91424" tIns="91424" rIns="91424" bIns="91424"/>
          <a:lstStyle>
            <a:lvl1pPr marL="342853" indent="-165078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defRPr>
                <a:latin typeface="+mj-lt"/>
                <a:ea typeface="+mj-ea"/>
                <a:cs typeface="+mj-cs"/>
                <a:sym typeface="Calibri"/>
              </a:defRPr>
            </a:lvl1pPr>
            <a:lvl2pPr marL="765073" indent="-155552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marL="1183484" indent="-142221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defRPr>
                <a:latin typeface="+mj-lt"/>
                <a:ea typeface="+mj-ea"/>
                <a:cs typeface="+mj-cs"/>
                <a:sym typeface="Calibri"/>
              </a:defRPr>
            </a:lvl3pPr>
            <a:lvl4pPr marL="1663480" indent="-177776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marL="2120620" indent="-177776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7" name="Shape 32"/>
          <p:cNvSpPr txBox="1"/>
          <p:nvPr>
            <p:ph type="body" sz="half" idx="13"/>
          </p:nvPr>
        </p:nvSpPr>
        <p:spPr>
          <a:xfrm>
            <a:off x="4648203" y="1600206"/>
            <a:ext cx="4038599" cy="4525963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342853" indent="-165078" defTabSz="914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98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大標題文字"/>
          <p:cNvSpPr txBox="1"/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06" name="內文層級一…"/>
          <p:cNvSpPr txBox="1"/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lIns="91424" tIns="91424" rIns="91424" bIns="91424"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1pPr>
            <a:lvl2pPr marL="0" indent="457139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2pPr>
            <a:lvl3pPr marL="0" indent="91428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419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56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07" name="Shape 39"/>
          <p:cNvSpPr txBox="1"/>
          <p:nvPr>
            <p:ph type="body" sz="half" idx="13"/>
          </p:nvPr>
        </p:nvSpPr>
        <p:spPr>
          <a:xfrm>
            <a:off x="457201" y="2174874"/>
            <a:ext cx="4040189" cy="3951289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342854" indent="-190474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sz="24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08" name="Shape 40"/>
          <p:cNvSpPr txBox="1"/>
          <p:nvPr>
            <p:ph type="body" sz="quarter" idx="14"/>
          </p:nvPr>
        </p:nvSpPr>
        <p:spPr>
          <a:xfrm>
            <a:off x="4645024" y="1535112"/>
            <a:ext cx="4041775" cy="639763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09" name="Shape 41"/>
          <p:cNvSpPr txBox="1"/>
          <p:nvPr>
            <p:ph type="body" sz="half" idx="15"/>
          </p:nvPr>
        </p:nvSpPr>
        <p:spPr>
          <a:xfrm>
            <a:off x="4645024" y="2174874"/>
            <a:ext cx="4041775" cy="3951289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342854" indent="-190474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sz="24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10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大標題文字"/>
          <p:cNvSpPr txBox="1"/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914400">
              <a:lnSpc>
                <a:spcPct val="100000"/>
              </a:lnSpc>
              <a:defRPr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18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大標題文字"/>
          <p:cNvSpPr txBox="1"/>
          <p:nvPr>
            <p:ph type="title"/>
          </p:nvPr>
        </p:nvSpPr>
        <p:spPr>
          <a:xfrm>
            <a:off x="457204" y="273057"/>
            <a:ext cx="3008312" cy="1162050"/>
          </a:xfrm>
          <a:prstGeom prst="rect">
            <a:avLst/>
          </a:prstGeom>
        </p:spPr>
        <p:txBody>
          <a:bodyPr lIns="91424" tIns="91424" rIns="91424" bIns="91424" anchor="b"/>
          <a:lstStyle>
            <a:lvl1pPr defTabSz="914400">
              <a:lnSpc>
                <a:spcPct val="100000"/>
              </a:lnSpc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33" name="內文層級一…"/>
          <p:cNvSpPr txBox="1"/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 lIns="91424" tIns="91424" rIns="91424" bIns="91424"/>
          <a:lstStyle>
            <a:lvl1pPr marL="342853" indent="-139682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58271" indent="-12335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168246" indent="-10158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66094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18081" indent="-162539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34" name="Shape 57"/>
          <p:cNvSpPr txBox="1"/>
          <p:nvPr>
            <p:ph type="body" sz="half" idx="13"/>
          </p:nvPr>
        </p:nvSpPr>
        <p:spPr>
          <a:xfrm>
            <a:off x="457203" y="1435103"/>
            <a:ext cx="3008314" cy="4691063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35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大標題文字"/>
          <p:cNvSpPr txBox="1"/>
          <p:nvPr>
            <p:ph type="title"/>
          </p:nvPr>
        </p:nvSpPr>
        <p:spPr>
          <a:xfrm>
            <a:off x="1792291" y="4800606"/>
            <a:ext cx="5486400" cy="566738"/>
          </a:xfrm>
          <a:prstGeom prst="rect">
            <a:avLst/>
          </a:prstGeom>
        </p:spPr>
        <p:txBody>
          <a:bodyPr lIns="91424" tIns="91424" rIns="91424" bIns="91424" anchor="b"/>
          <a:lstStyle>
            <a:lvl1pPr defTabSz="914400">
              <a:lnSpc>
                <a:spcPct val="100000"/>
              </a:lnSpc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43" name="Shape 63"/>
          <p:cNvSpPr/>
          <p:nvPr>
            <p:ph type="pic" sz="half" idx="13"/>
          </p:nvPr>
        </p:nvSpPr>
        <p:spPr>
          <a:xfrm>
            <a:off x="1792291" y="612776"/>
            <a:ext cx="5486400" cy="4114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44" name="內文層級一…"/>
          <p:cNvSpPr txBox="1"/>
          <p:nvPr>
            <p:ph type="body" sz="quarter" idx="1"/>
          </p:nvPr>
        </p:nvSpPr>
        <p:spPr>
          <a:xfrm>
            <a:off x="1792291" y="5367344"/>
            <a:ext cx="5486400" cy="804862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457139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914280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1371419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1828560" defTabSz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45" name="幻燈片編號"/>
          <p:cNvSpPr txBox="1"/>
          <p:nvPr>
            <p:ph type="sldNum" sz="quarter" idx="2"/>
          </p:nvPr>
        </p:nvSpPr>
        <p:spPr>
          <a:xfrm>
            <a:off x="8422861" y="6404319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58.xml"/><Relationship Id="rId62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2.xml"/><Relationship Id="rId66" Type="http://schemas.openxmlformats.org/officeDocument/2006/relationships/slideLayout" Target="../slideLayouts/slideLayout63.xml"/><Relationship Id="rId67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5.xml"/><Relationship Id="rId69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67.xml"/><Relationship Id="rId7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69.xml"/><Relationship Id="rId73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71.xml"/><Relationship Id="rId75" Type="http://schemas.openxmlformats.org/officeDocument/2006/relationships/slideLayout" Target="../slideLayouts/slideLayout72.xml"/><Relationship Id="rId76" Type="http://schemas.openxmlformats.org/officeDocument/2006/relationships/slideLayout" Target="../slideLayouts/slideLayout73.xml"/><Relationship Id="rId77" Type="http://schemas.openxmlformats.org/officeDocument/2006/relationships/slideLayout" Target="../slideLayouts/slideLayout74.xml"/><Relationship Id="rId78" Type="http://schemas.openxmlformats.org/officeDocument/2006/relationships/slideLayout" Target="../slideLayouts/slideLayout75.xml"/><Relationship Id="rId79" Type="http://schemas.openxmlformats.org/officeDocument/2006/relationships/slideLayout" Target="../slideLayouts/slideLayout76.xml"/><Relationship Id="rId80" Type="http://schemas.openxmlformats.org/officeDocument/2006/relationships/slideLayout" Target="../slideLayouts/slideLayout77.xml"/><Relationship Id="rId81" Type="http://schemas.openxmlformats.org/officeDocument/2006/relationships/slideLayout" Target="../slideLayouts/slideLayout78.xml"/><Relationship Id="rId82" Type="http://schemas.openxmlformats.org/officeDocument/2006/relationships/slideLayout" Target="../slideLayouts/slideLayout79.xml"/><Relationship Id="rId83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81.xml"/><Relationship Id="rId85" Type="http://schemas.openxmlformats.org/officeDocument/2006/relationships/slideLayout" Target="../slideLayouts/slideLayout82.xml"/><Relationship Id="rId86" Type="http://schemas.openxmlformats.org/officeDocument/2006/relationships/slideLayout" Target="../slideLayouts/slideLayout83.xml"/><Relationship Id="rId87" Type="http://schemas.openxmlformats.org/officeDocument/2006/relationships/slideLayout" Target="../slideLayouts/slideLayout84.xml"/><Relationship Id="rId88" Type="http://schemas.openxmlformats.org/officeDocument/2006/relationships/slideLayout" Target="../slideLayouts/slideLayout85.xml"/><Relationship Id="rId89" Type="http://schemas.openxmlformats.org/officeDocument/2006/relationships/slideLayout" Target="../slideLayouts/slideLayout86.xml"/><Relationship Id="rId90" Type="http://schemas.openxmlformats.org/officeDocument/2006/relationships/slideLayout" Target="../slideLayouts/slideLayout87.xml"/><Relationship Id="rId91" Type="http://schemas.openxmlformats.org/officeDocument/2006/relationships/slideLayout" Target="../slideLayouts/slideLayout88.xml"/><Relationship Id="rId92" Type="http://schemas.openxmlformats.org/officeDocument/2006/relationships/slideLayout" Target="../slideLayouts/slideLayout89.xml"/><Relationship Id="rId93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91.xml"/><Relationship Id="rId95" Type="http://schemas.openxmlformats.org/officeDocument/2006/relationships/slideLayout" Target="../slideLayouts/slideLayout92.xml"/><Relationship Id="rId96" Type="http://schemas.openxmlformats.org/officeDocument/2006/relationships/slideLayout" Target="../slideLayouts/slideLayout93.xml"/><Relationship Id="rId97" Type="http://schemas.openxmlformats.org/officeDocument/2006/relationships/slideLayout" Target="../slideLayouts/slideLayout94.xml"/><Relationship Id="rId98" Type="http://schemas.openxmlformats.org/officeDocument/2006/relationships/slideLayout" Target="../slideLayouts/slideLayout95.xml"/><Relationship Id="rId99" Type="http://schemas.openxmlformats.org/officeDocument/2006/relationships/slideLayout" Target="../slideLayouts/slideLayout96.xml"/><Relationship Id="rId100" Type="http://schemas.openxmlformats.org/officeDocument/2006/relationships/slideLayout" Target="../slideLayouts/slideLayout97.xml"/><Relationship Id="rId101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99.xml"/><Relationship Id="rId103" Type="http://schemas.openxmlformats.org/officeDocument/2006/relationships/slideLayout" Target="../slideLayouts/slideLayout100.xml"/><Relationship Id="rId104" Type="http://schemas.openxmlformats.org/officeDocument/2006/relationships/slideLayout" Target="../slideLayouts/slideLayout101.xml"/><Relationship Id="rId105" Type="http://schemas.openxmlformats.org/officeDocument/2006/relationships/slideLayout" Target="../slideLayouts/slideLayout10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15"/>
          <p:cNvGrpSpPr/>
          <p:nvPr/>
        </p:nvGrpSpPr>
        <p:grpSpPr>
          <a:xfrm>
            <a:off x="2" y="2640"/>
            <a:ext cx="8524976" cy="6718843"/>
            <a:chOff x="0" y="0"/>
            <a:chExt cx="8524974" cy="6718841"/>
          </a:xfrm>
        </p:grpSpPr>
        <p:pic>
          <p:nvPicPr>
            <p:cNvPr id="2" name="圖片 7" descr="圖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921319"/>
              <a:ext cx="1058780" cy="797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直線接點 9"/>
            <p:cNvSpPr/>
            <p:nvPr/>
          </p:nvSpPr>
          <p:spPr>
            <a:xfrm>
              <a:off x="86626" y="6718841"/>
              <a:ext cx="8438349" cy="1"/>
            </a:xfrm>
            <a:prstGeom prst="line">
              <a:avLst/>
            </a:prstGeom>
            <a:noFill/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矩形 11"/>
            <p:cNvSpPr/>
            <p:nvPr/>
          </p:nvSpPr>
          <p:spPr>
            <a:xfrm>
              <a:off x="969061" y="6344091"/>
              <a:ext cx="7546290" cy="291021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118156" cy="574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文字方塊 16"/>
          <p:cNvSpPr txBox="1"/>
          <p:nvPr/>
        </p:nvSpPr>
        <p:spPr>
          <a:xfrm>
            <a:off x="969063" y="6311905"/>
            <a:ext cx="18313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基因保健應用課程</a:t>
            </a:r>
          </a:p>
        </p:txBody>
      </p:sp>
      <p:sp>
        <p:nvSpPr>
          <p:cNvPr id="8" name="矩形 12"/>
          <p:cNvSpPr txBox="1"/>
          <p:nvPr/>
        </p:nvSpPr>
        <p:spPr>
          <a:xfrm>
            <a:off x="3692068" y="6398310"/>
            <a:ext cx="476165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本資料僅供內部人員教育訓練使用，請勿於未經同意下進行複製、抄襲、傳閱或引用內容。</a:t>
            </a:r>
          </a:p>
        </p:txBody>
      </p:sp>
      <p:sp>
        <p:nvSpPr>
          <p:cNvPr id="9" name="大標題文字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10" name="內文層級一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" name="幻燈片編號"/>
          <p:cNvSpPr txBox="1"/>
          <p:nvPr>
            <p:ph type="sldNum" sz="quarter" idx="2"/>
          </p:nvPr>
        </p:nvSpPr>
        <p:spPr>
          <a:xfrm>
            <a:off x="8241694" y="6406792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2" r:id="rId57"/>
    <p:sldLayoutId id="2147483703" r:id="rId58"/>
    <p:sldLayoutId id="2147483704" r:id="rId59"/>
    <p:sldLayoutId id="2147483705" r:id="rId60"/>
    <p:sldLayoutId id="2147483706" r:id="rId61"/>
    <p:sldLayoutId id="2147483707" r:id="rId62"/>
    <p:sldLayoutId id="2147483708" r:id="rId63"/>
    <p:sldLayoutId id="2147483709" r:id="rId64"/>
    <p:sldLayoutId id="2147483710" r:id="rId65"/>
    <p:sldLayoutId id="2147483711" r:id="rId66"/>
    <p:sldLayoutId id="2147483712" r:id="rId67"/>
    <p:sldLayoutId id="2147483713" r:id="rId68"/>
    <p:sldLayoutId id="2147483714" r:id="rId69"/>
    <p:sldLayoutId id="2147483715" r:id="rId70"/>
    <p:sldLayoutId id="2147483716" r:id="rId71"/>
    <p:sldLayoutId id="2147483717" r:id="rId72"/>
    <p:sldLayoutId id="2147483718" r:id="rId73"/>
    <p:sldLayoutId id="2147483719" r:id="rId74"/>
    <p:sldLayoutId id="2147483720" r:id="rId75"/>
    <p:sldLayoutId id="2147483721" r:id="rId76"/>
    <p:sldLayoutId id="2147483722" r:id="rId77"/>
    <p:sldLayoutId id="2147483723" r:id="rId78"/>
    <p:sldLayoutId id="2147483724" r:id="rId79"/>
    <p:sldLayoutId id="2147483725" r:id="rId80"/>
    <p:sldLayoutId id="2147483726" r:id="rId81"/>
    <p:sldLayoutId id="2147483727" r:id="rId82"/>
    <p:sldLayoutId id="2147483728" r:id="rId83"/>
    <p:sldLayoutId id="2147483729" r:id="rId84"/>
    <p:sldLayoutId id="2147483730" r:id="rId85"/>
    <p:sldLayoutId id="2147483731" r:id="rId86"/>
    <p:sldLayoutId id="2147483732" r:id="rId87"/>
    <p:sldLayoutId id="2147483733" r:id="rId88"/>
    <p:sldLayoutId id="2147483734" r:id="rId89"/>
    <p:sldLayoutId id="2147483735" r:id="rId90"/>
    <p:sldLayoutId id="2147483736" r:id="rId91"/>
    <p:sldLayoutId id="2147483737" r:id="rId92"/>
    <p:sldLayoutId id="2147483738" r:id="rId93"/>
    <p:sldLayoutId id="2147483739" r:id="rId94"/>
    <p:sldLayoutId id="2147483740" r:id="rId95"/>
    <p:sldLayoutId id="2147483741" r:id="rId96"/>
    <p:sldLayoutId id="2147483742" r:id="rId97"/>
    <p:sldLayoutId id="2147483743" r:id="rId98"/>
    <p:sldLayoutId id="2147483744" r:id="rId99"/>
    <p:sldLayoutId id="2147483745" r:id="rId100"/>
    <p:sldLayoutId id="2147483746" r:id="rId101"/>
    <p:sldLayoutId id="2147483747" r:id="rId102"/>
    <p:sldLayoutId id="2147483748" r:id="rId103"/>
    <p:sldLayoutId id="2147483749" r:id="rId104"/>
    <p:sldLayoutId id="2147483750" r:id="rId105"/>
  </p:sldLayoutIdLst>
  <p:transition xmlns:p14="http://schemas.microsoft.com/office/powerpoint/2010/main" spd="med" advClick="1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593" marR="0" indent="-228593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881" marR="0" indent="-2666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08" marR="0" indent="-32003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156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345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533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722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5910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099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9" name="標題 1"/>
          <p:cNvSpPr txBox="1"/>
          <p:nvPr/>
        </p:nvSpPr>
        <p:spPr>
          <a:xfrm>
            <a:off x="471946" y="155091"/>
            <a:ext cx="74725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lnSpc>
                <a:spcPts val="6300"/>
              </a:lnSpc>
              <a:defRPr b="1" sz="480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清楚知道報告的編排</a:t>
            </a:r>
          </a:p>
          <a:p>
            <a:pPr>
              <a:lnSpc>
                <a:spcPts val="6300"/>
              </a:lnSpc>
              <a:defRPr b="1" sz="480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才能理解報告書的 </a:t>
            </a:r>
            <a:r>
              <a:rPr sz="5400">
                <a:solidFill>
                  <a:srgbClr val="C00000"/>
                </a:solidFill>
              </a:rPr>
              <a:t>價值</a:t>
            </a:r>
          </a:p>
        </p:txBody>
      </p:sp>
      <p:pic>
        <p:nvPicPr>
          <p:cNvPr id="1490" name="內容版面配置區 3" descr="內容版面配置區 3"/>
          <p:cNvPicPr>
            <a:picLocks noChangeAspect="1"/>
          </p:cNvPicPr>
          <p:nvPr/>
        </p:nvPicPr>
        <p:blipFill>
          <a:blip r:embed="rId2">
            <a:extLst/>
          </a:blip>
          <a:srcRect l="0" t="12714" r="0" b="3237"/>
          <a:stretch>
            <a:fillRect/>
          </a:stretch>
        </p:blipFill>
        <p:spPr>
          <a:xfrm>
            <a:off x="1761567" y="2667708"/>
            <a:ext cx="5219764" cy="3093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投影片編號版面配置區 2"/>
          <p:cNvSpPr txBox="1"/>
          <p:nvPr>
            <p:ph type="sldNum" sz="quarter" idx="2"/>
          </p:nvPr>
        </p:nvSpPr>
        <p:spPr>
          <a:xfrm>
            <a:off x="8241694" y="640679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45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0" r="14456" b="0"/>
          <a:stretch>
            <a:fillRect/>
          </a:stretch>
        </p:blipFill>
        <p:spPr>
          <a:xfrm>
            <a:off x="-48497" y="437624"/>
            <a:ext cx="4760668" cy="5716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6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2170" y="437624"/>
            <a:ext cx="4245017" cy="5716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47" name="流程圖: 替代處理程序 5"/>
          <p:cNvSpPr/>
          <p:nvPr/>
        </p:nvSpPr>
        <p:spPr>
          <a:xfrm>
            <a:off x="5687500" y="668593"/>
            <a:ext cx="1391727" cy="481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58" y="0"/>
                  <a:pt x="1246" y="0"/>
                </a:cubicBezTo>
                <a:lnTo>
                  <a:pt x="20354" y="0"/>
                </a:lnTo>
                <a:cubicBezTo>
                  <a:pt x="2104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42" y="21600"/>
                  <a:pt x="20354" y="21600"/>
                </a:cubicBezTo>
                <a:lnTo>
                  <a:pt x="1246" y="21600"/>
                </a:lnTo>
                <a:cubicBezTo>
                  <a:pt x="558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投影片編號版面配置區 2"/>
          <p:cNvSpPr txBox="1"/>
          <p:nvPr>
            <p:ph type="sldNum" sz="quarter" idx="2"/>
          </p:nvPr>
        </p:nvSpPr>
        <p:spPr>
          <a:xfrm>
            <a:off x="8253005" y="6406792"/>
            <a:ext cx="262345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0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3459"/>
            <a:ext cx="4503704" cy="530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1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3703" y="383459"/>
            <a:ext cx="4782083" cy="5303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投影片編號版面配置區 2"/>
          <p:cNvSpPr txBox="1"/>
          <p:nvPr>
            <p:ph type="sldNum" sz="quarter" idx="2"/>
          </p:nvPr>
        </p:nvSpPr>
        <p:spPr>
          <a:xfrm>
            <a:off x="8241694" y="640679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4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75" y="664290"/>
            <a:ext cx="4895454" cy="488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5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6119" y="664292"/>
            <a:ext cx="3803194" cy="488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投影片編號版面配置區 1"/>
          <p:cNvSpPr txBox="1"/>
          <p:nvPr>
            <p:ph type="sldNum" sz="quarter" idx="2"/>
          </p:nvPr>
        </p:nvSpPr>
        <p:spPr>
          <a:xfrm>
            <a:off x="8241694" y="640679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8" name="矩形 2"/>
          <p:cNvSpPr txBox="1"/>
          <p:nvPr/>
        </p:nvSpPr>
        <p:spPr>
          <a:xfrm>
            <a:off x="6088401" y="2834484"/>
            <a:ext cx="2102307" cy="143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ts val="2200"/>
              </a:lnSpc>
              <a:spcBef>
                <a:spcPts val="3000"/>
              </a:spcBef>
              <a:defRPr b="1" sz="2400"/>
            </a:pPr>
            <a:r>
              <a:t>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由</a:t>
            </a:r>
            <a:r>
              <a:rPr u="sng">
                <a:latin typeface="+mn-lt"/>
                <a:ea typeface="+mn-ea"/>
                <a:cs typeface="+mn-cs"/>
                <a:sym typeface="Helvetica"/>
              </a:rPr>
              <a:t>結果總表</a:t>
            </a:r>
            <a:endParaRPr u="sng"/>
          </a:p>
          <a:p>
            <a:pPr algn="ctr">
              <a:lnSpc>
                <a:spcPts val="2200"/>
              </a:lnSpc>
              <a:spcBef>
                <a:spcPts val="1800"/>
              </a:spcBef>
              <a:defRPr b="1" sz="2400" u="sng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瞭解主要風險 </a:t>
            </a:r>
          </a:p>
          <a:p>
            <a:pPr algn="ctr">
              <a:lnSpc>
                <a:spcPts val="2200"/>
              </a:lnSpc>
              <a:spcBef>
                <a:spcPts val="1800"/>
              </a:spcBef>
              <a:defRPr b="1" sz="2400" u="sng">
                <a:solidFill>
                  <a:srgbClr val="FF0000"/>
                </a:solidFill>
              </a:defRPr>
            </a:pPr>
            <a:r>
              <a:t>(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點出高風險</a:t>
            </a:r>
            <a:r>
              <a:t>)</a:t>
            </a:r>
          </a:p>
        </p:txBody>
      </p:sp>
      <p:pic>
        <p:nvPicPr>
          <p:cNvPr id="1559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23" y="481322"/>
            <a:ext cx="5770013" cy="6106697"/>
          </a:xfrm>
          <a:prstGeom prst="rect">
            <a:avLst/>
          </a:prstGeom>
          <a:ln w="12700">
            <a:miter lim="400000"/>
          </a:ln>
        </p:spPr>
      </p:pic>
      <p:sp>
        <p:nvSpPr>
          <p:cNvPr id="1560" name="流程圖: 替代處理程序 3"/>
          <p:cNvSpPr/>
          <p:nvPr/>
        </p:nvSpPr>
        <p:spPr>
          <a:xfrm>
            <a:off x="889688" y="1977081"/>
            <a:ext cx="877332" cy="423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45"/>
                </a:moveTo>
                <a:cubicBezTo>
                  <a:pt x="0" y="334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334"/>
                  <a:pt x="21600" y="745"/>
                </a:cubicBezTo>
                <a:lnTo>
                  <a:pt x="21600" y="20855"/>
                </a:lnTo>
                <a:cubicBezTo>
                  <a:pt x="21600" y="21266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1266"/>
                  <a:pt x="0" y="20855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文字方塊 2"/>
          <p:cNvSpPr txBox="1"/>
          <p:nvPr/>
        </p:nvSpPr>
        <p:spPr>
          <a:xfrm>
            <a:off x="5903145" y="1929315"/>
            <a:ext cx="3024545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醫療健管團隊給你的建議</a:t>
            </a:r>
          </a:p>
        </p:txBody>
      </p:sp>
      <p:pic>
        <p:nvPicPr>
          <p:cNvPr id="1563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10" y="0"/>
            <a:ext cx="5213845" cy="691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54"/>
          <a:stretch>
            <a:fillRect/>
          </a:stretch>
        </p:blipFill>
        <p:spPr>
          <a:xfrm>
            <a:off x="448200" y="1"/>
            <a:ext cx="4212290" cy="595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6" name="圖片 6" descr="圖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3793" y="-9831"/>
            <a:ext cx="4088259" cy="5974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投影片編號版面配置區 2"/>
          <p:cNvSpPr txBox="1"/>
          <p:nvPr>
            <p:ph type="sldNum" sz="quarter" idx="4294967295"/>
          </p:nvPr>
        </p:nvSpPr>
        <p:spPr>
          <a:xfrm>
            <a:off x="6553203" y="6359869"/>
            <a:ext cx="343863" cy="358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/>
          <a:lstStyle>
            <a:lvl1pPr algn="l"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69" name="標題 3"/>
          <p:cNvSpPr txBox="1"/>
          <p:nvPr>
            <p:ph type="title"/>
          </p:nvPr>
        </p:nvSpPr>
        <p:spPr>
          <a:xfrm>
            <a:off x="228600" y="579119"/>
            <a:ext cx="5410200" cy="640081"/>
          </a:xfrm>
          <a:prstGeom prst="rect">
            <a:avLst/>
          </a:prstGeom>
        </p:spPr>
        <p:txBody>
          <a:bodyPr/>
          <a:lstStyle/>
          <a:p>
            <a:pPr defTabSz="530351">
              <a:defRPr b="1" sz="1624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發表國際期刊論文統計</a:t>
            </a:r>
            <a:br/>
            <a:r>
              <a:t> </a:t>
            </a:r>
            <a:r>
              <a:rPr sz="1102"/>
              <a:t>(</a:t>
            </a:r>
            <a:r>
              <a:rPr sz="1102"/>
              <a:t>資料統計日期</a:t>
            </a:r>
            <a:r>
              <a:rPr sz="1102"/>
              <a:t>2016/05/31)</a:t>
            </a:r>
          </a:p>
        </p:txBody>
      </p:sp>
      <p:graphicFrame>
        <p:nvGraphicFramePr>
          <p:cNvPr id="1570" name="表格 5"/>
          <p:cNvGraphicFramePr/>
          <p:nvPr/>
        </p:nvGraphicFramePr>
        <p:xfrm>
          <a:off x="762238" y="2286072"/>
          <a:ext cx="7238558" cy="342879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69240"/>
                <a:gridCol w="1801228"/>
                <a:gridCol w="868089"/>
              </a:tblGrid>
              <a:tr h="2143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論文主題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期刊名稱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發表年份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A new method for post Genome-Wide Association Study (GWAS) analysis of colorectal cancer in Taiwan.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Gene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8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Bacterial communities in semen from men of infertile couples: metagenomic sequencing reveals relationships of seminal microbiota to semen quality.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PLoS One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8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Systematic analysis of the association between gut flora and obesity through high-throughput sequencing and bioinformatics approaches.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Biomed Res Int.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Indoor-air microbiome in an urban subway network: diversity and dynamics.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Appl Environ Microbiol.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Dietary allicin reduces transformation of L-carnitine to TMAO through impact on gut microbiota.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Science Direct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8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Oxypurinol-Specific T Cells Possess Preferential TCR Clonotypes and Express Granulysin in Allopurinol-Induced Severe Cutaneous Adverse Reactions.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J Invest Dermatol.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2015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71" name="矩形 1"/>
          <p:cNvSpPr txBox="1"/>
          <p:nvPr/>
        </p:nvSpPr>
        <p:spPr>
          <a:xfrm>
            <a:off x="683811" y="5693250"/>
            <a:ext cx="4669891" cy="84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914280">
              <a:defRPr>
                <a:solidFill>
                  <a:srgbClr val="C00000"/>
                </a:solidFill>
              </a:defRPr>
            </a:pPr>
            <a:r>
              <a:t>Diversity and enterotype in gut bacterial community of adults in Taiwan </a:t>
            </a:r>
            <a:r>
              <a:rPr b="1" sz="1600"/>
              <a:t>( Cometrue Bio Medical co. Ltd )</a:t>
            </a:r>
          </a:p>
        </p:txBody>
      </p:sp>
      <p:sp>
        <p:nvSpPr>
          <p:cNvPr id="1572" name="矩形 6"/>
          <p:cNvSpPr txBox="1"/>
          <p:nvPr/>
        </p:nvSpPr>
        <p:spPr>
          <a:xfrm>
            <a:off x="5940069" y="5959950"/>
            <a:ext cx="216011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280">
              <a:defRPr b="1" i="1" sz="1600">
                <a:solidFill>
                  <a:srgbClr val="C00000"/>
                </a:solidFill>
              </a:defRPr>
            </a:lvl1pPr>
          </a:lstStyle>
          <a:p>
            <a:pPr/>
            <a:r>
              <a:t>Gene              2016</a:t>
            </a:r>
          </a:p>
        </p:txBody>
      </p:sp>
      <p:sp>
        <p:nvSpPr>
          <p:cNvPr id="1573" name="直線接點 7"/>
          <p:cNvSpPr/>
          <p:nvPr/>
        </p:nvSpPr>
        <p:spPr>
          <a:xfrm>
            <a:off x="755816" y="6356170"/>
            <a:ext cx="720036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4" name="圓角矩形 8"/>
          <p:cNvSpPr/>
          <p:nvPr/>
        </p:nvSpPr>
        <p:spPr>
          <a:xfrm>
            <a:off x="228872" y="5805118"/>
            <a:ext cx="8457681" cy="720037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280">
              <a:defRPr sz="1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投影片編號版面配置區 2"/>
          <p:cNvSpPr txBox="1"/>
          <p:nvPr>
            <p:ph type="sldNum" sz="quarter" idx="2"/>
          </p:nvPr>
        </p:nvSpPr>
        <p:spPr>
          <a:xfrm>
            <a:off x="8241694" y="640679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7" name="Content Placeholder 2"/>
          <p:cNvSpPr txBox="1"/>
          <p:nvPr/>
        </p:nvSpPr>
        <p:spPr>
          <a:xfrm>
            <a:off x="2990364" y="244822"/>
            <a:ext cx="328632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593" indent="-228593" defTabSz="914377">
              <a:lnSpc>
                <a:spcPct val="90000"/>
              </a:lnSpc>
              <a:spcBef>
                <a:spcPts val="1000"/>
              </a:spcBef>
              <a:defRPr b="1" sz="2100">
                <a:solidFill>
                  <a:srgbClr val="767171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对 </a:t>
            </a:r>
            <a:r>
              <a:rPr sz="2800">
                <a:solidFill>
                  <a:srgbClr val="2F5597"/>
                </a:solidFill>
                <a:latin typeface="+mn-lt"/>
                <a:ea typeface="+mn-ea"/>
                <a:cs typeface="+mn-cs"/>
                <a:sym typeface="Helvetica"/>
              </a:rPr>
              <a:t>自己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的健康负责任</a:t>
            </a:r>
          </a:p>
        </p:txBody>
      </p:sp>
      <p:sp>
        <p:nvSpPr>
          <p:cNvPr id="1578" name="Content Placeholder 2"/>
          <p:cNvSpPr txBox="1"/>
          <p:nvPr/>
        </p:nvSpPr>
        <p:spPr>
          <a:xfrm>
            <a:off x="695207" y="3058011"/>
            <a:ext cx="2845433" cy="50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normAutofit fontScale="100000" lnSpcReduction="0"/>
          </a:bodyPr>
          <a:lstStyle/>
          <a:p>
            <a:pPr marL="152590" indent="-152590" defTabSz="610361">
              <a:lnSpc>
                <a:spcPct val="90000"/>
              </a:lnSpc>
              <a:spcBef>
                <a:spcPts val="600"/>
              </a:spcBef>
              <a:defRPr b="1" sz="1869">
                <a:solidFill>
                  <a:srgbClr val="767171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对 </a:t>
            </a:r>
            <a:r>
              <a:rPr sz="2492">
                <a:solidFill>
                  <a:srgbClr val="2F5597"/>
                </a:solidFill>
                <a:latin typeface="+mn-lt"/>
                <a:ea typeface="+mn-ea"/>
                <a:cs typeface="+mn-cs"/>
                <a:sym typeface="Helvetica"/>
              </a:rPr>
              <a:t>家人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的爱负责任</a:t>
            </a:r>
          </a:p>
        </p:txBody>
      </p:sp>
      <p:sp>
        <p:nvSpPr>
          <p:cNvPr id="1579" name="Content Placeholder 2"/>
          <p:cNvSpPr txBox="1"/>
          <p:nvPr/>
        </p:nvSpPr>
        <p:spPr>
          <a:xfrm>
            <a:off x="6559046" y="2725738"/>
            <a:ext cx="2776341" cy="986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normAutofit fontScale="100000" lnSpcReduction="0"/>
          </a:bodyPr>
          <a:lstStyle/>
          <a:p>
            <a:pPr marL="164592" indent="-164592" defTabSz="658368">
              <a:lnSpc>
                <a:spcPct val="90000"/>
              </a:lnSpc>
              <a:spcBef>
                <a:spcPts val="600"/>
              </a:spcBef>
              <a:defRPr b="1" sz="2016">
                <a:solidFill>
                  <a:srgbClr val="767171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对</a:t>
            </a:r>
            <a:r>
              <a:rPr sz="2688">
                <a:solidFill>
                  <a:srgbClr val="2F5597"/>
                </a:solidFill>
                <a:latin typeface="+mn-lt"/>
                <a:ea typeface="+mn-ea"/>
                <a:cs typeface="+mn-cs"/>
                <a:sym typeface="Helvetica"/>
              </a:rPr>
              <a:t>世界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降低病症</a:t>
            </a:r>
          </a:p>
          <a:p>
            <a:pPr marL="164592" indent="-164592" defTabSz="658368">
              <a:lnSpc>
                <a:spcPct val="90000"/>
              </a:lnSpc>
              <a:spcBef>
                <a:spcPts val="600"/>
              </a:spcBef>
              <a:defRPr b="1" sz="2016">
                <a:solidFill>
                  <a:srgbClr val="767171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的使命负责任</a:t>
            </a:r>
          </a:p>
        </p:txBody>
      </p:sp>
      <p:pic>
        <p:nvPicPr>
          <p:cNvPr id="158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256" y="3561136"/>
            <a:ext cx="3711022" cy="2561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0158" y="742488"/>
            <a:ext cx="3496532" cy="2293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7521" y="3561136"/>
            <a:ext cx="4122681" cy="2508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7" grpId="1"/>
      <p:bldP build="whole" bldLvl="1" animBg="1" rev="0" advAuto="0" spid="1582" grpId="6"/>
      <p:bldP build="whole" bldLvl="1" animBg="1" rev="0" advAuto="0" spid="1579" grpId="5"/>
      <p:bldP build="whole" bldLvl="1" animBg="1" rev="0" advAuto="0" spid="1580" grpId="4"/>
      <p:bldP build="whole" bldLvl="1" animBg="1" rev="0" advAuto="0" spid="1581" grpId="2"/>
      <p:bldP build="whole" bldLvl="1" animBg="1" rev="0" advAuto="0" spid="157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93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3915" t="0" r="1791" b="4507"/>
          <a:stretch>
            <a:fillRect/>
          </a:stretch>
        </p:blipFill>
        <p:spPr>
          <a:xfrm>
            <a:off x="593390" y="555298"/>
            <a:ext cx="3968886" cy="55585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94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9" y="555300"/>
            <a:ext cx="4157548" cy="55399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7" name="矩形 3"/>
          <p:cNvSpPr txBox="1"/>
          <p:nvPr/>
        </p:nvSpPr>
        <p:spPr>
          <a:xfrm>
            <a:off x="1795669" y="110325"/>
            <a:ext cx="531119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3000"/>
              </a:spcBef>
              <a:defRPr b="1" sz="2400"/>
            </a:pPr>
            <a:r>
              <a:t>  </a:t>
            </a:r>
            <a:r>
              <a:rPr u="sng">
                <a:latin typeface="+mn-lt"/>
                <a:ea typeface="+mn-ea"/>
                <a:cs typeface="+mn-cs"/>
                <a:sym typeface="Helvetica"/>
              </a:rPr>
              <a:t>基因的基本概念 </a:t>
            </a:r>
            <a:r>
              <a:rPr u="sng">
                <a:solidFill>
                  <a:srgbClr val="FF0000"/>
                </a:solidFill>
              </a:rPr>
              <a:t>(</a:t>
            </a:r>
            <a:r>
              <a:rPr u="sng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先天基因</a:t>
            </a:r>
            <a:r>
              <a:rPr u="sng">
                <a:solidFill>
                  <a:srgbClr val="FF0000"/>
                </a:solidFill>
              </a:rPr>
              <a:t>+</a:t>
            </a:r>
            <a:r>
              <a:rPr u="sng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後天環境</a:t>
            </a:r>
            <a:r>
              <a:rPr u="sng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498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49" y="571989"/>
            <a:ext cx="8201026" cy="6068840"/>
          </a:xfrm>
          <a:prstGeom prst="rect">
            <a:avLst/>
          </a:prstGeom>
          <a:ln w="12700">
            <a:miter lim="400000"/>
          </a:ln>
        </p:spPr>
      </p:pic>
      <p:sp>
        <p:nvSpPr>
          <p:cNvPr id="1499" name="流程圖: 替代處理程序 5"/>
          <p:cNvSpPr/>
          <p:nvPr/>
        </p:nvSpPr>
        <p:spPr>
          <a:xfrm>
            <a:off x="4220300" y="4120977"/>
            <a:ext cx="1346888" cy="240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288" y="0"/>
                  <a:pt x="644" y="0"/>
                </a:cubicBezTo>
                <a:lnTo>
                  <a:pt x="20956" y="0"/>
                </a:lnTo>
                <a:cubicBezTo>
                  <a:pt x="2131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12" y="21600"/>
                  <a:pt x="20956" y="21600"/>
                </a:cubicBezTo>
                <a:lnTo>
                  <a:pt x="644" y="21600"/>
                </a:lnTo>
                <a:cubicBezTo>
                  <a:pt x="288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0" name="流程圖: 替代處理程序 6"/>
          <p:cNvSpPr/>
          <p:nvPr/>
        </p:nvSpPr>
        <p:spPr>
          <a:xfrm>
            <a:off x="5218488" y="4510216"/>
            <a:ext cx="1065391" cy="19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290" y="0"/>
                  <a:pt x="647" y="0"/>
                </a:cubicBezTo>
                <a:lnTo>
                  <a:pt x="20953" y="0"/>
                </a:lnTo>
                <a:cubicBezTo>
                  <a:pt x="21310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10" y="21600"/>
                  <a:pt x="20953" y="21600"/>
                </a:cubicBezTo>
                <a:lnTo>
                  <a:pt x="647" y="21600"/>
                </a:lnTo>
                <a:cubicBezTo>
                  <a:pt x="290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1" name="流程圖: 替代處理程序 7"/>
          <p:cNvSpPr/>
          <p:nvPr/>
        </p:nvSpPr>
        <p:spPr>
          <a:xfrm>
            <a:off x="3923738" y="4850026"/>
            <a:ext cx="296563" cy="24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343" y="0"/>
                  <a:pt x="3000" y="0"/>
                </a:cubicBezTo>
                <a:lnTo>
                  <a:pt x="18600" y="0"/>
                </a:lnTo>
                <a:cubicBezTo>
                  <a:pt x="2025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257" y="21600"/>
                  <a:pt x="18600" y="21600"/>
                </a:cubicBezTo>
                <a:lnTo>
                  <a:pt x="3000" y="21600"/>
                </a:lnTo>
                <a:cubicBezTo>
                  <a:pt x="1343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2" name="流程圖: 替代處理程序 8"/>
          <p:cNvSpPr/>
          <p:nvPr/>
        </p:nvSpPr>
        <p:spPr>
          <a:xfrm>
            <a:off x="4597181" y="5214551"/>
            <a:ext cx="970006" cy="203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39" y="0"/>
                  <a:pt x="757" y="0"/>
                </a:cubicBezTo>
                <a:lnTo>
                  <a:pt x="20843" y="0"/>
                </a:lnTo>
                <a:cubicBezTo>
                  <a:pt x="2126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61" y="21600"/>
                  <a:pt x="20843" y="21600"/>
                </a:cubicBezTo>
                <a:lnTo>
                  <a:pt x="757" y="21600"/>
                </a:lnTo>
                <a:cubicBezTo>
                  <a:pt x="339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3" name="流程圖: 替代處理程序 9"/>
          <p:cNvSpPr/>
          <p:nvPr/>
        </p:nvSpPr>
        <p:spPr>
          <a:xfrm>
            <a:off x="3756921" y="3428999"/>
            <a:ext cx="333634" cy="296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433" y="0"/>
                  <a:pt x="3200" y="0"/>
                </a:cubicBezTo>
                <a:lnTo>
                  <a:pt x="18400" y="0"/>
                </a:lnTo>
                <a:cubicBezTo>
                  <a:pt x="2016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167" y="21600"/>
                  <a:pt x="18400" y="21600"/>
                </a:cubicBezTo>
                <a:lnTo>
                  <a:pt x="3200" y="21600"/>
                </a:lnTo>
                <a:cubicBezTo>
                  <a:pt x="1433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6" name="標題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377">
              <a:lnSpc>
                <a:spcPct val="90000"/>
              </a:lnSpc>
              <a:defRPr b="1" sz="44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一些常聽到的名詞</a:t>
            </a:r>
          </a:p>
        </p:txBody>
      </p:sp>
      <p:sp>
        <p:nvSpPr>
          <p:cNvPr id="1507" name="內容版面配置區 2"/>
          <p:cNvSpPr txBox="1"/>
          <p:nvPr/>
        </p:nvSpPr>
        <p:spPr>
          <a:xfrm>
            <a:off x="683568" y="1484788"/>
            <a:ext cx="3466728" cy="457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DNA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家族遺傳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細菌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腸道細菌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益生菌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免疫系統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發炎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癌症</a:t>
            </a:r>
          </a:p>
          <a:p>
            <a:pPr marL="228593" indent="-228593" defTabSz="914377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代謝症候群</a:t>
            </a:r>
          </a:p>
        </p:txBody>
      </p:sp>
      <p:sp>
        <p:nvSpPr>
          <p:cNvPr id="1508" name="內容版面配置區 2"/>
          <p:cNvSpPr txBox="1"/>
          <p:nvPr/>
        </p:nvSpPr>
        <p:spPr>
          <a:xfrm>
            <a:off x="4283967" y="1484788"/>
            <a:ext cx="3960441" cy="61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基因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基因檢測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基因與疾病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藥物與副作用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抗老化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幹細胞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網路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雲端運算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個人化醫療 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精準醫療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癌症早期篩檢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標題 1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1" name="內容版面配置區 4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2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9144000" cy="6841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5" name="object 2"/>
          <p:cNvSpPr/>
          <p:nvPr/>
        </p:nvSpPr>
        <p:spPr>
          <a:xfrm>
            <a:off x="281673" y="2000922"/>
            <a:ext cx="8354374" cy="13212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16" name="object 3"/>
          <p:cNvSpPr txBox="1"/>
          <p:nvPr/>
        </p:nvSpPr>
        <p:spPr>
          <a:xfrm>
            <a:off x="888773" y="800970"/>
            <a:ext cx="733679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914377">
              <a:defRPr b="1" spc="-40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生物體的每個細胞內都含有同樣的基因組</a:t>
            </a:r>
          </a:p>
        </p:txBody>
      </p:sp>
      <p:sp>
        <p:nvSpPr>
          <p:cNvPr id="1517" name="object 16"/>
          <p:cNvSpPr txBox="1"/>
          <p:nvPr/>
        </p:nvSpPr>
        <p:spPr>
          <a:xfrm>
            <a:off x="576438" y="3745446"/>
            <a:ext cx="635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器官</a:t>
            </a:r>
          </a:p>
          <a:p>
            <a:pPr algn="ctr"/>
            <a:r>
              <a:t>(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人體</a:t>
            </a:r>
            <a:r>
              <a:t>)</a:t>
            </a:r>
          </a:p>
        </p:txBody>
      </p:sp>
      <p:sp>
        <p:nvSpPr>
          <p:cNvPr id="1518" name="object 17"/>
          <p:cNvSpPr txBox="1"/>
          <p:nvPr/>
        </p:nvSpPr>
        <p:spPr>
          <a:xfrm>
            <a:off x="2067598" y="3788199"/>
            <a:ext cx="4826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細胞</a:t>
            </a:r>
          </a:p>
        </p:txBody>
      </p:sp>
      <p:sp>
        <p:nvSpPr>
          <p:cNvPr id="1519" name="object 18"/>
          <p:cNvSpPr txBox="1"/>
          <p:nvPr/>
        </p:nvSpPr>
        <p:spPr>
          <a:xfrm>
            <a:off x="3252434" y="3745450"/>
            <a:ext cx="966470" cy="959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25400" algn="just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細胞核內  含有</a:t>
            </a:r>
            <a:r>
              <a:rPr spc="-5">
                <a:latin typeface="Arial"/>
                <a:ea typeface="Arial"/>
                <a:cs typeface="Arial"/>
                <a:sym typeface="Arial"/>
              </a:rPr>
              <a:t>23</a:t>
            </a:r>
            <a:r>
              <a:rPr spc="-5"/>
              <a:t>對  染色體</a:t>
            </a:r>
          </a:p>
        </p:txBody>
      </p:sp>
      <p:sp>
        <p:nvSpPr>
          <p:cNvPr id="1520" name="object 19"/>
          <p:cNvSpPr txBox="1"/>
          <p:nvPr/>
        </p:nvSpPr>
        <p:spPr>
          <a:xfrm>
            <a:off x="4740619" y="3742020"/>
            <a:ext cx="9398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 algn="just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每對染色  體分別來  自父母</a:t>
            </a:r>
          </a:p>
        </p:txBody>
      </p:sp>
      <p:sp>
        <p:nvSpPr>
          <p:cNvPr id="1521" name="object 20"/>
          <p:cNvSpPr txBox="1"/>
          <p:nvPr/>
        </p:nvSpPr>
        <p:spPr>
          <a:xfrm>
            <a:off x="6038836" y="3676641"/>
            <a:ext cx="11684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 algn="just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每條染色體  上含具功能  之基因片段</a:t>
            </a:r>
          </a:p>
        </p:txBody>
      </p:sp>
      <p:sp>
        <p:nvSpPr>
          <p:cNvPr id="1522" name="object 21"/>
          <p:cNvSpPr txBox="1"/>
          <p:nvPr/>
        </p:nvSpPr>
        <p:spPr>
          <a:xfrm>
            <a:off x="7587835" y="3703387"/>
            <a:ext cx="965836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染色體由  雙股螺旋  </a:t>
            </a:r>
            <a:r>
              <a:rPr spc="-5">
                <a:latin typeface="Arial"/>
                <a:ea typeface="Arial"/>
                <a:cs typeface="Arial"/>
                <a:sym typeface="Arial"/>
              </a:rPr>
              <a:t>DNA</a:t>
            </a:r>
            <a:r>
              <a:rPr spc="-5"/>
              <a:t>組成</a:t>
            </a:r>
          </a:p>
        </p:txBody>
      </p:sp>
      <p:sp>
        <p:nvSpPr>
          <p:cNvPr id="1523" name="矩形 12"/>
          <p:cNvSpPr txBox="1"/>
          <p:nvPr/>
        </p:nvSpPr>
        <p:spPr>
          <a:xfrm>
            <a:off x="576439" y="4864186"/>
            <a:ext cx="8159788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基因是帶有遺傳資訊的</a:t>
            </a:r>
            <a:r>
              <a:t>DNA</a:t>
            </a:r>
            <a:r>
              <a:t>序列，人與人之間</a:t>
            </a:r>
            <a:r>
              <a:t>DNA</a:t>
            </a:r>
            <a:r>
              <a:t>序列的</a:t>
            </a:r>
            <a:r>
              <a:rPr b="1">
                <a:solidFill>
                  <a:srgbClr val="DF673E"/>
                </a:solidFill>
              </a:rPr>
              <a:t>相似度高達</a:t>
            </a:r>
            <a:r>
              <a:rPr b="1">
                <a:solidFill>
                  <a:srgbClr val="DF673E"/>
                </a:solidFill>
              </a:rPr>
              <a:t>99.6%</a:t>
            </a:r>
            <a:r>
              <a:t>，關鍵位點上的差異造成</a:t>
            </a:r>
            <a:r>
              <a:rPr b="1">
                <a:solidFill>
                  <a:srgbClr val="DF673E"/>
                </a:solidFill>
              </a:rPr>
              <a:t>不同的性狀</a:t>
            </a:r>
            <a:r>
              <a:t>，主導每個人的外顯特徵與生理發展，例如</a:t>
            </a:r>
            <a:r>
              <a:rPr b="1">
                <a:solidFill>
                  <a:srgbClr val="DF673E"/>
                </a:solidFill>
              </a:rPr>
              <a:t>外表、身高、血型</a:t>
            </a:r>
            <a:r>
              <a:t>等性狀，甚至是對</a:t>
            </a:r>
            <a:r>
              <a:rPr b="1">
                <a:solidFill>
                  <a:srgbClr val="DF673E"/>
                </a:solidFill>
              </a:rPr>
              <a:t>疾病的易感性</a:t>
            </a:r>
            <a:r>
              <a:t>及</a:t>
            </a:r>
            <a:r>
              <a:rPr b="1">
                <a:solidFill>
                  <a:srgbClr val="DF673E"/>
                </a:solidFill>
              </a:rPr>
              <a:t>藥物的代謝反應</a:t>
            </a:r>
            <a:r>
              <a:t>。</a:t>
            </a:r>
          </a:p>
          <a:p>
            <a: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基因檢測是利用生物檢測技術分析您的基因，提供您個人化健康訊息。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6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37" y="445775"/>
            <a:ext cx="8161023" cy="6177916"/>
          </a:xfrm>
          <a:prstGeom prst="rect">
            <a:avLst/>
          </a:prstGeom>
          <a:ln w="12700">
            <a:miter lim="400000"/>
          </a:ln>
        </p:spPr>
      </p:pic>
      <p:sp>
        <p:nvSpPr>
          <p:cNvPr id="1527" name="流程圖: 替代處理程序 6"/>
          <p:cNvSpPr/>
          <p:nvPr/>
        </p:nvSpPr>
        <p:spPr>
          <a:xfrm>
            <a:off x="6239238" y="3305433"/>
            <a:ext cx="753764" cy="259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55" y="0"/>
                  <a:pt x="1239" y="0"/>
                </a:cubicBezTo>
                <a:lnTo>
                  <a:pt x="20361" y="0"/>
                </a:lnTo>
                <a:cubicBezTo>
                  <a:pt x="2104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45" y="21600"/>
                  <a:pt x="20361" y="21600"/>
                </a:cubicBezTo>
                <a:lnTo>
                  <a:pt x="1239" y="21600"/>
                </a:lnTo>
                <a:cubicBezTo>
                  <a:pt x="555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8" name="流程圖: 替代處理程序 7"/>
          <p:cNvSpPr/>
          <p:nvPr/>
        </p:nvSpPr>
        <p:spPr>
          <a:xfrm>
            <a:off x="2068834" y="3564926"/>
            <a:ext cx="1359244" cy="25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0" y="0"/>
                  <a:pt x="671" y="0"/>
                </a:cubicBezTo>
                <a:lnTo>
                  <a:pt x="20929" y="0"/>
                </a:lnTo>
                <a:cubicBezTo>
                  <a:pt x="21300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00" y="21600"/>
                  <a:pt x="20929" y="21600"/>
                </a:cubicBezTo>
                <a:lnTo>
                  <a:pt x="671" y="21600"/>
                </a:lnTo>
                <a:cubicBezTo>
                  <a:pt x="300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9" name="流程圖: 替代處理程序 8"/>
          <p:cNvSpPr/>
          <p:nvPr/>
        </p:nvSpPr>
        <p:spPr>
          <a:xfrm>
            <a:off x="6529623" y="3917096"/>
            <a:ext cx="463379" cy="271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946" y="0"/>
                  <a:pt x="2112" y="0"/>
                </a:cubicBezTo>
                <a:lnTo>
                  <a:pt x="19488" y="0"/>
                </a:lnTo>
                <a:cubicBezTo>
                  <a:pt x="20654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654" y="21600"/>
                  <a:pt x="19488" y="21600"/>
                </a:cubicBezTo>
                <a:lnTo>
                  <a:pt x="2112" y="21600"/>
                </a:lnTo>
                <a:cubicBezTo>
                  <a:pt x="946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0" name="流程圖: 替代處理程序 9"/>
          <p:cNvSpPr/>
          <p:nvPr/>
        </p:nvSpPr>
        <p:spPr>
          <a:xfrm>
            <a:off x="2068832" y="4188943"/>
            <a:ext cx="1044148" cy="240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72" y="0"/>
                  <a:pt x="831" y="0"/>
                </a:cubicBezTo>
                <a:lnTo>
                  <a:pt x="20769" y="0"/>
                </a:lnTo>
                <a:cubicBezTo>
                  <a:pt x="2122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28" y="21600"/>
                  <a:pt x="20769" y="21600"/>
                </a:cubicBezTo>
                <a:lnTo>
                  <a:pt x="831" y="21600"/>
                </a:lnTo>
                <a:cubicBezTo>
                  <a:pt x="372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3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94" y="519380"/>
            <a:ext cx="4194573" cy="55892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34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5522" y="519380"/>
            <a:ext cx="4194573" cy="5589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35" name="流程圖: 程序 5"/>
          <p:cNvSpPr/>
          <p:nvPr/>
        </p:nvSpPr>
        <p:spPr>
          <a:xfrm>
            <a:off x="908224" y="3676139"/>
            <a:ext cx="494272" cy="1915298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6" name="流程圖: 程序 6"/>
          <p:cNvSpPr/>
          <p:nvPr/>
        </p:nvSpPr>
        <p:spPr>
          <a:xfrm>
            <a:off x="5282515" y="2607277"/>
            <a:ext cx="636373" cy="259493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投影片編號版面配置區 2"/>
          <p:cNvSpPr txBox="1"/>
          <p:nvPr>
            <p:ph type="sldNum" sz="quarter" idx="2"/>
          </p:nvPr>
        </p:nvSpPr>
        <p:spPr>
          <a:xfrm>
            <a:off x="8326452" y="6406792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657" y="4"/>
            <a:ext cx="4371582" cy="6770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0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239" y="574595"/>
            <a:ext cx="4164227" cy="6257298"/>
          </a:xfrm>
          <a:prstGeom prst="rect">
            <a:avLst/>
          </a:prstGeom>
          <a:ln w="12700">
            <a:miter lim="400000"/>
          </a:ln>
        </p:spPr>
      </p:pic>
      <p:sp>
        <p:nvSpPr>
          <p:cNvPr id="1541" name="流程圖: 替代處理程序 5"/>
          <p:cNvSpPr/>
          <p:nvPr/>
        </p:nvSpPr>
        <p:spPr>
          <a:xfrm>
            <a:off x="2661549" y="5820035"/>
            <a:ext cx="1964725" cy="950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79" y="0"/>
                  <a:pt x="1741" y="0"/>
                </a:cubicBezTo>
                <a:lnTo>
                  <a:pt x="19859" y="0"/>
                </a:lnTo>
                <a:cubicBezTo>
                  <a:pt x="2082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21" y="21600"/>
                  <a:pt x="19859" y="21600"/>
                </a:cubicBezTo>
                <a:lnTo>
                  <a:pt x="1741" y="21600"/>
                </a:lnTo>
                <a:cubicBezTo>
                  <a:pt x="779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2" name="流程圖: 替代處理程序 6"/>
          <p:cNvSpPr/>
          <p:nvPr/>
        </p:nvSpPr>
        <p:spPr>
          <a:xfrm>
            <a:off x="2508444" y="5239265"/>
            <a:ext cx="1907765" cy="197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67" y="0"/>
                  <a:pt x="373" y="0"/>
                </a:cubicBezTo>
                <a:lnTo>
                  <a:pt x="21227" y="0"/>
                </a:lnTo>
                <a:cubicBezTo>
                  <a:pt x="2143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33" y="21600"/>
                  <a:pt x="21227" y="21600"/>
                </a:cubicBezTo>
                <a:lnTo>
                  <a:pt x="373" y="21600"/>
                </a:lnTo>
                <a:cubicBezTo>
                  <a:pt x="167" y="21600"/>
                  <a:pt x="0" y="19988"/>
                  <a:pt x="0" y="18000"/>
                </a:cubicBez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佈景主題">
  <a:themeElements>
    <a:clrScheme name="1_Office 佈景主題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佈景主題">
  <a:themeElements>
    <a:clrScheme name="1_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