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  <Override PartName="/ppt/media/image7.jpeg" ContentType="image/jpeg"/>
  <Override PartName="/ppt/media/image8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eg" ContentType="image/jpeg"/>
  <Override PartName="/ppt/notesSlides/notesSlide3.xml" ContentType="application/vnd.openxmlformats-officedocument.presentationml.notesSlide+xml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left>
          <a:righ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right>
          <a:top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top>
          <a:bottom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bottom>
          <a:insideH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H>
          <a:insideV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left>
          <a:righ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right>
          <a:top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top>
          <a:bottom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bottom>
          <a:insideH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H>
          <a:insideV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left>
          <a:righ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right>
          <a:top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top>
          <a:bottom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bottom>
          <a:insideH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H>
          <a:insideV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left>
          <a:right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right>
          <a:top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top>
          <a:bottom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bottom>
          <a:insideH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H>
          <a:insideV>
            <a:ln w="9525" cap="flat">
              <a:solidFill>
                <a:srgbClr val="000000">
                  <a:alpha val="0"/>
                </a:srgbClr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印證了我們的技術可以很精確的去把基因密碼讀出來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科學家 研究者工同開發了10年以上 對全世界講 他要將美國最重要的醫療資源投入到精準醫療 精準醫療的第一步是甚麼 間來累積數據庫 累積所有實證醫學李需要印證的根據 全世界都在做 直接由美國總統告訴大家 也可以看到國內也是接下來開始往生技醫療來推動 我們在英用端也看到越來越多的案例 國際巨星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外表重不重要 2013 乳癌高風險 主宰自己的命運 選擇用了所謂的預防性手術 他不識得了乳癌喔 學到的觀念 1基因檢測的代表性 部會因為這個數據結果 2概念 他要預防 他希望透過這樣的預防避開這個疾病 他也在教育著全世界 從現在開始要用科學的方式認識自己 開始為自己的身體負責 也開始去經營 把經營的主導權拿到自己的手上 新聞出來後 科學家有反駁他嗎 反而是整個世界為了這個樣子驅動整個預防醫學的推動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;p2" descr="Google Shape;12;p2"/>
          <p:cNvPicPr>
            <a:picLocks noChangeAspect="1"/>
          </p:cNvPicPr>
          <p:nvPr/>
        </p:nvPicPr>
        <p:blipFill>
          <a:blip r:embed="rId2">
            <a:extLst/>
          </a:blip>
          <a:srcRect l="0" t="0" r="10702" b="10713"/>
          <a:stretch>
            <a:fillRect/>
          </a:stretch>
        </p:blipFill>
        <p:spPr>
          <a:xfrm>
            <a:off x="-1524042" y="-1"/>
            <a:ext cx="12192084" cy="685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oogle Shape;13;p2" descr="Google Shape;13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472" y="6257866"/>
            <a:ext cx="2772329" cy="40205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大標題文字"/>
          <p:cNvSpPr txBox="1"/>
          <p:nvPr>
            <p:ph type="title"/>
          </p:nvPr>
        </p:nvSpPr>
        <p:spPr>
          <a:xfrm>
            <a:off x="2981705" y="30861"/>
            <a:ext cx="3180590" cy="696595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1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99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0" t="0" r="10702" b="10713"/>
          <a:stretch>
            <a:fillRect/>
          </a:stretch>
        </p:blipFill>
        <p:spPr>
          <a:xfrm>
            <a:off x="-1524042" y="-1"/>
            <a:ext cx="12192084" cy="685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474" y="6257866"/>
            <a:ext cx="2772326" cy="40205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幻燈片編號"/>
          <p:cNvSpPr txBox="1"/>
          <p:nvPr>
            <p:ph type="sldNum" sz="quarter" idx="2"/>
          </p:nvPr>
        </p:nvSpPr>
        <p:spPr>
          <a:xfrm>
            <a:off x="6286296" y="6356350"/>
            <a:ext cx="266904" cy="273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0" t="0" r="10702" b="10713"/>
          <a:stretch>
            <a:fillRect/>
          </a:stretch>
        </p:blipFill>
        <p:spPr>
          <a:xfrm>
            <a:off x="-1524042" y="-1"/>
            <a:ext cx="12192084" cy="685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474" y="6257866"/>
            <a:ext cx="2772326" cy="40205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幻燈片編號"/>
          <p:cNvSpPr txBox="1"/>
          <p:nvPr>
            <p:ph type="sldNum" sz="quarter" idx="2"/>
          </p:nvPr>
        </p:nvSpPr>
        <p:spPr>
          <a:xfrm>
            <a:off x="6286296" y="6356350"/>
            <a:ext cx="266904" cy="273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 0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大標題文字"/>
          <p:cNvSpPr txBox="1"/>
          <p:nvPr>
            <p:ph type="title"/>
          </p:nvPr>
        </p:nvSpPr>
        <p:spPr>
          <a:xfrm>
            <a:off x="2981705" y="30861"/>
            <a:ext cx="3180590" cy="696595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2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0" t="0" r="10702" b="10713"/>
          <a:stretch>
            <a:fillRect/>
          </a:stretch>
        </p:blipFill>
        <p:spPr>
          <a:xfrm>
            <a:off x="-1524042" y="-1"/>
            <a:ext cx="12192084" cy="685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474" y="6257866"/>
            <a:ext cx="2772326" cy="40205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9;p4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" name="Google Shape;20;p4"/>
          <p:cNvSpPr/>
          <p:nvPr/>
        </p:nvSpPr>
        <p:spPr>
          <a:xfrm>
            <a:off x="1225420" y="1115654"/>
            <a:ext cx="3308355" cy="523596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21;p4"/>
          <p:cNvSpPr/>
          <p:nvPr/>
        </p:nvSpPr>
        <p:spPr>
          <a:xfrm>
            <a:off x="5041772" y="1189860"/>
            <a:ext cx="3887727" cy="269964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22;p4"/>
          <p:cNvSpPr/>
          <p:nvPr/>
        </p:nvSpPr>
        <p:spPr>
          <a:xfrm>
            <a:off x="4752847" y="3957018"/>
            <a:ext cx="4211577" cy="28563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" name="大標題文字"/>
          <p:cNvSpPr txBox="1"/>
          <p:nvPr>
            <p:ph type="title"/>
          </p:nvPr>
        </p:nvSpPr>
        <p:spPr>
          <a:xfrm>
            <a:off x="2981705" y="30861"/>
            <a:ext cx="3180590" cy="696595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5" name="內文層級一…"/>
          <p:cNvSpPr txBox="1"/>
          <p:nvPr>
            <p:ph type="body" sz="half" idx="1"/>
          </p:nvPr>
        </p:nvSpPr>
        <p:spPr>
          <a:xfrm>
            <a:off x="457200" y="1577338"/>
            <a:ext cx="3977641" cy="4526284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大標題文字"/>
          <p:cNvSpPr txBox="1"/>
          <p:nvPr>
            <p:ph type="title"/>
          </p:nvPr>
        </p:nvSpPr>
        <p:spPr>
          <a:xfrm>
            <a:off x="2010883" y="3038886"/>
            <a:ext cx="7891051" cy="1326216"/>
          </a:xfrm>
          <a:prstGeom prst="rect">
            <a:avLst/>
          </a:prstGeom>
        </p:spPr>
        <p:txBody>
          <a:bodyPr lIns="45725" tIns="45725" rIns="45725" bIns="45725" anchor="ctr"/>
          <a:lstStyle>
            <a:lvl1pPr>
              <a:defRPr sz="3800" u="non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54" name="幻燈片編號"/>
          <p:cNvSpPr txBox="1"/>
          <p:nvPr>
            <p:ph type="sldNum" sz="quarter" idx="2"/>
          </p:nvPr>
        </p:nvSpPr>
        <p:spPr>
          <a:xfrm>
            <a:off x="8269377" y="6651588"/>
            <a:ext cx="250672" cy="243851"/>
          </a:xfrm>
          <a:prstGeom prst="rect">
            <a:avLst/>
          </a:prstGeom>
        </p:spPr>
        <p:txBody>
          <a:bodyPr lIns="45725" tIns="45725" rIns="45725" bIns="45725" anchor="ctr"/>
          <a:lstStyle>
            <a:lvl1pPr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36;p8" descr="Google Shape;36;p8"/>
          <p:cNvPicPr>
            <a:picLocks noChangeAspect="1"/>
          </p:cNvPicPr>
          <p:nvPr/>
        </p:nvPicPr>
        <p:blipFill>
          <a:blip r:embed="rId2">
            <a:extLst/>
          </a:blip>
          <a:srcRect l="0" t="0" r="10702" b="10713"/>
          <a:stretch>
            <a:fillRect/>
          </a:stretch>
        </p:blipFill>
        <p:spPr>
          <a:xfrm>
            <a:off x="-1524042" y="-1"/>
            <a:ext cx="12192084" cy="685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Google Shape;37;p8" descr="Google Shape;37;p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474" y="6257866"/>
            <a:ext cx="2772326" cy="40205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大標題文字"/>
          <p:cNvSpPr txBox="1"/>
          <p:nvPr>
            <p:ph type="title"/>
          </p:nvPr>
        </p:nvSpPr>
        <p:spPr>
          <a:xfrm>
            <a:off x="2981705" y="30861"/>
            <a:ext cx="3180590" cy="696595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4" name="內文層級一…"/>
          <p:cNvSpPr txBox="1"/>
          <p:nvPr>
            <p:ph type="body" sz="half" idx="1"/>
          </p:nvPr>
        </p:nvSpPr>
        <p:spPr>
          <a:xfrm>
            <a:off x="1287524" y="2348888"/>
            <a:ext cx="6568949" cy="2460627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幻燈片編號"/>
          <p:cNvSpPr txBox="1"/>
          <p:nvPr>
            <p:ph type="sldNum" sz="quarter" idx="2"/>
          </p:nvPr>
        </p:nvSpPr>
        <p:spPr>
          <a:xfrm>
            <a:off x="8413186" y="6245225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大標題文字"/>
          <p:cNvSpPr txBox="1"/>
          <p:nvPr>
            <p:ph type="title"/>
          </p:nvPr>
        </p:nvSpPr>
        <p:spPr>
          <a:xfrm>
            <a:off x="2010883" y="3038886"/>
            <a:ext cx="7891051" cy="1326216"/>
          </a:xfrm>
          <a:prstGeom prst="rect">
            <a:avLst/>
          </a:prstGeom>
        </p:spPr>
        <p:txBody>
          <a:bodyPr lIns="45725" tIns="45725" rIns="45725" bIns="45725" anchor="ctr"/>
          <a:lstStyle>
            <a:lvl1pPr>
              <a:defRPr sz="4000" u="non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80" name="幻燈片編號"/>
          <p:cNvSpPr txBox="1"/>
          <p:nvPr>
            <p:ph type="sldNum" sz="quarter" idx="2"/>
          </p:nvPr>
        </p:nvSpPr>
        <p:spPr>
          <a:xfrm>
            <a:off x="8269377" y="6651607"/>
            <a:ext cx="250672" cy="243851"/>
          </a:xfrm>
          <a:prstGeom prst="rect">
            <a:avLst/>
          </a:prstGeom>
        </p:spPr>
        <p:txBody>
          <a:bodyPr lIns="45725" tIns="45725" rIns="45725" bIns="45725" anchor="ctr"/>
          <a:lstStyle>
            <a:lvl1pPr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47;p11" descr="Google Shape;47;p11"/>
          <p:cNvPicPr>
            <a:picLocks noChangeAspect="1"/>
          </p:cNvPicPr>
          <p:nvPr/>
        </p:nvPicPr>
        <p:blipFill>
          <a:blip r:embed="rId2">
            <a:extLst/>
          </a:blip>
          <a:srcRect l="0" t="0" r="10702" b="10713"/>
          <a:stretch>
            <a:fillRect/>
          </a:stretch>
        </p:blipFill>
        <p:spPr>
          <a:xfrm>
            <a:off x="-1524042" y="-1"/>
            <a:ext cx="12192084" cy="685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Google Shape;48;p11" descr="Google Shape;48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474" y="6257866"/>
            <a:ext cx="2772326" cy="40205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大標題文字"/>
          <p:cNvSpPr txBox="1"/>
          <p:nvPr>
            <p:ph type="title"/>
          </p:nvPr>
        </p:nvSpPr>
        <p:spPr>
          <a:xfrm>
            <a:off x="685800" y="2125977"/>
            <a:ext cx="7772400" cy="1440183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90" name="內文層級一…"/>
          <p:cNvSpPr txBox="1"/>
          <p:nvPr>
            <p:ph type="body" sz="quarter" idx="1"/>
          </p:nvPr>
        </p:nvSpPr>
        <p:spPr>
          <a:xfrm>
            <a:off x="1371600" y="3840479"/>
            <a:ext cx="6400800" cy="1714503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0" t="0" r="10702" b="10713"/>
          <a:stretch>
            <a:fillRect/>
          </a:stretch>
        </p:blipFill>
        <p:spPr>
          <a:xfrm>
            <a:off x="-1524042" y="-1"/>
            <a:ext cx="12192084" cy="685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474" y="6257866"/>
            <a:ext cx="2772326" cy="4020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大標題文字"/>
          <p:cNvSpPr txBox="1"/>
          <p:nvPr>
            <p:ph type="title"/>
          </p:nvPr>
        </p:nvSpPr>
        <p:spPr>
          <a:xfrm>
            <a:off x="457200" y="274635"/>
            <a:ext cx="8229600" cy="132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5" name="內文層級一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" name="幻燈片編號"/>
          <p:cNvSpPr txBox="1"/>
          <p:nvPr>
            <p:ph type="sldNum" sz="quarter" idx="2"/>
          </p:nvPr>
        </p:nvSpPr>
        <p:spPr>
          <a:xfrm>
            <a:off x="8419898" y="6377940"/>
            <a:ext cx="266904" cy="273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8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sng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Relationship Id="rId3" Type="http://schemas.openxmlformats.org/officeDocument/2006/relationships/image" Target="../media/image49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5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60;p13"/>
          <p:cNvSpPr txBox="1"/>
          <p:nvPr/>
        </p:nvSpPr>
        <p:spPr>
          <a:xfrm>
            <a:off x="-97975" y="200824"/>
            <a:ext cx="9144001" cy="7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800" u="sng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人類史上三大發明</a:t>
            </a:r>
          </a:p>
        </p:txBody>
      </p:sp>
      <p:pic>
        <p:nvPicPr>
          <p:cNvPr id="128" name="Google Shape;61;p13" descr="Google Shape;61;p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7215"/>
          <a:stretch>
            <a:fillRect/>
          </a:stretch>
        </p:blipFill>
        <p:spPr>
          <a:xfrm>
            <a:off x="179511" y="1253341"/>
            <a:ext cx="2905283" cy="5112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oogle Shape;62;p13" descr="Google Shape;62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9639" y="1418058"/>
            <a:ext cx="3456386" cy="4783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63;p13" descr="Google Shape;63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2670" y="1124745"/>
            <a:ext cx="4484917" cy="5369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3"/>
      <p:bldP build="whole" bldLvl="1" animBg="1" rev="0" advAuto="0" spid="129" grpId="1"/>
      <p:bldP build="whole" bldLvl="1" animBg="1" rev="0" advAuto="0" spid="128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標題 1"/>
          <p:cNvSpPr txBox="1"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</p:spPr>
        <p:txBody>
          <a:bodyPr/>
          <a:lstStyle/>
          <a:p>
            <a:pPr/>
            <a:r>
              <a:t>1953年04月25日發現DNA結構</a:t>
            </a:r>
          </a:p>
        </p:txBody>
      </p:sp>
      <p:sp>
        <p:nvSpPr>
          <p:cNvPr id="170" name="內容版面配置區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991" y="1629790"/>
            <a:ext cx="4607522" cy="460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89" y="1628799"/>
            <a:ext cx="4543603" cy="4608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文字方塊 6"/>
          <p:cNvSpPr txBox="1"/>
          <p:nvPr/>
        </p:nvSpPr>
        <p:spPr>
          <a:xfrm>
            <a:off x="5436094" y="5703637"/>
            <a:ext cx="1584179" cy="49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Dr. James Watson</a:t>
            </a:r>
          </a:p>
        </p:txBody>
      </p:sp>
      <p:sp>
        <p:nvSpPr>
          <p:cNvPr id="174" name="文字方塊 7"/>
          <p:cNvSpPr txBox="1"/>
          <p:nvPr/>
        </p:nvSpPr>
        <p:spPr>
          <a:xfrm>
            <a:off x="7812358" y="5713510"/>
            <a:ext cx="1584179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Dr. Francis Crick</a:t>
            </a:r>
          </a:p>
        </p:txBody>
      </p:sp>
      <p:sp>
        <p:nvSpPr>
          <p:cNvPr id="175" name="文字方塊 8"/>
          <p:cNvSpPr txBox="1"/>
          <p:nvPr/>
        </p:nvSpPr>
        <p:spPr>
          <a:xfrm>
            <a:off x="5322576" y="1268758"/>
            <a:ext cx="3744419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1962年諾貝爾生理醫學獎得主</a:t>
            </a:r>
          </a:p>
        </p:txBody>
      </p:sp>
      <p:sp>
        <p:nvSpPr>
          <p:cNvPr id="176" name="文字方塊 9"/>
          <p:cNvSpPr txBox="1"/>
          <p:nvPr/>
        </p:nvSpPr>
        <p:spPr>
          <a:xfrm>
            <a:off x="467543" y="6237311"/>
            <a:ext cx="3744419" cy="485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X光繞射圖照出DNA影像</a:t>
            </a:r>
          </a:p>
          <a:p>
            <a:pPr algn="ctr">
              <a:defRPr sz="1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Dr. Rosalind Franklin, 1920-1958</a:t>
            </a:r>
          </a:p>
        </p:txBody>
      </p:sp>
      <p:pic>
        <p:nvPicPr>
          <p:cNvPr id="17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504" y="4349053"/>
            <a:ext cx="1475699" cy="1888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2"/>
          <p:cNvSpPr txBox="1"/>
          <p:nvPr>
            <p:ph type="title" idx="4294967295"/>
          </p:nvPr>
        </p:nvSpPr>
        <p:spPr>
          <a:xfrm>
            <a:off x="0" y="585043"/>
            <a:ext cx="7886700" cy="1325564"/>
          </a:xfrm>
          <a:prstGeom prst="rect">
            <a:avLst/>
          </a:prstGeom>
        </p:spPr>
        <p:txBody>
          <a:bodyPr/>
          <a:lstStyle/>
          <a:p>
            <a:pPr defTabSz="832103">
              <a:defRPr b="1" sz="4000">
                <a:solidFill>
                  <a:srgbClr val="0000FF"/>
                </a:solidFill>
              </a:defRPr>
            </a:pPr>
            <a:r>
              <a:t>生命的密碼~DNA</a:t>
            </a:r>
            <a:br/>
          </a:p>
        </p:txBody>
      </p:sp>
      <p:sp>
        <p:nvSpPr>
          <p:cNvPr id="180" name="Rectangle 3"/>
          <p:cNvSpPr txBox="1"/>
          <p:nvPr>
            <p:ph type="body" sz="half" idx="4294967295"/>
          </p:nvPr>
        </p:nvSpPr>
        <p:spPr>
          <a:xfrm>
            <a:off x="126177" y="1436225"/>
            <a:ext cx="8692589" cy="1676402"/>
          </a:xfrm>
          <a:prstGeom prst="rect">
            <a:avLst/>
          </a:prstGeom>
        </p:spPr>
        <p:txBody>
          <a:bodyPr/>
          <a:lstStyle/>
          <a:p>
            <a:pPr indent="210311" defTabSz="841247">
              <a:defRPr b="1" sz="2500">
                <a:solidFill>
                  <a:srgbClr val="000000"/>
                </a:solidFill>
              </a:defRPr>
            </a:pPr>
            <a:r>
              <a:t>DNA的四種鹼基(核苷酸(nucleic acid)：</a:t>
            </a:r>
            <a:r>
              <a:rPr>
                <a:solidFill>
                  <a:srgbClr val="FF0000"/>
                </a:solidFill>
              </a:rPr>
              <a:t>ATCG</a:t>
            </a:r>
          </a:p>
          <a:p>
            <a:pPr indent="210311" defTabSz="841247">
              <a:defRPr b="1" sz="2500">
                <a:solidFill>
                  <a:srgbClr val="FF0000"/>
                </a:solidFill>
              </a:defRPr>
            </a:pPr>
          </a:p>
          <a:p>
            <a:pPr lvl="1" indent="630934" defTabSz="841247">
              <a:defRPr b="1" sz="2200">
                <a:solidFill>
                  <a:srgbClr val="000000"/>
                </a:solidFill>
              </a:defRPr>
            </a:pPr>
            <a:r>
              <a:t>腺嘌呤(Adenine)、胞嘧啶(Cytosine)、鳥糞嘌呤(Guanine)</a:t>
            </a:r>
          </a:p>
          <a:p>
            <a:pPr lvl="1" indent="630934" defTabSz="841247">
              <a:defRPr b="1" sz="2200">
                <a:solidFill>
                  <a:srgbClr val="000000"/>
                </a:solidFill>
              </a:defRPr>
            </a:pPr>
            <a:r>
              <a:t>及胸腺嘧啶(Thymine)</a:t>
            </a:r>
          </a:p>
        </p:txBody>
      </p:sp>
      <p:grpSp>
        <p:nvGrpSpPr>
          <p:cNvPr id="188" name="Group 12"/>
          <p:cNvGrpSpPr/>
          <p:nvPr/>
        </p:nvGrpSpPr>
        <p:grpSpPr>
          <a:xfrm>
            <a:off x="2025568" y="3113590"/>
            <a:ext cx="4290219" cy="3313765"/>
            <a:chOff x="0" y="0"/>
            <a:chExt cx="4290217" cy="3313764"/>
          </a:xfrm>
        </p:grpSpPr>
        <p:pic>
          <p:nvPicPr>
            <p:cNvPr id="181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4290219" cy="2825501"/>
            </a:xfrm>
            <a:prstGeom prst="rect">
              <a:avLst/>
            </a:prstGeom>
            <a:ln w="28575" cap="flat">
              <a:solidFill>
                <a:srgbClr val="CC6600"/>
              </a:solidFill>
              <a:prstDash val="solid"/>
              <a:miter lim="800000"/>
            </a:ln>
            <a:effectLst/>
          </p:spPr>
        </p:pic>
        <p:sp>
          <p:nvSpPr>
            <p:cNvPr id="182" name="Text Box 6"/>
            <p:cNvSpPr txBox="1"/>
            <p:nvPr/>
          </p:nvSpPr>
          <p:spPr>
            <a:xfrm>
              <a:off x="969202" y="2866726"/>
              <a:ext cx="1984341" cy="447039"/>
            </a:xfrm>
            <a:prstGeom prst="rect">
              <a:avLst/>
            </a:prstGeom>
            <a:solidFill>
              <a:srgbClr val="FFCC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2000">
                  <a:solidFill>
                    <a:srgbClr val="80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鹼基的分子結構</a:t>
              </a:r>
            </a:p>
          </p:txBody>
        </p:sp>
        <p:sp>
          <p:nvSpPr>
            <p:cNvPr id="183" name="Rectangle 7"/>
            <p:cNvSpPr txBox="1"/>
            <p:nvPr/>
          </p:nvSpPr>
          <p:spPr>
            <a:xfrm>
              <a:off x="1042696" y="887845"/>
              <a:ext cx="375205" cy="548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184" name="Rectangle 8"/>
            <p:cNvSpPr txBox="1"/>
            <p:nvPr/>
          </p:nvSpPr>
          <p:spPr>
            <a:xfrm>
              <a:off x="2953542" y="958520"/>
              <a:ext cx="420250" cy="548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G</a:t>
              </a:r>
            </a:p>
          </p:txBody>
        </p:sp>
        <p:sp>
          <p:nvSpPr>
            <p:cNvPr id="185" name="Rectangle 9"/>
            <p:cNvSpPr txBox="1"/>
            <p:nvPr/>
          </p:nvSpPr>
          <p:spPr>
            <a:xfrm>
              <a:off x="601732" y="2372006"/>
              <a:ext cx="397628" cy="548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186" name="Rectangle 10"/>
            <p:cNvSpPr txBox="1"/>
            <p:nvPr/>
          </p:nvSpPr>
          <p:spPr>
            <a:xfrm>
              <a:off x="2512578" y="2301332"/>
              <a:ext cx="352384" cy="548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T</a:t>
              </a:r>
            </a:p>
          </p:txBody>
        </p:sp>
        <p:sp>
          <p:nvSpPr>
            <p:cNvPr id="187" name="Rectangle 11"/>
            <p:cNvSpPr txBox="1"/>
            <p:nvPr/>
          </p:nvSpPr>
          <p:spPr>
            <a:xfrm>
              <a:off x="3835471" y="2372006"/>
              <a:ext cx="397628" cy="548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U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標題 1"/>
          <p:cNvSpPr txBox="1"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/>
            <a:r>
              <a:t>DNA結構</a:t>
            </a:r>
          </a:p>
        </p:txBody>
      </p:sp>
      <p:sp>
        <p:nvSpPr>
          <p:cNvPr id="191" name="矩形 4"/>
          <p:cNvSpPr txBox="1"/>
          <p:nvPr/>
        </p:nvSpPr>
        <p:spPr>
          <a:xfrm>
            <a:off x="1004104" y="4950185"/>
            <a:ext cx="7239001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圖7-2　華生和克里克提出的DNA分子構造模式圖：DNA雙螺旋似一旋轉的梯子，由含氮鹼基配對形成梯級，去氧核糖和磷酸構成梯柱。</a:t>
            </a:r>
          </a:p>
        </p:txBody>
      </p:sp>
      <p:sp>
        <p:nvSpPr>
          <p:cNvPr id="192" name="Rectangle 8"/>
          <p:cNvSpPr txBox="1"/>
          <p:nvPr/>
        </p:nvSpPr>
        <p:spPr>
          <a:xfrm>
            <a:off x="575838" y="2859065"/>
            <a:ext cx="3136899" cy="78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z="2400">
                <a:latin typeface="標楷體"/>
                <a:ea typeface="標楷體"/>
                <a:cs typeface="標楷體"/>
                <a:sym typeface="標楷體"/>
              </a:defRPr>
            </a:pPr>
            <a:r>
              <a:t>＊為雙股排列，並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z="2400">
                <a:latin typeface="標楷體"/>
                <a:ea typeface="標楷體"/>
                <a:cs typeface="標楷體"/>
                <a:sym typeface="標楷體"/>
              </a:defRPr>
            </a:pPr>
            <a:r>
              <a:t>以螺旋形結構組成。</a:t>
            </a:r>
          </a:p>
        </p:txBody>
      </p:sp>
      <p:pic>
        <p:nvPicPr>
          <p:cNvPr id="19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10814" b="0"/>
          <a:stretch>
            <a:fillRect/>
          </a:stretch>
        </p:blipFill>
        <p:spPr>
          <a:xfrm>
            <a:off x="3795290" y="1747354"/>
            <a:ext cx="5232965" cy="2686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2"/>
          <p:cNvSpPr txBox="1"/>
          <p:nvPr>
            <p:ph type="title" idx="4294967295"/>
          </p:nvPr>
        </p:nvSpPr>
        <p:spPr>
          <a:xfrm>
            <a:off x="185194" y="515596"/>
            <a:ext cx="7886701" cy="1325563"/>
          </a:xfrm>
          <a:prstGeom prst="rect">
            <a:avLst/>
          </a:prstGeom>
        </p:spPr>
        <p:txBody>
          <a:bodyPr/>
          <a:lstStyle/>
          <a:p>
            <a:pPr defTabSz="832103">
              <a:defRPr sz="4000">
                <a:solidFill>
                  <a:srgbClr val="0000FF"/>
                </a:solidFill>
              </a:defRPr>
            </a:pPr>
            <a:r>
              <a:t>生命的密碼~DNA</a:t>
            </a:r>
            <a:br/>
          </a:p>
        </p:txBody>
      </p:sp>
      <p:sp>
        <p:nvSpPr>
          <p:cNvPr id="196" name="Rectangle 3"/>
          <p:cNvSpPr txBox="1"/>
          <p:nvPr>
            <p:ph type="body" sz="half" idx="4294967295"/>
          </p:nvPr>
        </p:nvSpPr>
        <p:spPr>
          <a:xfrm>
            <a:off x="0" y="1447800"/>
            <a:ext cx="8604448" cy="1676400"/>
          </a:xfrm>
          <a:prstGeom prst="rect">
            <a:avLst/>
          </a:prstGeom>
        </p:spPr>
        <p:txBody>
          <a:bodyPr/>
          <a:lstStyle/>
          <a:p>
            <a:pPr indent="203454" defTabSz="813816">
              <a:lnSpc>
                <a:spcPct val="90000"/>
              </a:lnSpc>
              <a:defRPr b="1" sz="2400">
                <a:solidFill>
                  <a:srgbClr val="0000FF"/>
                </a:solidFill>
              </a:defRPr>
            </a:pPr>
            <a:r>
              <a:t>鹼基對</a:t>
            </a:r>
          </a:p>
          <a:p>
            <a:pPr lvl="1" indent="610362" defTabSz="813816">
              <a:lnSpc>
                <a:spcPct val="90000"/>
              </a:lnSpc>
              <a:defRPr b="1" sz="2400">
                <a:solidFill>
                  <a:srgbClr val="000000"/>
                </a:solidFill>
              </a:defRPr>
            </a:pPr>
            <a:r>
              <a:t>單條DNA鏈上的鹼基與另一條互補DNA上的鹼基</a:t>
            </a:r>
          </a:p>
          <a:p>
            <a:pPr lvl="1" indent="610362" defTabSz="813816">
              <a:lnSpc>
                <a:spcPct val="90000"/>
              </a:lnSpc>
              <a:defRPr b="1" sz="2400">
                <a:solidFill>
                  <a:srgbClr val="000000"/>
                </a:solidFill>
              </a:defRPr>
            </a:pPr>
            <a:r>
              <a:t>配對，亦即C總是與G配對，A總是與T配對</a:t>
            </a:r>
          </a:p>
          <a:p>
            <a:pPr lvl="1" indent="610362" defTabSz="813816">
              <a:lnSpc>
                <a:spcPct val="90000"/>
              </a:lnSpc>
              <a:defRPr b="1" sz="2400">
                <a:solidFill>
                  <a:srgbClr val="000000"/>
                </a:solidFill>
              </a:defRPr>
            </a:pPr>
            <a:r>
              <a:t>形成雙螺旋DNA的階梯狀結構</a:t>
            </a:r>
          </a:p>
        </p:txBody>
      </p:sp>
      <p:sp>
        <p:nvSpPr>
          <p:cNvPr id="197" name="Text Box 5"/>
          <p:cNvSpPr txBox="1"/>
          <p:nvPr/>
        </p:nvSpPr>
        <p:spPr>
          <a:xfrm>
            <a:off x="7696261" y="4049312"/>
            <a:ext cx="1219202" cy="447039"/>
          </a:xfrm>
          <a:prstGeom prst="rect">
            <a:avLst/>
          </a:prstGeom>
          <a:solidFill>
            <a:srgbClr val="FFCC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000">
                <a:solidFill>
                  <a:srgbClr val="8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DNA序列</a:t>
            </a:r>
          </a:p>
        </p:txBody>
      </p:sp>
      <p:pic>
        <p:nvPicPr>
          <p:cNvPr id="198" name="Object 13" descr="Object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209" y="3669155"/>
            <a:ext cx="7150305" cy="1331110"/>
          </a:xfrm>
          <a:prstGeom prst="rect">
            <a:avLst/>
          </a:prstGeom>
          <a:ln w="28575">
            <a:solidFill>
              <a:srgbClr val="CC6600"/>
            </a:solidFill>
            <a:miter/>
          </a:ln>
        </p:spPr>
      </p:pic>
      <p:sp>
        <p:nvSpPr>
          <p:cNvPr id="199" name="文字方塊 3"/>
          <p:cNvSpPr txBox="1"/>
          <p:nvPr/>
        </p:nvSpPr>
        <p:spPr>
          <a:xfrm>
            <a:off x="861952" y="5200649"/>
            <a:ext cx="7328163" cy="1143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ATTCGGCTAATT….</a:t>
            </a:r>
          </a:p>
          <a:p>
            <a:pPr>
              <a:defRPr sz="3600">
                <a:solidFill>
                  <a:srgbClr val="7030A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TAAGCCGATTAA…..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標題 1"/>
          <p:cNvSpPr txBox="1"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內容版面配置區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圖片 5" descr="圖片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41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標題 3"/>
          <p:cNvSpPr txBox="1"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</p:spPr>
        <p:txBody>
          <a:bodyPr/>
          <a:lstStyle>
            <a:lvl1pPr>
              <a:defRPr b="1" sz="40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什麼是基因?</a:t>
            </a:r>
          </a:p>
        </p:txBody>
      </p:sp>
      <p:grpSp>
        <p:nvGrpSpPr>
          <p:cNvPr id="211" name="群組 1"/>
          <p:cNvGrpSpPr/>
          <p:nvPr/>
        </p:nvGrpSpPr>
        <p:grpSpPr>
          <a:xfrm>
            <a:off x="323527" y="1052736"/>
            <a:ext cx="9433051" cy="5544617"/>
            <a:chOff x="0" y="0"/>
            <a:chExt cx="9433050" cy="5544616"/>
          </a:xfrm>
        </p:grpSpPr>
        <p:pic>
          <p:nvPicPr>
            <p:cNvPr id="206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3051" cy="5544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文字方塊 6"/>
            <p:cNvSpPr txBox="1"/>
            <p:nvPr/>
          </p:nvSpPr>
          <p:spPr>
            <a:xfrm>
              <a:off x="1004990" y="257522"/>
              <a:ext cx="1761279" cy="421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200">
                  <a:latin typeface="標楷體"/>
                  <a:ea typeface="標楷體"/>
                  <a:cs typeface="標楷體"/>
                  <a:sym typeface="標楷體"/>
                </a:defRPr>
              </a:pPr>
              <a:r>
                <a:t>人體的</a:t>
              </a:r>
              <a:r>
                <a:rPr>
                  <a:solidFill>
                    <a:srgbClr val="FF0000"/>
                  </a:solidFill>
                </a:rPr>
                <a:t>組織</a:t>
              </a:r>
              <a:r>
                <a:t>由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baseline="30000"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t>的</a:t>
              </a:r>
              <a:r>
                <a:rPr>
                  <a:solidFill>
                    <a:srgbClr val="FF0000"/>
                  </a:solidFill>
                </a:rPr>
                <a:t>細胞</a:t>
              </a:r>
              <a:r>
                <a:t>組成</a:t>
              </a:r>
            </a:p>
          </p:txBody>
        </p:sp>
        <p:sp>
          <p:nvSpPr>
            <p:cNvPr id="208" name="文字方塊 7"/>
            <p:cNvSpPr txBox="1"/>
            <p:nvPr/>
          </p:nvSpPr>
          <p:spPr>
            <a:xfrm>
              <a:off x="2976891" y="202185"/>
              <a:ext cx="1339039" cy="548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200">
                  <a:latin typeface="標楷體"/>
                  <a:ea typeface="標楷體"/>
                  <a:cs typeface="標楷體"/>
                  <a:sym typeface="標楷體"/>
                </a:defRPr>
              </a:pPr>
              <a:r>
                <a:t>每個</a:t>
              </a:r>
              <a:r>
                <a:rPr>
                  <a:solidFill>
                    <a:srgbClr val="FF0000"/>
                  </a:solidFill>
                </a:rPr>
                <a:t>細胞核</a:t>
              </a:r>
              <a:r>
                <a:t>中有著相同數量成對的</a:t>
              </a:r>
              <a:r>
                <a:rPr>
                  <a:solidFill>
                    <a:srgbClr val="FF0000"/>
                  </a:solidFill>
                </a:rPr>
                <a:t>染色體</a:t>
              </a:r>
            </a:p>
          </p:txBody>
        </p:sp>
        <p:sp>
          <p:nvSpPr>
            <p:cNvPr id="209" name="文字方塊 5"/>
            <p:cNvSpPr txBox="1"/>
            <p:nvPr/>
          </p:nvSpPr>
          <p:spPr>
            <a:xfrm>
              <a:off x="4545036" y="460437"/>
              <a:ext cx="1654106" cy="39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200">
                  <a:latin typeface="標楷體"/>
                  <a:ea typeface="標楷體"/>
                  <a:cs typeface="標楷體"/>
                  <a:sym typeface="標楷體"/>
                </a:defRPr>
              </a:pPr>
              <a:r>
                <a:t>成對的</a:t>
              </a:r>
              <a:r>
                <a:rPr>
                  <a:solidFill>
                    <a:srgbClr val="FF0000"/>
                  </a:solidFill>
                </a:rPr>
                <a:t>染色體</a:t>
              </a:r>
              <a:r>
                <a:t>分別來自父親與母親</a:t>
              </a:r>
            </a:p>
          </p:txBody>
        </p:sp>
        <p:sp>
          <p:nvSpPr>
            <p:cNvPr id="210" name="文字方塊 8"/>
            <p:cNvSpPr txBox="1"/>
            <p:nvPr/>
          </p:nvSpPr>
          <p:spPr>
            <a:xfrm>
              <a:off x="5742170" y="1187509"/>
              <a:ext cx="2205475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200">
                  <a:latin typeface="標楷體"/>
                  <a:ea typeface="標楷體"/>
                  <a:cs typeface="標楷體"/>
                  <a:sym typeface="標楷體"/>
                </a:defRPr>
              </a:pPr>
              <a:r>
                <a:t>每條</a:t>
              </a:r>
              <a:r>
                <a:rPr>
                  <a:solidFill>
                    <a:srgbClr val="FF0000"/>
                  </a:solidFill>
                </a:rPr>
                <a:t>染色體</a:t>
              </a:r>
              <a:r>
                <a:t>由一條</a:t>
              </a:r>
              <a:r>
                <a:rPr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DNA</a:t>
              </a:r>
              <a:r>
                <a:t>分子組成，而</a:t>
              </a:r>
              <a:r>
                <a:rPr>
                  <a:solidFill>
                    <a:srgbClr val="FF0000"/>
                  </a:solidFill>
                </a:rPr>
                <a:t>基因</a:t>
              </a:r>
              <a:r>
                <a:t>則是</a:t>
              </a:r>
              <a:r>
                <a:rPr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DNA</a:t>
              </a:r>
              <a:r>
                <a:t>中具有功能的某個片段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2"/>
          <p:cNvSpPr txBox="1"/>
          <p:nvPr>
            <p:ph type="title" idx="4294967295"/>
          </p:nvPr>
        </p:nvSpPr>
        <p:spPr>
          <a:xfrm>
            <a:off x="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/>
            <a:r>
              <a:t>生命是什麼？</a:t>
            </a:r>
          </a:p>
        </p:txBody>
      </p:sp>
      <p:sp>
        <p:nvSpPr>
          <p:cNvPr id="214" name="Text Box 14"/>
          <p:cNvSpPr txBox="1"/>
          <p:nvPr/>
        </p:nvSpPr>
        <p:spPr>
          <a:xfrm>
            <a:off x="625521" y="1468369"/>
            <a:ext cx="7132399" cy="1832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buClr>
                <a:srgbClr val="000000"/>
              </a:buClr>
              <a:buSzPct val="100000"/>
              <a:buChar char="•"/>
              <a:defRPr b="1" sz="3200">
                <a:latin typeface="+mj-lt"/>
                <a:ea typeface="+mj-ea"/>
                <a:cs typeface="+mj-cs"/>
                <a:sym typeface="Arial"/>
              </a:defRPr>
            </a:pPr>
            <a:r>
              <a:t>1988年──人類基因體計劃</a:t>
            </a:r>
          </a:p>
          <a:p>
            <a:pPr>
              <a:buClr>
                <a:srgbClr val="000000"/>
              </a:buClr>
              <a:buSzPct val="100000"/>
              <a:buChar char="•"/>
              <a:defRPr b="1" sz="3200">
                <a:latin typeface="+mj-lt"/>
                <a:ea typeface="+mj-ea"/>
                <a:cs typeface="+mj-cs"/>
                <a:sym typeface="Arial"/>
              </a:defRPr>
            </a:pPr>
            <a:r>
              <a:t>2000年6月公佈人類基因序列草圖</a:t>
            </a:r>
          </a:p>
          <a:p>
            <a:pPr>
              <a:buClr>
                <a:srgbClr val="000000"/>
              </a:buClr>
              <a:buSzPct val="100000"/>
              <a:buChar char="•"/>
              <a:defRPr b="1" sz="3200">
                <a:latin typeface="+mj-lt"/>
                <a:ea typeface="+mj-ea"/>
                <a:cs typeface="+mj-cs"/>
                <a:sym typeface="Arial"/>
              </a:defRPr>
            </a:pPr>
            <a:r>
              <a:t>基因(體)科學－ 「二十一世紀的科學」</a:t>
            </a:r>
          </a:p>
        </p:txBody>
      </p:sp>
      <p:grpSp>
        <p:nvGrpSpPr>
          <p:cNvPr id="219" name="Group 21"/>
          <p:cNvGrpSpPr/>
          <p:nvPr/>
        </p:nvGrpSpPr>
        <p:grpSpPr>
          <a:xfrm>
            <a:off x="773672" y="3437990"/>
            <a:ext cx="7470737" cy="2670085"/>
            <a:chOff x="0" y="0"/>
            <a:chExt cx="7470735" cy="2670084"/>
          </a:xfrm>
        </p:grpSpPr>
        <p:grpSp>
          <p:nvGrpSpPr>
            <p:cNvPr id="217" name="Group 18"/>
            <p:cNvGrpSpPr/>
            <p:nvPr/>
          </p:nvGrpSpPr>
          <p:grpSpPr>
            <a:xfrm>
              <a:off x="938526" y="-1"/>
              <a:ext cx="5103240" cy="2193890"/>
              <a:chOff x="0" y="0"/>
              <a:chExt cx="5103238" cy="2193888"/>
            </a:xfrm>
          </p:grpSpPr>
          <p:pic>
            <p:nvPicPr>
              <p:cNvPr id="215" name="Picture 16" descr="Picture 16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-1"/>
                <a:ext cx="2522292" cy="2193890"/>
              </a:xfrm>
              <a:prstGeom prst="rect">
                <a:avLst/>
              </a:prstGeom>
              <a:ln w="28575" cap="flat">
                <a:solidFill>
                  <a:srgbClr val="CC6600"/>
                </a:solidFill>
                <a:prstDash val="solid"/>
                <a:miter lim="800000"/>
              </a:ln>
              <a:effectLst/>
            </p:spPr>
          </p:pic>
          <p:pic>
            <p:nvPicPr>
              <p:cNvPr id="216" name="Picture 17" descr="Picture 17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580948" y="-1"/>
                <a:ext cx="2522292" cy="2193890"/>
              </a:xfrm>
              <a:prstGeom prst="rect">
                <a:avLst/>
              </a:prstGeom>
              <a:ln w="28575" cap="flat">
                <a:solidFill>
                  <a:srgbClr val="CC6600"/>
                </a:solidFill>
                <a:prstDash val="solid"/>
                <a:miter lim="800000"/>
              </a:ln>
              <a:effectLst/>
            </p:spPr>
          </p:pic>
        </p:grpSp>
        <p:sp>
          <p:nvSpPr>
            <p:cNvPr id="218" name="Text Box 20"/>
            <p:cNvSpPr txBox="1"/>
            <p:nvPr/>
          </p:nvSpPr>
          <p:spPr>
            <a:xfrm>
              <a:off x="-1" y="2223046"/>
              <a:ext cx="7470737" cy="447039"/>
            </a:xfrm>
            <a:prstGeom prst="rect">
              <a:avLst/>
            </a:prstGeom>
            <a:solidFill>
              <a:srgbClr val="FFCC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2000">
                  <a:solidFill>
                    <a:srgbClr val="800000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人體23對染色體所含DNA如同23冊30億個字母的百科全書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矩形 1"/>
          <p:cNvSpPr txBox="1"/>
          <p:nvPr/>
        </p:nvSpPr>
        <p:spPr>
          <a:xfrm>
            <a:off x="827584" y="435353"/>
            <a:ext cx="8773556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b="1" sz="3600"/>
            </a:lvl1pPr>
          </a:lstStyle>
          <a:p>
            <a:pPr/>
            <a:r>
              <a:t>人類基因組有多少個基因(蛋白質)?</a:t>
            </a:r>
          </a:p>
        </p:txBody>
      </p:sp>
      <p:sp>
        <p:nvSpPr>
          <p:cNvPr id="222" name="文字方塊 2"/>
          <p:cNvSpPr txBox="1"/>
          <p:nvPr/>
        </p:nvSpPr>
        <p:spPr>
          <a:xfrm>
            <a:off x="-883797" y="1367267"/>
            <a:ext cx="10911594" cy="4879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200"/>
            </a:pPr>
            <a:r>
              <a:t>                         基因體大小(百萬鹼基)               基因數</a:t>
            </a:r>
          </a:p>
          <a:p>
            <a:pPr>
              <a:defRPr b="1" sz="3200"/>
            </a:pPr>
          </a:p>
          <a:p>
            <a:pPr>
              <a:defRPr b="1" sz="3200"/>
            </a:pPr>
            <a:r>
              <a:t>         酵母菌                 12                                      6241</a:t>
            </a:r>
          </a:p>
          <a:p>
            <a:pPr>
              <a:defRPr b="1" sz="3200"/>
            </a:pPr>
          </a:p>
          <a:p>
            <a:pPr>
              <a:defRPr b="1" sz="3200"/>
            </a:pPr>
            <a:r>
              <a:t>         線蟲                     97                                    18425</a:t>
            </a:r>
          </a:p>
          <a:p>
            <a:pPr>
              <a:defRPr b="1" sz="3200"/>
            </a:pPr>
          </a:p>
          <a:p>
            <a:pPr>
              <a:defRPr b="1" sz="3200"/>
            </a:pPr>
            <a:r>
              <a:t>         果蠅                     180                                  13600</a:t>
            </a:r>
          </a:p>
          <a:p>
            <a:pPr>
              <a:defRPr b="1" sz="3200"/>
            </a:pPr>
          </a:p>
          <a:p>
            <a:pPr>
              <a:defRPr b="1" sz="3200">
                <a:solidFill>
                  <a:srgbClr val="FF0000"/>
                </a:solidFill>
              </a:defRPr>
            </a:pPr>
            <a:r>
              <a:t>         人類                     3164                             約20000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矩形 1"/>
          <p:cNvSpPr txBox="1"/>
          <p:nvPr/>
        </p:nvSpPr>
        <p:spPr>
          <a:xfrm>
            <a:off x="798197" y="2565254"/>
            <a:ext cx="8773556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b="1" sz="3600"/>
            </a:lvl1pPr>
          </a:lstStyle>
          <a:p>
            <a:pPr/>
            <a:r>
              <a:t>從人類基因組序列我們學到了什麼?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標題 1"/>
          <p:cNvSpPr txBox="1"/>
          <p:nvPr>
            <p:ph type="title"/>
          </p:nvPr>
        </p:nvSpPr>
        <p:spPr>
          <a:xfrm>
            <a:off x="1696752" y="341977"/>
            <a:ext cx="5899586" cy="1325563"/>
          </a:xfrm>
          <a:prstGeom prst="rect">
            <a:avLst/>
          </a:prstGeom>
        </p:spPr>
        <p:txBody>
          <a:bodyPr/>
          <a:lstStyle/>
          <a:p>
            <a:pPr/>
            <a:r>
              <a:t>人之異於禽獸幾希?</a:t>
            </a:r>
          </a:p>
        </p:txBody>
      </p:sp>
      <p:sp>
        <p:nvSpPr>
          <p:cNvPr id="227" name="投影片編號版面配置區 3"/>
          <p:cNvSpPr txBox="1"/>
          <p:nvPr>
            <p:ph type="sldNum" sz="quarter" idx="4294967295"/>
          </p:nvPr>
        </p:nvSpPr>
        <p:spPr>
          <a:xfrm>
            <a:off x="8419896" y="5873884"/>
            <a:ext cx="266905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91680" y="2492896"/>
            <a:ext cx="5688632" cy="288607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文字方塊 5"/>
          <p:cNvSpPr txBox="1"/>
          <p:nvPr/>
        </p:nvSpPr>
        <p:spPr>
          <a:xfrm>
            <a:off x="971598" y="5378970"/>
            <a:ext cx="356439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人類約有20000~25000組基因</a:t>
            </a:r>
          </a:p>
        </p:txBody>
      </p:sp>
      <p:sp>
        <p:nvSpPr>
          <p:cNvPr id="230" name="文字方塊 7"/>
          <p:cNvSpPr txBox="1"/>
          <p:nvPr/>
        </p:nvSpPr>
        <p:spPr>
          <a:xfrm>
            <a:off x="4932038" y="5364505"/>
            <a:ext cx="2628295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人類與黑猩猩的基因有98.8%相似</a:t>
            </a:r>
          </a:p>
        </p:txBody>
      </p:sp>
      <p:sp>
        <p:nvSpPr>
          <p:cNvPr id="231" name="矩形 6"/>
          <p:cNvSpPr/>
          <p:nvPr/>
        </p:nvSpPr>
        <p:spPr>
          <a:xfrm>
            <a:off x="5220072" y="2636910"/>
            <a:ext cx="2376266" cy="2742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2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91680" y="2420888"/>
            <a:ext cx="5688632" cy="2886077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文字方塊 10"/>
          <p:cNvSpPr txBox="1"/>
          <p:nvPr/>
        </p:nvSpPr>
        <p:spPr>
          <a:xfrm>
            <a:off x="3725905" y="5953597"/>
            <a:ext cx="5040562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i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~圖片摘錄自新聞“每日頭條”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68;p14" descr="Google Shape;68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550" y="1166366"/>
            <a:ext cx="7770933" cy="5472753"/>
          </a:xfrm>
          <a:prstGeom prst="rect">
            <a:avLst/>
          </a:prstGeom>
          <a:ln>
            <a:solidFill>
              <a:srgbClr val="FF0066"/>
            </a:solidFill>
            <a:miter lim="8000"/>
          </a:ln>
        </p:spPr>
      </p:pic>
      <p:sp>
        <p:nvSpPr>
          <p:cNvPr id="133" name="Google Shape;69;p14"/>
          <p:cNvSpPr txBox="1"/>
          <p:nvPr/>
        </p:nvSpPr>
        <p:spPr>
          <a:xfrm>
            <a:off x="2570053" y="205457"/>
            <a:ext cx="4171374" cy="790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5200" u="sng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人類基因解碼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標題 1"/>
          <p:cNvSpPr txBox="1"/>
          <p:nvPr>
            <p:ph type="title"/>
          </p:nvPr>
        </p:nvSpPr>
        <p:spPr>
          <a:xfrm>
            <a:off x="2055567" y="423000"/>
            <a:ext cx="5899584" cy="1325563"/>
          </a:xfrm>
          <a:prstGeom prst="rect">
            <a:avLst/>
          </a:prstGeom>
        </p:spPr>
        <p:txBody>
          <a:bodyPr/>
          <a:lstStyle/>
          <a:p>
            <a:pPr/>
            <a:r>
              <a:t>百分之一點多!</a:t>
            </a:r>
          </a:p>
        </p:txBody>
      </p:sp>
      <p:sp>
        <p:nvSpPr>
          <p:cNvPr id="236" name="投影片編號版面配置區 3"/>
          <p:cNvSpPr txBox="1"/>
          <p:nvPr>
            <p:ph type="sldNum" sz="quarter" idx="4294967295"/>
          </p:nvPr>
        </p:nvSpPr>
        <p:spPr>
          <a:xfrm>
            <a:off x="8419896" y="6377940"/>
            <a:ext cx="266905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91680" y="2996950"/>
            <a:ext cx="5688632" cy="288607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矩形 6"/>
          <p:cNvSpPr/>
          <p:nvPr/>
        </p:nvSpPr>
        <p:spPr>
          <a:xfrm>
            <a:off x="5220072" y="3140967"/>
            <a:ext cx="2376266" cy="2742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727684" y="2996950"/>
            <a:ext cx="5688632" cy="288607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文字方塊 10"/>
          <p:cNvSpPr txBox="1"/>
          <p:nvPr/>
        </p:nvSpPr>
        <p:spPr>
          <a:xfrm>
            <a:off x="3725905" y="6457653"/>
            <a:ext cx="5040562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i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~圖片摘錄自新聞“每日頭條”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9785" t="0" r="0" b="0"/>
          <a:stretch>
            <a:fillRect/>
          </a:stretch>
        </p:blipFill>
        <p:spPr>
          <a:xfrm>
            <a:off x="971358" y="1970483"/>
            <a:ext cx="8136907" cy="419482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投影片編號版面配置區 1"/>
          <p:cNvSpPr txBox="1"/>
          <p:nvPr>
            <p:ph type="sldNum" sz="quarter" idx="4294967295"/>
          </p:nvPr>
        </p:nvSpPr>
        <p:spPr>
          <a:xfrm>
            <a:off x="8514257" y="6356350"/>
            <a:ext cx="172543" cy="177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4" name="矩形 12"/>
          <p:cNvSpPr txBox="1"/>
          <p:nvPr/>
        </p:nvSpPr>
        <p:spPr>
          <a:xfrm>
            <a:off x="892581" y="1384518"/>
            <a:ext cx="7511613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單核苷酸多型性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Single Nucleotide Polymorphism (SNP)</a:t>
            </a:r>
          </a:p>
        </p:txBody>
      </p:sp>
      <p:pic>
        <p:nvPicPr>
          <p:cNvPr id="245" name="圖片 13" descr="圖片 13"/>
          <p:cNvPicPr>
            <a:picLocks noChangeAspect="1"/>
          </p:cNvPicPr>
          <p:nvPr/>
        </p:nvPicPr>
        <p:blipFill>
          <a:blip r:embed="rId3">
            <a:extLst/>
          </a:blip>
          <a:srcRect l="0" t="0" r="0" b="13"/>
          <a:stretch>
            <a:fillRect/>
          </a:stretch>
        </p:blipFill>
        <p:spPr>
          <a:xfrm>
            <a:off x="280235" y="4489582"/>
            <a:ext cx="835382" cy="1027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5" y="0"/>
                </a:moveTo>
                <a:cubicBezTo>
                  <a:pt x="4830" y="0"/>
                  <a:pt x="0" y="4839"/>
                  <a:pt x="0" y="10804"/>
                </a:cubicBezTo>
                <a:cubicBezTo>
                  <a:pt x="0" y="16770"/>
                  <a:pt x="4830" y="21600"/>
                  <a:pt x="10795" y="21600"/>
                </a:cubicBezTo>
                <a:cubicBezTo>
                  <a:pt x="16759" y="21600"/>
                  <a:pt x="21600" y="16770"/>
                  <a:pt x="21600" y="10804"/>
                </a:cubicBezTo>
                <a:cubicBezTo>
                  <a:pt x="21600" y="4839"/>
                  <a:pt x="16759" y="0"/>
                  <a:pt x="10795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sx="100000" sy="100000" kx="0" ky="0" algn="b" rotWithShape="0" blurRad="381000" dist="292100" dir="5400000">
              <a:srgbClr val="000000">
                <a:alpha val="22000"/>
              </a:srgbClr>
            </a:outerShdw>
          </a:effectLst>
        </p:spPr>
      </p:pic>
      <p:pic>
        <p:nvPicPr>
          <p:cNvPr id="246" name="圖片 14" descr="圖片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975" y="3212974"/>
            <a:ext cx="918711" cy="110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5" y="0"/>
                </a:moveTo>
                <a:cubicBezTo>
                  <a:pt x="4832" y="0"/>
                  <a:pt x="0" y="4837"/>
                  <a:pt x="0" y="10800"/>
                </a:cubicBezTo>
                <a:cubicBezTo>
                  <a:pt x="0" y="16763"/>
                  <a:pt x="4832" y="21600"/>
                  <a:pt x="10795" y="21600"/>
                </a:cubicBezTo>
                <a:cubicBezTo>
                  <a:pt x="16760" y="21600"/>
                  <a:pt x="21600" y="16763"/>
                  <a:pt x="21600" y="10800"/>
                </a:cubicBezTo>
                <a:cubicBezTo>
                  <a:pt x="21600" y="4837"/>
                  <a:pt x="16760" y="0"/>
                  <a:pt x="10795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sx="100000" sy="100000" kx="0" ky="0" algn="b" rotWithShape="0" blurRad="381000" dist="292100" dir="5400000">
              <a:srgbClr val="000000">
                <a:alpha val="22000"/>
              </a:srgbClr>
            </a:outerShdw>
          </a:effectLst>
        </p:spPr>
      </p:pic>
      <p:pic>
        <p:nvPicPr>
          <p:cNvPr id="247" name="圖片 15" descr="圖片 15"/>
          <p:cNvPicPr>
            <a:picLocks noChangeAspect="1"/>
          </p:cNvPicPr>
          <p:nvPr/>
        </p:nvPicPr>
        <p:blipFill>
          <a:blip r:embed="rId5">
            <a:extLst/>
          </a:blip>
          <a:srcRect l="0" t="0" r="21" b="10"/>
          <a:stretch>
            <a:fillRect/>
          </a:stretch>
        </p:blipFill>
        <p:spPr>
          <a:xfrm>
            <a:off x="251518" y="2021727"/>
            <a:ext cx="903289" cy="1095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4" y="0"/>
                  <a:pt x="0" y="4835"/>
                  <a:pt x="0" y="10800"/>
                </a:cubicBezTo>
                <a:cubicBezTo>
                  <a:pt x="0" y="16765"/>
                  <a:pt x="4834" y="21600"/>
                  <a:pt x="10800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sx="100000" sy="100000" kx="0" ky="0" algn="b" rotWithShape="0" blurRad="381000" dist="292100" dir="5400000">
              <a:srgbClr val="000000">
                <a:alpha val="22000"/>
              </a:srgbClr>
            </a:outerShdw>
          </a:effectLst>
        </p:spPr>
      </p:pic>
      <p:sp>
        <p:nvSpPr>
          <p:cNvPr id="248" name="標題 1"/>
          <p:cNvSpPr txBox="1"/>
          <p:nvPr/>
        </p:nvSpPr>
        <p:spPr>
          <a:xfrm>
            <a:off x="457200" y="444817"/>
            <a:ext cx="8229600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b="1" sz="4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人與人之間，有著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0.1%</a:t>
            </a:r>
            <a:r>
              <a:t>的不同</a:t>
            </a:r>
          </a:p>
        </p:txBody>
      </p:sp>
      <p:sp>
        <p:nvSpPr>
          <p:cNvPr id="249" name="Shape 121"/>
          <p:cNvSpPr/>
          <p:nvPr/>
        </p:nvSpPr>
        <p:spPr>
          <a:xfrm rot="16200000">
            <a:off x="2437343" y="5483919"/>
            <a:ext cx="343527" cy="26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26" y="5400"/>
                </a:lnTo>
                <a:lnTo>
                  <a:pt x="526" y="16200"/>
                </a:lnTo>
                <a:lnTo>
                  <a:pt x="0" y="16200"/>
                </a:lnTo>
                <a:close/>
                <a:moveTo>
                  <a:pt x="1051" y="5400"/>
                </a:moveTo>
                <a:lnTo>
                  <a:pt x="2102" y="5400"/>
                </a:lnTo>
                <a:lnTo>
                  <a:pt x="2102" y="16200"/>
                </a:lnTo>
                <a:lnTo>
                  <a:pt x="1051" y="16200"/>
                </a:lnTo>
                <a:close/>
                <a:moveTo>
                  <a:pt x="2628" y="5400"/>
                </a:moveTo>
                <a:lnTo>
                  <a:pt x="13190" y="5400"/>
                </a:lnTo>
                <a:lnTo>
                  <a:pt x="13190" y="0"/>
                </a:lnTo>
                <a:lnTo>
                  <a:pt x="21600" y="10800"/>
                </a:lnTo>
                <a:lnTo>
                  <a:pt x="13190" y="21600"/>
                </a:lnTo>
                <a:lnTo>
                  <a:pt x="13190" y="16200"/>
                </a:lnTo>
                <a:lnTo>
                  <a:pt x="2628" y="16200"/>
                </a:lnTo>
                <a:close/>
              </a:path>
            </a:pathLst>
          </a:custGeom>
          <a:solidFill>
            <a:srgbClr val="2CCCC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63770">
              <a:defRPr sz="17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</p:txBody>
      </p:sp>
      <p:sp>
        <p:nvSpPr>
          <p:cNvPr id="250" name="Shape 123"/>
          <p:cNvSpPr/>
          <p:nvPr/>
        </p:nvSpPr>
        <p:spPr>
          <a:xfrm rot="16200000">
            <a:off x="5859076" y="6159489"/>
            <a:ext cx="343527" cy="26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26" y="5400"/>
                </a:lnTo>
                <a:lnTo>
                  <a:pt x="526" y="16200"/>
                </a:lnTo>
                <a:lnTo>
                  <a:pt x="0" y="16200"/>
                </a:lnTo>
                <a:close/>
                <a:moveTo>
                  <a:pt x="1051" y="5400"/>
                </a:moveTo>
                <a:lnTo>
                  <a:pt x="2102" y="5400"/>
                </a:lnTo>
                <a:lnTo>
                  <a:pt x="2102" y="16200"/>
                </a:lnTo>
                <a:lnTo>
                  <a:pt x="1051" y="16200"/>
                </a:lnTo>
                <a:close/>
                <a:moveTo>
                  <a:pt x="2628" y="5400"/>
                </a:moveTo>
                <a:lnTo>
                  <a:pt x="13190" y="5400"/>
                </a:lnTo>
                <a:lnTo>
                  <a:pt x="13190" y="0"/>
                </a:lnTo>
                <a:lnTo>
                  <a:pt x="21600" y="10800"/>
                </a:lnTo>
                <a:lnTo>
                  <a:pt x="13190" y="21600"/>
                </a:lnTo>
                <a:lnTo>
                  <a:pt x="13190" y="16200"/>
                </a:lnTo>
                <a:lnTo>
                  <a:pt x="2628" y="16200"/>
                </a:lnTo>
                <a:close/>
              </a:path>
            </a:pathLst>
          </a:custGeom>
          <a:solidFill>
            <a:srgbClr val="2CCCC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63770">
              <a:defRPr sz="17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</p:txBody>
      </p:sp>
      <p:sp>
        <p:nvSpPr>
          <p:cNvPr id="251" name="Shape 124"/>
          <p:cNvSpPr txBox="1"/>
          <p:nvPr/>
        </p:nvSpPr>
        <p:spPr>
          <a:xfrm>
            <a:off x="1403648" y="5736642"/>
            <a:ext cx="24003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大部份相同的基因序列</a:t>
            </a:r>
          </a:p>
        </p:txBody>
      </p:sp>
      <p:sp>
        <p:nvSpPr>
          <p:cNvPr id="252" name="Shape 125"/>
          <p:cNvSpPr txBox="1"/>
          <p:nvPr/>
        </p:nvSpPr>
        <p:spPr>
          <a:xfrm>
            <a:off x="6447144" y="5956286"/>
            <a:ext cx="24003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少部分差異的基因位點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矩形 1"/>
          <p:cNvSpPr txBox="1"/>
          <p:nvPr/>
        </p:nvSpPr>
        <p:spPr>
          <a:xfrm>
            <a:off x="1380185" y="559007"/>
            <a:ext cx="6577864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SNP,單一核苷酸多型性怎麼樣影響每個人</a:t>
            </a:r>
          </a:p>
        </p:txBody>
      </p:sp>
      <p:sp>
        <p:nvSpPr>
          <p:cNvPr id="255" name="Rectangle 4"/>
          <p:cNvSpPr txBox="1"/>
          <p:nvPr/>
        </p:nvSpPr>
        <p:spPr>
          <a:xfrm>
            <a:off x="532435" y="4879692"/>
            <a:ext cx="8362709" cy="169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700"/>
              </a:spcBef>
              <a:defRPr b="1" sz="20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1.所有的人類中，</a:t>
            </a:r>
            <a:r>
              <a:rPr>
                <a:solidFill>
                  <a:srgbClr val="FF0000"/>
                </a:solidFill>
              </a:rPr>
              <a:t>幾乎是所有的（99.9%）的核甘酸鹼基是完全相同的 </a:t>
            </a:r>
          </a:p>
          <a:p>
            <a:pPr marL="342900" indent="-342900">
              <a:spcBef>
                <a:spcPts val="700"/>
              </a:spcBef>
              <a:defRPr b="1" sz="20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2.生物基因體內某一位置的單一核苷酸不同個體間並不一樣，此稱為</a:t>
            </a:r>
            <a:r>
              <a:rPr>
                <a:solidFill>
                  <a:schemeClr val="accent2"/>
                </a:solidFill>
              </a:rPr>
              <a:t>單一</a:t>
            </a:r>
          </a:p>
          <a:p>
            <a:pPr marL="342900" indent="-342900">
              <a:spcBef>
                <a:spcPts val="700"/>
              </a:spcBef>
              <a:defRPr b="1" sz="2000">
                <a:solidFill>
                  <a:schemeClr val="accent2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 核苷酸多型性(single nucleotide polymorphism, SNP)，佔0.1%，大約300萬鹼基</a:t>
            </a:r>
          </a:p>
        </p:txBody>
      </p:sp>
      <p:pic>
        <p:nvPicPr>
          <p:cNvPr id="256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0105" y="1195144"/>
            <a:ext cx="3660778" cy="3546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內容版面配置區 2"/>
          <p:cNvSpPr txBox="1"/>
          <p:nvPr>
            <p:ph type="body" sz="quarter" idx="1"/>
          </p:nvPr>
        </p:nvSpPr>
        <p:spPr>
          <a:xfrm>
            <a:off x="594518" y="903883"/>
            <a:ext cx="5864750" cy="1168127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甲…..</a:t>
            </a:r>
            <a:r>
              <a:rPr>
                <a:solidFill>
                  <a:srgbClr val="7030A0"/>
                </a:solidFill>
              </a:rPr>
              <a:t>TAAGCCG</a:t>
            </a:r>
            <a:r>
              <a:rPr>
                <a:solidFill>
                  <a:srgbClr val="FF0000"/>
                </a:solidFill>
              </a:rPr>
              <a:t>A</a:t>
            </a:r>
            <a:r>
              <a:rPr>
                <a:solidFill>
                  <a:srgbClr val="7030A0"/>
                </a:solidFill>
              </a:rPr>
              <a:t>TTAA…………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乙…..</a:t>
            </a:r>
            <a:r>
              <a:rPr>
                <a:solidFill>
                  <a:srgbClr val="7030A0"/>
                </a:solidFill>
              </a:rPr>
              <a:t>TAAGCCG</a:t>
            </a:r>
            <a:r>
              <a:rPr>
                <a:solidFill>
                  <a:srgbClr val="FF0000"/>
                </a:solidFill>
              </a:rPr>
              <a:t>G</a:t>
            </a:r>
            <a:r>
              <a:rPr>
                <a:solidFill>
                  <a:srgbClr val="7030A0"/>
                </a:solidFill>
              </a:rPr>
              <a:t>TTAA…………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丙…..</a:t>
            </a:r>
            <a:r>
              <a:rPr>
                <a:solidFill>
                  <a:srgbClr val="7030A0"/>
                </a:solidFill>
              </a:rPr>
              <a:t>TAAGCCG</a:t>
            </a:r>
            <a:r>
              <a:rPr>
                <a:solidFill>
                  <a:srgbClr val="FF0000"/>
                </a:solidFill>
              </a:rPr>
              <a:t>T</a:t>
            </a:r>
            <a:r>
              <a:rPr>
                <a:solidFill>
                  <a:srgbClr val="7030A0"/>
                </a:solidFill>
              </a:rPr>
              <a:t>TTAA………….</a:t>
            </a:r>
          </a:p>
        </p:txBody>
      </p:sp>
      <p:sp>
        <p:nvSpPr>
          <p:cNvPr id="259" name="投影片編號版面配置區 3"/>
          <p:cNvSpPr txBox="1"/>
          <p:nvPr>
            <p:ph type="sldNum" sz="quarter" idx="4294967295"/>
          </p:nvPr>
        </p:nvSpPr>
        <p:spPr>
          <a:xfrm>
            <a:off x="8419896" y="6377940"/>
            <a:ext cx="266905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0" name="文字方塊 4"/>
          <p:cNvSpPr txBox="1"/>
          <p:nvPr/>
        </p:nvSpPr>
        <p:spPr>
          <a:xfrm>
            <a:off x="6378245" y="837765"/>
            <a:ext cx="1018539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遺傳密碼</a:t>
            </a:r>
          </a:p>
        </p:txBody>
      </p:sp>
      <p:sp>
        <p:nvSpPr>
          <p:cNvPr id="261" name="文字方塊 5"/>
          <p:cNvSpPr txBox="1"/>
          <p:nvPr/>
        </p:nvSpPr>
        <p:spPr>
          <a:xfrm>
            <a:off x="6378245" y="1207095"/>
            <a:ext cx="2874277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遺傳資訊多樣性(SNP)</a:t>
            </a:r>
          </a:p>
        </p:txBody>
      </p:sp>
      <p:sp>
        <p:nvSpPr>
          <p:cNvPr id="262" name="向下箭號 6"/>
          <p:cNvSpPr/>
          <p:nvPr/>
        </p:nvSpPr>
        <p:spPr>
          <a:xfrm>
            <a:off x="2858946" y="2072008"/>
            <a:ext cx="247939" cy="584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22"/>
                </a:moveTo>
                <a:lnTo>
                  <a:pt x="5400" y="17022"/>
                </a:lnTo>
                <a:lnTo>
                  <a:pt x="5400" y="0"/>
                </a:lnTo>
                <a:lnTo>
                  <a:pt x="16200" y="0"/>
                </a:lnTo>
                <a:lnTo>
                  <a:pt x="16200" y="17022"/>
                </a:lnTo>
                <a:lnTo>
                  <a:pt x="21600" y="17022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63" name="文字方塊 7"/>
          <p:cNvSpPr txBox="1"/>
          <p:nvPr/>
        </p:nvSpPr>
        <p:spPr>
          <a:xfrm>
            <a:off x="3183038" y="2179777"/>
            <a:ext cx="864737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轉錄/轉譯</a:t>
            </a:r>
          </a:p>
        </p:txBody>
      </p:sp>
      <p:sp>
        <p:nvSpPr>
          <p:cNvPr id="264" name="文字方塊 8"/>
          <p:cNvSpPr txBox="1"/>
          <p:nvPr/>
        </p:nvSpPr>
        <p:spPr>
          <a:xfrm>
            <a:off x="6319377" y="2773115"/>
            <a:ext cx="1310652" cy="744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800" u="sng">
                <a:latin typeface="+mj-lt"/>
                <a:ea typeface="+mj-ea"/>
                <a:cs typeface="+mj-cs"/>
                <a:sym typeface="Arial"/>
              </a:defRPr>
            </a:pPr>
            <a:r>
              <a:t>蛋白質結構</a:t>
            </a:r>
          </a:p>
          <a:p>
            <a:pPr>
              <a:defRPr b="1" sz="1800" u="sng">
                <a:latin typeface="+mj-lt"/>
                <a:ea typeface="+mj-ea"/>
                <a:cs typeface="+mj-cs"/>
                <a:sym typeface="Arial"/>
              </a:defRPr>
            </a:pPr>
            <a:r>
              <a:t>決定功能</a:t>
            </a:r>
          </a:p>
        </p:txBody>
      </p:sp>
      <p:sp>
        <p:nvSpPr>
          <p:cNvPr id="265" name="文字方塊 9"/>
          <p:cNvSpPr txBox="1"/>
          <p:nvPr/>
        </p:nvSpPr>
        <p:spPr>
          <a:xfrm>
            <a:off x="6256921" y="1671900"/>
            <a:ext cx="2159827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0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GenoType 基因型</a:t>
            </a:r>
          </a:p>
        </p:txBody>
      </p:sp>
      <p:sp>
        <p:nvSpPr>
          <p:cNvPr id="266" name="文字方塊 10"/>
          <p:cNvSpPr txBox="1"/>
          <p:nvPr/>
        </p:nvSpPr>
        <p:spPr>
          <a:xfrm>
            <a:off x="6319377" y="4427987"/>
            <a:ext cx="1475739" cy="744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800" u="sng">
                <a:latin typeface="+mj-lt"/>
                <a:ea typeface="+mj-ea"/>
                <a:cs typeface="+mj-cs"/>
                <a:sym typeface="Arial"/>
              </a:defRPr>
            </a:pPr>
            <a:r>
              <a:t>蛋白質功能</a:t>
            </a:r>
          </a:p>
          <a:p>
            <a:pPr>
              <a:defRPr b="1" sz="1800" u="sng">
                <a:latin typeface="+mj-lt"/>
                <a:ea typeface="+mj-ea"/>
                <a:cs typeface="+mj-cs"/>
                <a:sym typeface="Arial"/>
              </a:defRPr>
            </a:pPr>
            <a:r>
              <a:t>決定細胞表現</a:t>
            </a:r>
          </a:p>
        </p:txBody>
      </p:sp>
      <p:sp>
        <p:nvSpPr>
          <p:cNvPr id="267" name="文字方塊 11"/>
          <p:cNvSpPr txBox="1"/>
          <p:nvPr/>
        </p:nvSpPr>
        <p:spPr>
          <a:xfrm>
            <a:off x="6378245" y="5720429"/>
            <a:ext cx="2286827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0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PhenoType 表現型</a:t>
            </a:r>
          </a:p>
        </p:txBody>
      </p:sp>
      <p:sp>
        <p:nvSpPr>
          <p:cNvPr id="268" name="向下箭號 12"/>
          <p:cNvSpPr/>
          <p:nvPr/>
        </p:nvSpPr>
        <p:spPr>
          <a:xfrm>
            <a:off x="2803351" y="4010595"/>
            <a:ext cx="256480" cy="426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106"/>
                </a:moveTo>
                <a:lnTo>
                  <a:pt x="5400" y="15106"/>
                </a:lnTo>
                <a:lnTo>
                  <a:pt x="5400" y="0"/>
                </a:lnTo>
                <a:lnTo>
                  <a:pt x="16200" y="0"/>
                </a:lnTo>
                <a:lnTo>
                  <a:pt x="16200" y="15106"/>
                </a:lnTo>
                <a:lnTo>
                  <a:pt x="21600" y="15106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69" name="矩形 13"/>
          <p:cNvSpPr txBox="1"/>
          <p:nvPr/>
        </p:nvSpPr>
        <p:spPr>
          <a:xfrm>
            <a:off x="644302" y="468432"/>
            <a:ext cx="2577451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indent="22225">
              <a:spcBef>
                <a:spcPts val="100"/>
              </a:spcBef>
              <a:tabLst>
                <a:tab pos="355600" algn="l"/>
                <a:tab pos="2870200" algn="l"/>
              </a:tabLst>
              <a:defRPr b="1" sz="1800"/>
            </a:lvl1pPr>
          </a:lstStyle>
          <a:p>
            <a:pPr/>
            <a:r>
              <a:t>去脂蛋白基因  DNA序列</a:t>
            </a:r>
          </a:p>
        </p:txBody>
      </p:sp>
      <p:sp>
        <p:nvSpPr>
          <p:cNvPr id="270" name="矩形 14"/>
          <p:cNvSpPr txBox="1"/>
          <p:nvPr/>
        </p:nvSpPr>
        <p:spPr>
          <a:xfrm>
            <a:off x="1895731" y="4581128"/>
            <a:ext cx="2172213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pc="-5"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去脂蛋白的效率</a:t>
            </a:r>
          </a:p>
        </p:txBody>
      </p:sp>
      <p:sp>
        <p:nvSpPr>
          <p:cNvPr id="271" name="文字方塊 15"/>
          <p:cNvSpPr txBox="1"/>
          <p:nvPr/>
        </p:nvSpPr>
        <p:spPr>
          <a:xfrm>
            <a:off x="1043607" y="5885898"/>
            <a:ext cx="3622500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血脂高             中          低風險</a:t>
            </a:r>
          </a:p>
        </p:txBody>
      </p:sp>
      <p:sp>
        <p:nvSpPr>
          <p:cNvPr id="272" name="向下箭號 16"/>
          <p:cNvSpPr/>
          <p:nvPr/>
        </p:nvSpPr>
        <p:spPr>
          <a:xfrm>
            <a:off x="2771799" y="5229199"/>
            <a:ext cx="256481" cy="426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106"/>
                </a:moveTo>
                <a:lnTo>
                  <a:pt x="5400" y="15106"/>
                </a:lnTo>
                <a:lnTo>
                  <a:pt x="5400" y="0"/>
                </a:lnTo>
                <a:lnTo>
                  <a:pt x="16200" y="0"/>
                </a:lnTo>
                <a:lnTo>
                  <a:pt x="16200" y="15106"/>
                </a:lnTo>
                <a:lnTo>
                  <a:pt x="21600" y="15106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73" name="文字方塊 1"/>
          <p:cNvSpPr txBox="1"/>
          <p:nvPr/>
        </p:nvSpPr>
        <p:spPr>
          <a:xfrm>
            <a:off x="720553" y="2773116"/>
            <a:ext cx="3307540" cy="1174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甲 ….….XYTSU</a:t>
            </a:r>
            <a:r>
              <a:rPr>
                <a:solidFill>
                  <a:srgbClr val="FF0000"/>
                </a:solidFill>
              </a:rPr>
              <a:t>Q</a:t>
            </a:r>
            <a:r>
              <a:t>ORZ…….</a:t>
            </a:r>
          </a:p>
          <a:p>
            <a:pPr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乙..…….XYTSU</a:t>
            </a:r>
            <a:r>
              <a:rPr>
                <a:solidFill>
                  <a:srgbClr val="FF0000"/>
                </a:solidFill>
              </a:rPr>
              <a:t>P</a:t>
            </a:r>
            <a:r>
              <a:t>ORZ…….</a:t>
            </a:r>
          </a:p>
          <a:p>
            <a:pPr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丙……. .XYTSU</a:t>
            </a:r>
            <a:r>
              <a:rPr>
                <a:solidFill>
                  <a:srgbClr val="FF0000"/>
                </a:solidFill>
              </a:rPr>
              <a:t>S</a:t>
            </a:r>
            <a:r>
              <a:t>ORZ…….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Class="entr" nodeType="after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Class="entr" nodeType="after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Class="entr" nodeType="after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Class="entr" nodeType="after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Class="entr" nodeType="afterEffect" presetSubtype="4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7"/>
      <p:bldP build="whole" bldLvl="1" animBg="1" rev="0" advAuto="0" spid="268" grpId="8"/>
      <p:bldP build="whole" bldLvl="1" animBg="1" rev="0" advAuto="0" spid="270" grpId="9"/>
      <p:bldP build="whole" bldLvl="1" animBg="1" rev="0" advAuto="0" spid="272" grpId="11"/>
      <p:bldP build="whole" bldLvl="1" animBg="1" rev="0" advAuto="0" spid="266" grpId="6"/>
      <p:bldP build="whole" bldLvl="1" animBg="1" rev="0" advAuto="0" spid="273" grpId="2"/>
      <p:bldP build="whole" bldLvl="1" animBg="1" rev="0" advAuto="0" spid="259" grpId="5"/>
      <p:bldP build="whole" bldLvl="1" animBg="1" rev="0" advAuto="0" spid="271" grpId="10"/>
      <p:bldP build="whole" bldLvl="1" animBg="1" rev="0" advAuto="0" spid="263" grpId="3"/>
      <p:bldP build="whole" bldLvl="1" animBg="1" rev="0" advAuto="0" spid="264" grpId="1"/>
      <p:bldP build="whole" bldLvl="1" animBg="1" rev="0" advAuto="0" spid="262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標題 1"/>
          <p:cNvSpPr txBox="1"/>
          <p:nvPr>
            <p:ph type="title"/>
          </p:nvPr>
        </p:nvSpPr>
        <p:spPr>
          <a:xfrm>
            <a:off x="2607920" y="353551"/>
            <a:ext cx="3920204" cy="132556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每個人都不同</a:t>
            </a:r>
          </a:p>
        </p:txBody>
      </p:sp>
      <p:sp>
        <p:nvSpPr>
          <p:cNvPr id="276" name="內容版面配置區 2"/>
          <p:cNvSpPr txBox="1"/>
          <p:nvPr>
            <p:ph type="body" sz="quarter" idx="1"/>
          </p:nvPr>
        </p:nvSpPr>
        <p:spPr>
          <a:xfrm>
            <a:off x="640223" y="1988840"/>
            <a:ext cx="3295171" cy="1620429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ts val="2700"/>
              <a:buFont typeface="Arial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身高</a:t>
            </a:r>
            <a:r>
              <a:rPr>
                <a:latin typeface="+mj-lt"/>
                <a:ea typeface="+mj-ea"/>
                <a:cs typeface="+mj-cs"/>
                <a:sym typeface="Arial"/>
              </a:rPr>
              <a:t>/</a:t>
            </a:r>
            <a:r>
              <a:t>體重</a:t>
            </a:r>
            <a:r>
              <a:rPr>
                <a:latin typeface="+mj-lt"/>
                <a:ea typeface="+mj-ea"/>
                <a:cs typeface="+mj-cs"/>
                <a:sym typeface="Arial"/>
              </a:rPr>
              <a:t>/</a:t>
            </a:r>
            <a:r>
              <a:t>相貌</a:t>
            </a:r>
          </a:p>
          <a:p>
            <a:pPr marL="226313" indent="-226313" defTabSz="905255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ts val="2700"/>
              <a:buFont typeface="Arial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生病的型態</a:t>
            </a:r>
          </a:p>
          <a:p>
            <a:pPr marL="226313" indent="-226313" defTabSz="905255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ts val="2700"/>
              <a:buFont typeface="Arial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對藥物的反應</a:t>
            </a:r>
          </a:p>
        </p:txBody>
      </p:sp>
      <p:sp>
        <p:nvSpPr>
          <p:cNvPr id="277" name="投影片編號版面配置區 3"/>
          <p:cNvSpPr txBox="1"/>
          <p:nvPr>
            <p:ph type="sldNum" sz="quarter" idx="4294967295"/>
          </p:nvPr>
        </p:nvSpPr>
        <p:spPr>
          <a:xfrm>
            <a:off x="8419896" y="6377940"/>
            <a:ext cx="266905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8" name="內容版面配置區 2"/>
          <p:cNvSpPr txBox="1"/>
          <p:nvPr/>
        </p:nvSpPr>
        <p:spPr>
          <a:xfrm>
            <a:off x="4398378" y="2062222"/>
            <a:ext cx="4051141" cy="342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buChar char="•"/>
              <a:defRPr sz="2800"/>
            </a:pPr>
            <a:r>
              <a:t>遺傳資訊多樣性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(SNP)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Arial"/>
              </a:defRPr>
            </a:pP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身分證</a:t>
            </a:r>
            <a:r>
              <a:t>)</a:t>
            </a:r>
          </a:p>
        </p:txBody>
      </p:sp>
      <p:sp>
        <p:nvSpPr>
          <p:cNvPr id="279" name="文字方塊 5"/>
          <p:cNvSpPr txBox="1"/>
          <p:nvPr/>
        </p:nvSpPr>
        <p:spPr>
          <a:xfrm>
            <a:off x="3342828" y="3889095"/>
            <a:ext cx="1743753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環境影響?</a:t>
            </a:r>
          </a:p>
        </p:txBody>
      </p:sp>
      <p:sp>
        <p:nvSpPr>
          <p:cNvPr id="280" name="文字方塊 6"/>
          <p:cNvSpPr txBox="1"/>
          <p:nvPr/>
        </p:nvSpPr>
        <p:spPr>
          <a:xfrm>
            <a:off x="1956120" y="5069711"/>
            <a:ext cx="5556557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/>
            </a:lvl1pPr>
          </a:lstStyle>
          <a:p>
            <a:pPr/>
            <a:r>
              <a:t>體質:每個人擁有的遺傳資訊多樣性</a:t>
            </a:r>
          </a:p>
        </p:txBody>
      </p:sp>
      <p:sp>
        <p:nvSpPr>
          <p:cNvPr id="281" name="直線單箭頭接點 8"/>
          <p:cNvSpPr/>
          <p:nvPr/>
        </p:nvSpPr>
        <p:spPr>
          <a:xfrm flipH="1">
            <a:off x="2699791" y="1268758"/>
            <a:ext cx="1296147" cy="648075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2" name="直線單箭頭接點 10"/>
          <p:cNvSpPr/>
          <p:nvPr/>
        </p:nvSpPr>
        <p:spPr>
          <a:xfrm>
            <a:off x="3995935" y="1268758"/>
            <a:ext cx="1080122" cy="648075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1"/>
      <p:bldP build="whole" bldLvl="1" animBg="1" rev="0" advAuto="0" spid="280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矩形 1"/>
          <p:cNvSpPr txBox="1"/>
          <p:nvPr/>
        </p:nvSpPr>
        <p:spPr>
          <a:xfrm>
            <a:off x="2294584" y="651604"/>
            <a:ext cx="4218939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36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未來預防醫學的景象</a:t>
            </a:r>
          </a:p>
        </p:txBody>
      </p:sp>
      <p:sp>
        <p:nvSpPr>
          <p:cNvPr id="285" name="矩形 2"/>
          <p:cNvSpPr txBox="1"/>
          <p:nvPr/>
        </p:nvSpPr>
        <p:spPr>
          <a:xfrm>
            <a:off x="930701" y="1996196"/>
            <a:ext cx="5342492" cy="286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初生時給你一張大表:</a:t>
            </a:r>
          </a:p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         告訴您所有的risk</a:t>
            </a:r>
          </a:p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         全然設計的生活型態</a:t>
            </a:r>
          </a:p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         終身依循的準則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標題 3"/>
          <p:cNvSpPr txBox="1"/>
          <p:nvPr/>
        </p:nvSpPr>
        <p:spPr>
          <a:xfrm>
            <a:off x="1126361" y="654491"/>
            <a:ext cx="7886701" cy="666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740662">
              <a:lnSpc>
                <a:spcPct val="90000"/>
              </a:lnSpc>
              <a:defRPr b="1" sz="32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抽菸會不會得肺癌?</a:t>
            </a:r>
          </a:p>
        </p:txBody>
      </p:sp>
      <p:sp>
        <p:nvSpPr>
          <p:cNvPr id="288" name="標題 3"/>
          <p:cNvSpPr txBox="1"/>
          <p:nvPr/>
        </p:nvSpPr>
        <p:spPr>
          <a:xfrm>
            <a:off x="1257300" y="4290874"/>
            <a:ext cx="7886700" cy="666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740662">
              <a:lnSpc>
                <a:spcPct val="90000"/>
              </a:lnSpc>
              <a:defRPr b="1" sz="32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誰決定抽菸會不會得肺癌?</a:t>
            </a:r>
          </a:p>
        </p:txBody>
      </p:sp>
      <p:sp>
        <p:nvSpPr>
          <p:cNvPr id="289" name="標題 3"/>
          <p:cNvSpPr txBox="1"/>
          <p:nvPr/>
        </p:nvSpPr>
        <p:spPr>
          <a:xfrm>
            <a:off x="3752470" y="4976495"/>
            <a:ext cx="1194606" cy="666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795527">
              <a:lnSpc>
                <a:spcPct val="90000"/>
              </a:lnSpc>
              <a:defRPr b="1" sz="32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體質</a:t>
            </a:r>
          </a:p>
        </p:txBody>
      </p:sp>
      <p:sp>
        <p:nvSpPr>
          <p:cNvPr id="290" name="標題 3"/>
          <p:cNvSpPr txBox="1"/>
          <p:nvPr/>
        </p:nvSpPr>
        <p:spPr>
          <a:xfrm>
            <a:off x="2972142" y="5616437"/>
            <a:ext cx="3440234" cy="80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lnSpc>
                <a:spcPct val="81000"/>
              </a:lnSpc>
              <a:defRPr b="1" sz="34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遺傳資訊多樣性</a:t>
            </a:r>
          </a:p>
        </p:txBody>
      </p:sp>
      <p:pic>
        <p:nvPicPr>
          <p:cNvPr id="291" name="圖片 5" descr="圖片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0480" y="1710401"/>
            <a:ext cx="4958584" cy="2596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2"/>
      <p:bldP build="whole" bldLvl="1" animBg="1" rev="0" advAuto="0" spid="290" grpId="3"/>
      <p:bldP build="whole" bldLvl="1" animBg="1" rev="0" advAuto="0" spid="28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標題 3"/>
          <p:cNvSpPr txBox="1"/>
          <p:nvPr/>
        </p:nvSpPr>
        <p:spPr>
          <a:xfrm>
            <a:off x="937549" y="561895"/>
            <a:ext cx="9128809" cy="662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lnSpc>
                <a:spcPct val="90000"/>
              </a:lnSpc>
              <a:defRPr b="1" sz="2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那些遺傳資訊多樣性決定會不會得肺癌?</a:t>
            </a:r>
          </a:p>
        </p:txBody>
      </p:sp>
      <p:sp>
        <p:nvSpPr>
          <p:cNvPr id="294" name="標題 3"/>
          <p:cNvSpPr txBox="1"/>
          <p:nvPr/>
        </p:nvSpPr>
        <p:spPr>
          <a:xfrm>
            <a:off x="2972142" y="5616437"/>
            <a:ext cx="3440234" cy="80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lnSpc>
                <a:spcPct val="81000"/>
              </a:lnSpc>
              <a:defRPr b="1" sz="34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遺傳資訊多樣性</a:t>
            </a:r>
          </a:p>
        </p:txBody>
      </p:sp>
      <p:pic>
        <p:nvPicPr>
          <p:cNvPr id="295" name="圖片 6" descr="圖片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584" y="1963534"/>
            <a:ext cx="6267828" cy="3210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矩形 3"/>
          <p:cNvSpPr txBox="1"/>
          <p:nvPr/>
        </p:nvSpPr>
        <p:spPr>
          <a:xfrm>
            <a:off x="239348" y="1461089"/>
            <a:ext cx="8150010" cy="60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9090" tIns="69090" rIns="69090" bIns="69090">
            <a:spAutoFit/>
          </a:bodyPr>
          <a:lstStyle>
            <a:lvl1pPr algn="ctr">
              <a:defRPr b="1" sz="26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全基因組關聯分析 (Genome-wide association study)</a:t>
            </a:r>
          </a:p>
        </p:txBody>
      </p:sp>
      <p:grpSp>
        <p:nvGrpSpPr>
          <p:cNvPr id="300" name="Picture 2"/>
          <p:cNvGrpSpPr/>
          <p:nvPr/>
        </p:nvGrpSpPr>
        <p:grpSpPr>
          <a:xfrm>
            <a:off x="397482" y="2538619"/>
            <a:ext cx="4652360" cy="3899420"/>
            <a:chOff x="0" y="0"/>
            <a:chExt cx="4652359" cy="3899418"/>
          </a:xfrm>
        </p:grpSpPr>
        <p:sp>
          <p:nvSpPr>
            <p:cNvPr id="298" name="矩形"/>
            <p:cNvSpPr/>
            <p:nvPr/>
          </p:nvSpPr>
          <p:spPr>
            <a:xfrm flipH="1">
              <a:off x="-1" y="0"/>
              <a:ext cx="4652360" cy="3899420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99" name="image37.jpeg" descr="image3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226" r="0" b="0"/>
            <a:stretch>
              <a:fillRect/>
            </a:stretch>
          </p:blipFill>
          <p:spPr>
            <a:xfrm flipH="1">
              <a:off x="-1" y="0"/>
              <a:ext cx="4652360" cy="3899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1" name="Freeform 226"/>
          <p:cNvSpPr/>
          <p:nvPr/>
        </p:nvSpPr>
        <p:spPr>
          <a:xfrm>
            <a:off x="5501747" y="3340603"/>
            <a:ext cx="1695281" cy="3058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503" y="4824"/>
                </a:moveTo>
                <a:cubicBezTo>
                  <a:pt x="17825" y="4253"/>
                  <a:pt x="15728" y="4253"/>
                  <a:pt x="15169" y="4253"/>
                </a:cubicBezTo>
                <a:cubicBezTo>
                  <a:pt x="6221" y="4253"/>
                  <a:pt x="6221" y="4253"/>
                  <a:pt x="6221" y="4253"/>
                </a:cubicBezTo>
                <a:cubicBezTo>
                  <a:pt x="5872" y="4253"/>
                  <a:pt x="3775" y="4253"/>
                  <a:pt x="2097" y="4824"/>
                </a:cubicBezTo>
                <a:cubicBezTo>
                  <a:pt x="769" y="5204"/>
                  <a:pt x="0" y="5846"/>
                  <a:pt x="0" y="6630"/>
                </a:cubicBezTo>
                <a:cubicBezTo>
                  <a:pt x="0" y="11644"/>
                  <a:pt x="0" y="11644"/>
                  <a:pt x="0" y="11644"/>
                </a:cubicBezTo>
                <a:cubicBezTo>
                  <a:pt x="0" y="11952"/>
                  <a:pt x="769" y="12285"/>
                  <a:pt x="1887" y="12285"/>
                </a:cubicBezTo>
                <a:cubicBezTo>
                  <a:pt x="2866" y="12285"/>
                  <a:pt x="3635" y="11952"/>
                  <a:pt x="3635" y="11644"/>
                </a:cubicBezTo>
                <a:cubicBezTo>
                  <a:pt x="3635" y="6630"/>
                  <a:pt x="3635" y="6630"/>
                  <a:pt x="3635" y="6630"/>
                </a:cubicBezTo>
                <a:cubicBezTo>
                  <a:pt x="3635" y="6154"/>
                  <a:pt x="3984" y="5846"/>
                  <a:pt x="4544" y="5727"/>
                </a:cubicBezTo>
                <a:cubicBezTo>
                  <a:pt x="4753" y="5655"/>
                  <a:pt x="4753" y="5608"/>
                  <a:pt x="4893" y="5608"/>
                </a:cubicBezTo>
                <a:cubicBezTo>
                  <a:pt x="4893" y="20840"/>
                  <a:pt x="4893" y="20840"/>
                  <a:pt x="4893" y="20840"/>
                </a:cubicBezTo>
                <a:cubicBezTo>
                  <a:pt x="4893" y="21291"/>
                  <a:pt x="6082" y="21600"/>
                  <a:pt x="7200" y="21600"/>
                </a:cubicBezTo>
                <a:cubicBezTo>
                  <a:pt x="8528" y="21600"/>
                  <a:pt x="9507" y="21291"/>
                  <a:pt x="9507" y="20840"/>
                </a:cubicBezTo>
                <a:cubicBezTo>
                  <a:pt x="9507" y="13307"/>
                  <a:pt x="9507" y="13307"/>
                  <a:pt x="9507" y="13307"/>
                </a:cubicBezTo>
                <a:cubicBezTo>
                  <a:pt x="12093" y="13307"/>
                  <a:pt x="12093" y="13307"/>
                  <a:pt x="12093" y="13307"/>
                </a:cubicBezTo>
                <a:cubicBezTo>
                  <a:pt x="12093" y="20840"/>
                  <a:pt x="12093" y="20840"/>
                  <a:pt x="12093" y="20840"/>
                </a:cubicBezTo>
                <a:cubicBezTo>
                  <a:pt x="12093" y="21291"/>
                  <a:pt x="13072" y="21600"/>
                  <a:pt x="14400" y="21600"/>
                </a:cubicBezTo>
                <a:cubicBezTo>
                  <a:pt x="15518" y="21600"/>
                  <a:pt x="16637" y="21291"/>
                  <a:pt x="16637" y="20840"/>
                </a:cubicBezTo>
                <a:cubicBezTo>
                  <a:pt x="16637" y="5608"/>
                  <a:pt x="16637" y="5608"/>
                  <a:pt x="16637" y="5608"/>
                </a:cubicBezTo>
                <a:cubicBezTo>
                  <a:pt x="16637" y="5608"/>
                  <a:pt x="16847" y="5655"/>
                  <a:pt x="17056" y="5655"/>
                </a:cubicBezTo>
                <a:cubicBezTo>
                  <a:pt x="17616" y="5846"/>
                  <a:pt x="17825" y="6154"/>
                  <a:pt x="17825" y="6630"/>
                </a:cubicBezTo>
                <a:cubicBezTo>
                  <a:pt x="17825" y="11644"/>
                  <a:pt x="17825" y="11644"/>
                  <a:pt x="17825" y="11644"/>
                </a:cubicBezTo>
                <a:cubicBezTo>
                  <a:pt x="17825" y="11952"/>
                  <a:pt x="18734" y="12285"/>
                  <a:pt x="19713" y="12285"/>
                </a:cubicBezTo>
                <a:cubicBezTo>
                  <a:pt x="20621" y="12285"/>
                  <a:pt x="21600" y="11952"/>
                  <a:pt x="21600" y="11644"/>
                </a:cubicBezTo>
                <a:cubicBezTo>
                  <a:pt x="21600" y="6630"/>
                  <a:pt x="21600" y="6630"/>
                  <a:pt x="21600" y="6630"/>
                </a:cubicBezTo>
                <a:cubicBezTo>
                  <a:pt x="21600" y="5846"/>
                  <a:pt x="20831" y="5204"/>
                  <a:pt x="19503" y="4824"/>
                </a:cubicBezTo>
                <a:close/>
                <a:moveTo>
                  <a:pt x="10765" y="3541"/>
                </a:moveTo>
                <a:cubicBezTo>
                  <a:pt x="13282" y="3541"/>
                  <a:pt x="15379" y="2685"/>
                  <a:pt x="15379" y="1735"/>
                </a:cubicBezTo>
                <a:cubicBezTo>
                  <a:pt x="15379" y="832"/>
                  <a:pt x="13282" y="0"/>
                  <a:pt x="10765" y="0"/>
                </a:cubicBezTo>
                <a:cubicBezTo>
                  <a:pt x="8318" y="0"/>
                  <a:pt x="6221" y="832"/>
                  <a:pt x="6221" y="1735"/>
                </a:cubicBezTo>
                <a:cubicBezTo>
                  <a:pt x="6221" y="2685"/>
                  <a:pt x="8318" y="3541"/>
                  <a:pt x="10765" y="3541"/>
                </a:cubicBezTo>
                <a:close/>
              </a:path>
            </a:pathLst>
          </a:custGeom>
          <a:solidFill>
            <a:srgbClr val="23C8AA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 sz="8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</p:txBody>
      </p:sp>
      <p:grpSp>
        <p:nvGrpSpPr>
          <p:cNvPr id="304" name="群組 6"/>
          <p:cNvGrpSpPr/>
          <p:nvPr/>
        </p:nvGrpSpPr>
        <p:grpSpPr>
          <a:xfrm>
            <a:off x="6942686" y="2450893"/>
            <a:ext cx="2295925" cy="970257"/>
            <a:chOff x="0" y="0"/>
            <a:chExt cx="2295923" cy="970255"/>
          </a:xfrm>
        </p:grpSpPr>
        <p:sp>
          <p:nvSpPr>
            <p:cNvPr id="302" name="Freeform 78"/>
            <p:cNvSpPr/>
            <p:nvPr/>
          </p:nvSpPr>
          <p:spPr>
            <a:xfrm>
              <a:off x="-1" y="0"/>
              <a:ext cx="2295925" cy="97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29" y="9337"/>
                  </a:moveTo>
                  <a:cubicBezTo>
                    <a:pt x="19929" y="9299"/>
                    <a:pt x="19929" y="9262"/>
                    <a:pt x="19929" y="9225"/>
                  </a:cubicBezTo>
                  <a:cubicBezTo>
                    <a:pt x="19929" y="6373"/>
                    <a:pt x="18634" y="4075"/>
                    <a:pt x="17025" y="4075"/>
                  </a:cubicBezTo>
                  <a:cubicBezTo>
                    <a:pt x="16670" y="4075"/>
                    <a:pt x="16336" y="4187"/>
                    <a:pt x="16022" y="4409"/>
                  </a:cubicBezTo>
                  <a:cubicBezTo>
                    <a:pt x="15312" y="1815"/>
                    <a:pt x="13808" y="0"/>
                    <a:pt x="12074" y="0"/>
                  </a:cubicBezTo>
                  <a:cubicBezTo>
                    <a:pt x="10069" y="0"/>
                    <a:pt x="8398" y="2371"/>
                    <a:pt x="7875" y="5632"/>
                  </a:cubicBezTo>
                  <a:cubicBezTo>
                    <a:pt x="7416" y="5150"/>
                    <a:pt x="6873" y="4854"/>
                    <a:pt x="6288" y="4854"/>
                  </a:cubicBezTo>
                  <a:cubicBezTo>
                    <a:pt x="4554" y="4854"/>
                    <a:pt x="3133" y="7373"/>
                    <a:pt x="3133" y="10448"/>
                  </a:cubicBezTo>
                  <a:cubicBezTo>
                    <a:pt x="1400" y="10448"/>
                    <a:pt x="0" y="12930"/>
                    <a:pt x="0" y="16005"/>
                  </a:cubicBezTo>
                  <a:cubicBezTo>
                    <a:pt x="0" y="19081"/>
                    <a:pt x="1400" y="21600"/>
                    <a:pt x="3133" y="21600"/>
                  </a:cubicBezTo>
                  <a:cubicBezTo>
                    <a:pt x="17819" y="21600"/>
                    <a:pt x="17819" y="21600"/>
                    <a:pt x="17819" y="21600"/>
                  </a:cubicBezTo>
                  <a:cubicBezTo>
                    <a:pt x="19908" y="21600"/>
                    <a:pt x="21600" y="18599"/>
                    <a:pt x="21600" y="14894"/>
                  </a:cubicBezTo>
                  <a:cubicBezTo>
                    <a:pt x="21600" y="12560"/>
                    <a:pt x="20932" y="10522"/>
                    <a:pt x="19929" y="9337"/>
                  </a:cubicBezTo>
                  <a:close/>
                </a:path>
              </a:pathLst>
            </a:custGeom>
            <a:solidFill>
              <a:srgbClr val="D6462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2800">
                  <a:solidFill>
                    <a:srgbClr val="535353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303" name="TextBox 132"/>
            <p:cNvSpPr txBox="1"/>
            <p:nvPr/>
          </p:nvSpPr>
          <p:spPr>
            <a:xfrm>
              <a:off x="357052" y="290693"/>
              <a:ext cx="1793643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544138">
                <a:lnSpc>
                  <a:spcPct val="120000"/>
                </a:lnSpc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我的基因跟</a:t>
              </a:r>
            </a:p>
            <a:p>
              <a:pPr algn="ctr" defTabSz="544138">
                <a:lnSpc>
                  <a:spcPct val="120000"/>
                </a:lnSpc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哪群人比較像?</a:t>
              </a:r>
            </a:p>
          </p:txBody>
        </p:sp>
      </p:grpSp>
      <p:sp>
        <p:nvSpPr>
          <p:cNvPr id="305" name="直線接點 9"/>
          <p:cNvSpPr/>
          <p:nvPr/>
        </p:nvSpPr>
        <p:spPr>
          <a:xfrm flipV="1">
            <a:off x="6382428" y="3353713"/>
            <a:ext cx="358573" cy="146584"/>
          </a:xfrm>
          <a:prstGeom prst="line">
            <a:avLst/>
          </a:prstGeom>
          <a:ln w="28575">
            <a:solidFill>
              <a:srgbClr val="D6462E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6" name="文字方塊 10"/>
          <p:cNvSpPr txBox="1"/>
          <p:nvPr/>
        </p:nvSpPr>
        <p:spPr>
          <a:xfrm>
            <a:off x="636395" y="2395133"/>
            <a:ext cx="1080383" cy="5723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7590" tIns="57590" rIns="57590" bIns="57590">
            <a:spAutoFit/>
          </a:bodyPr>
          <a:lstStyle>
            <a:lvl1pPr algn="ctr">
              <a:defRPr b="1" sz="2500">
                <a:solidFill>
                  <a:srgbClr val="2A2A2A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健康人</a:t>
            </a:r>
          </a:p>
        </p:txBody>
      </p:sp>
      <p:sp>
        <p:nvSpPr>
          <p:cNvPr id="307" name="文字方塊 11"/>
          <p:cNvSpPr txBox="1"/>
          <p:nvPr/>
        </p:nvSpPr>
        <p:spPr>
          <a:xfrm>
            <a:off x="3433081" y="2409082"/>
            <a:ext cx="1520683" cy="5723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7590" tIns="57590" rIns="57590" bIns="57590">
            <a:spAutoFit/>
          </a:bodyPr>
          <a:lstStyle>
            <a:lvl1pPr algn="ctr">
              <a:defRPr b="1" sz="2500">
                <a:solidFill>
                  <a:srgbClr val="2A2A2A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肝癌病患</a:t>
            </a:r>
          </a:p>
        </p:txBody>
      </p:sp>
      <p:sp>
        <p:nvSpPr>
          <p:cNvPr id="308" name="文字方塊 12"/>
          <p:cNvSpPr txBox="1"/>
          <p:nvPr/>
        </p:nvSpPr>
        <p:spPr>
          <a:xfrm>
            <a:off x="2069132" y="4848824"/>
            <a:ext cx="1309057" cy="394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7590" tIns="57590" rIns="57590" bIns="57590">
            <a:spAutoFit/>
          </a:bodyPr>
          <a:lstStyle/>
          <a:p>
            <a:pPr algn="ctr">
              <a:defRPr b="1" sz="900">
                <a:solidFill>
                  <a:srgbClr val="2A2A2A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Genomic information</a:t>
            </a:r>
          </a:p>
          <a:p>
            <a:pPr algn="ctr">
              <a:defRPr b="1" sz="900">
                <a:solidFill>
                  <a:srgbClr val="2A2A2A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compared</a:t>
            </a:r>
          </a:p>
        </p:txBody>
      </p:sp>
      <p:sp>
        <p:nvSpPr>
          <p:cNvPr id="309" name="文字方塊 13"/>
          <p:cNvSpPr txBox="1"/>
          <p:nvPr/>
        </p:nvSpPr>
        <p:spPr>
          <a:xfrm>
            <a:off x="623277" y="5860405"/>
            <a:ext cx="1220431" cy="5342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7590" tIns="57590" rIns="57590" bIns="57590">
            <a:spAutoFit/>
          </a:bodyPr>
          <a:lstStyle/>
          <a:p>
            <a:pPr algn="ctr">
              <a:defRPr b="1" sz="900">
                <a:solidFill>
                  <a:srgbClr val="2A2A2A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Genetic alterations </a:t>
            </a:r>
          </a:p>
          <a:p>
            <a:pPr algn="ctr">
              <a:defRPr b="1" sz="900">
                <a:solidFill>
                  <a:srgbClr val="2A2A2A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associated with </a:t>
            </a:r>
          </a:p>
          <a:p>
            <a:pPr algn="ctr">
              <a:defRPr b="1" sz="900">
                <a:solidFill>
                  <a:srgbClr val="2A2A2A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disease identified</a:t>
            </a:r>
          </a:p>
        </p:txBody>
      </p:sp>
      <p:sp>
        <p:nvSpPr>
          <p:cNvPr id="310" name="標題 1"/>
          <p:cNvSpPr txBox="1"/>
          <p:nvPr/>
        </p:nvSpPr>
        <p:spPr>
          <a:xfrm>
            <a:off x="634008" y="521905"/>
            <a:ext cx="7886701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b="1" sz="4000"/>
            </a:lvl1pPr>
          </a:lstStyle>
          <a:p>
            <a:pPr/>
            <a:r>
              <a:t>如何進行疾病風險評估</a:t>
            </a:r>
          </a:p>
        </p:txBody>
      </p:sp>
      <p:sp>
        <p:nvSpPr>
          <p:cNvPr id="311" name="文字方塊 2"/>
          <p:cNvSpPr txBox="1"/>
          <p:nvPr/>
        </p:nvSpPr>
        <p:spPr>
          <a:xfrm>
            <a:off x="3745643" y="5941640"/>
            <a:ext cx="2377525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8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EGF SNP: AA GG AG</a:t>
            </a:r>
          </a:p>
        </p:txBody>
      </p:sp>
      <p:sp>
        <p:nvSpPr>
          <p:cNvPr id="312" name="文字方塊 16"/>
          <p:cNvSpPr txBox="1"/>
          <p:nvPr/>
        </p:nvSpPr>
        <p:spPr>
          <a:xfrm>
            <a:off x="900174" y="2025799"/>
            <a:ext cx="434315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8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AA</a:t>
            </a:r>
          </a:p>
        </p:txBody>
      </p:sp>
      <p:sp>
        <p:nvSpPr>
          <p:cNvPr id="313" name="文字方塊 17"/>
          <p:cNvSpPr txBox="1"/>
          <p:nvPr/>
        </p:nvSpPr>
        <p:spPr>
          <a:xfrm>
            <a:off x="3811651" y="2000734"/>
            <a:ext cx="929688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8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AG  GG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" grpId="1"/>
      <p:bldP build="whole" bldLvl="1" animBg="1" rev="0" advAuto="0" spid="313" grpId="2"/>
      <p:bldP build="whole" bldLvl="1" animBg="1" rev="0" advAuto="0" spid="311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矩形 1"/>
          <p:cNvSpPr/>
          <p:nvPr/>
        </p:nvSpPr>
        <p:spPr>
          <a:xfrm>
            <a:off x="2949208" y="739554"/>
            <a:ext cx="5605708" cy="4334644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6" name="標題 3"/>
          <p:cNvSpPr txBox="1"/>
          <p:nvPr/>
        </p:nvSpPr>
        <p:spPr>
          <a:xfrm>
            <a:off x="304800" y="131956"/>
            <a:ext cx="8534400" cy="52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ctr" defTabSz="630936">
              <a:lnSpc>
                <a:spcPct val="72000"/>
              </a:lnSpc>
              <a:defRPr b="1" sz="24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基因檢測流程</a:t>
            </a:r>
            <a:r>
              <a:rPr>
                <a:latin typeface="+mj-lt"/>
                <a:ea typeface="+mj-ea"/>
                <a:cs typeface="+mj-cs"/>
                <a:sym typeface="Arial"/>
              </a:rPr>
              <a:t>-</a:t>
            </a:r>
            <a:r>
              <a:t>概念</a:t>
            </a:r>
          </a:p>
        </p:txBody>
      </p:sp>
      <p:grpSp>
        <p:nvGrpSpPr>
          <p:cNvPr id="319" name="群組 4"/>
          <p:cNvGrpSpPr/>
          <p:nvPr/>
        </p:nvGrpSpPr>
        <p:grpSpPr>
          <a:xfrm>
            <a:off x="570045" y="875020"/>
            <a:ext cx="1412970" cy="1098378"/>
            <a:chOff x="0" y="0"/>
            <a:chExt cx="1412969" cy="1098376"/>
          </a:xfrm>
        </p:grpSpPr>
        <p:pic>
          <p:nvPicPr>
            <p:cNvPr id="317" name="圖片 6" descr="圖片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4594" y="-1"/>
              <a:ext cx="1098376" cy="1098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圖片 7" descr="圖片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88404"/>
              <a:ext cx="629189" cy="534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0" name="向右箭號 8"/>
          <p:cNvSpPr/>
          <p:nvPr/>
        </p:nvSpPr>
        <p:spPr>
          <a:xfrm>
            <a:off x="4844932" y="1391260"/>
            <a:ext cx="571502" cy="3721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>
            <a:solidFill>
              <a:srgbClr val="8C3A38"/>
            </a:solidFill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35" name="群組 9"/>
          <p:cNvGrpSpPr/>
          <p:nvPr/>
        </p:nvGrpSpPr>
        <p:grpSpPr>
          <a:xfrm>
            <a:off x="5578189" y="743323"/>
            <a:ext cx="2888303" cy="1781895"/>
            <a:chOff x="0" y="0"/>
            <a:chExt cx="2888302" cy="1781893"/>
          </a:xfrm>
        </p:grpSpPr>
        <p:pic>
          <p:nvPicPr>
            <p:cNvPr id="321" name="圖片 10" descr="圖片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28875" y="132886"/>
              <a:ext cx="780537" cy="780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" name="矩形 11"/>
            <p:cNvSpPr txBox="1"/>
            <p:nvPr/>
          </p:nvSpPr>
          <p:spPr>
            <a:xfrm>
              <a:off x="19009" y="-1"/>
              <a:ext cx="1335431" cy="624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Genotyping</a:t>
              </a:r>
            </a:p>
            <a:p>
              <a:pPr marL="285750" indent="-285750">
                <a:buSzPct val="100000"/>
                <a:buFont typeface="Arial"/>
                <a:buChar char="•"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SNPs</a:t>
              </a:r>
            </a:p>
          </p:txBody>
        </p:sp>
        <p:grpSp>
          <p:nvGrpSpPr>
            <p:cNvPr id="334" name="群組 12"/>
            <p:cNvGrpSpPr/>
            <p:nvPr/>
          </p:nvGrpSpPr>
          <p:grpSpPr>
            <a:xfrm>
              <a:off x="-1" y="865076"/>
              <a:ext cx="2888303" cy="916817"/>
              <a:chOff x="0" y="0"/>
              <a:chExt cx="2888302" cy="916816"/>
            </a:xfrm>
          </p:grpSpPr>
          <p:pic>
            <p:nvPicPr>
              <p:cNvPr id="323" name="圖片 13" descr="圖片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0"/>
                <a:ext cx="1135105" cy="9168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4" name="矩形 14"/>
              <p:cNvSpPr/>
              <p:nvPr/>
            </p:nvSpPr>
            <p:spPr>
              <a:xfrm>
                <a:off x="994978" y="128284"/>
                <a:ext cx="1040211" cy="77415"/>
              </a:xfrm>
              <a:prstGeom prst="rect">
                <a:avLst/>
              </a:prstGeom>
              <a:solidFill>
                <a:srgbClr val="B9CDE5"/>
              </a:solidFill>
              <a:ln w="25400" cap="flat">
                <a:solidFill>
                  <a:srgbClr val="B9CDE5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9C9CD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5" name="矩形 15"/>
              <p:cNvSpPr/>
              <p:nvPr/>
            </p:nvSpPr>
            <p:spPr>
              <a:xfrm>
                <a:off x="1202993" y="287126"/>
                <a:ext cx="1040211" cy="77415"/>
              </a:xfrm>
              <a:prstGeom prst="rect">
                <a:avLst/>
              </a:prstGeom>
              <a:solidFill>
                <a:srgbClr val="B9CDE5"/>
              </a:solidFill>
              <a:ln w="25400" cap="flat">
                <a:solidFill>
                  <a:srgbClr val="B9CDE5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9C9CD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6" name="矩形 16"/>
              <p:cNvSpPr/>
              <p:nvPr/>
            </p:nvSpPr>
            <p:spPr>
              <a:xfrm>
                <a:off x="1057597" y="441839"/>
                <a:ext cx="1040211" cy="77415"/>
              </a:xfrm>
              <a:prstGeom prst="rect">
                <a:avLst/>
              </a:prstGeom>
              <a:solidFill>
                <a:srgbClr val="B9CDE5"/>
              </a:solidFill>
              <a:ln w="25400" cap="flat">
                <a:solidFill>
                  <a:srgbClr val="B9CDE5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9C9CD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7" name="矩形 17"/>
              <p:cNvSpPr/>
              <p:nvPr/>
            </p:nvSpPr>
            <p:spPr>
              <a:xfrm>
                <a:off x="1636987" y="584223"/>
                <a:ext cx="1040211" cy="77415"/>
              </a:xfrm>
              <a:prstGeom prst="rect">
                <a:avLst/>
              </a:prstGeom>
              <a:solidFill>
                <a:srgbClr val="B9CDE5"/>
              </a:solidFill>
              <a:ln w="25400" cap="flat">
                <a:solidFill>
                  <a:srgbClr val="B9CDE5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9C9CD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8" name="矩形 18"/>
              <p:cNvSpPr/>
              <p:nvPr/>
            </p:nvSpPr>
            <p:spPr>
              <a:xfrm>
                <a:off x="1348875" y="715280"/>
                <a:ext cx="1040211" cy="77415"/>
              </a:xfrm>
              <a:prstGeom prst="rect">
                <a:avLst/>
              </a:prstGeom>
              <a:solidFill>
                <a:srgbClr val="B9CDE5"/>
              </a:solidFill>
              <a:ln w="25400" cap="flat">
                <a:solidFill>
                  <a:srgbClr val="B9CDE5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9C9CD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9" name="文字方塊 19"/>
              <p:cNvSpPr txBox="1"/>
              <p:nvPr/>
            </p:nvSpPr>
            <p:spPr>
              <a:xfrm>
                <a:off x="967248" y="20352"/>
                <a:ext cx="1290953" cy="243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ATCGATGATCGAT</a:t>
                </a:r>
              </a:p>
            </p:txBody>
          </p:sp>
          <p:sp>
            <p:nvSpPr>
              <p:cNvPr id="330" name="文字方塊 20"/>
              <p:cNvSpPr txBox="1"/>
              <p:nvPr/>
            </p:nvSpPr>
            <p:spPr>
              <a:xfrm>
                <a:off x="1059657" y="358458"/>
                <a:ext cx="1290954" cy="243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ATCGATGATCGAT</a:t>
                </a:r>
              </a:p>
            </p:txBody>
          </p:sp>
          <p:sp>
            <p:nvSpPr>
              <p:cNvPr id="331" name="文字方塊 21"/>
              <p:cNvSpPr txBox="1"/>
              <p:nvPr/>
            </p:nvSpPr>
            <p:spPr>
              <a:xfrm>
                <a:off x="1597349" y="510118"/>
                <a:ext cx="1290953" cy="243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TACGTAGCGTACG</a:t>
                </a:r>
              </a:p>
            </p:txBody>
          </p:sp>
          <p:sp>
            <p:nvSpPr>
              <p:cNvPr id="332" name="文字方塊 22"/>
              <p:cNvSpPr txBox="1"/>
              <p:nvPr/>
            </p:nvSpPr>
            <p:spPr>
              <a:xfrm>
                <a:off x="1319636" y="646632"/>
                <a:ext cx="1290954" cy="243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ATCGATGATCGAT</a:t>
                </a:r>
              </a:p>
            </p:txBody>
          </p:sp>
          <p:sp>
            <p:nvSpPr>
              <p:cNvPr id="333" name="文字方塊 23"/>
              <p:cNvSpPr txBox="1"/>
              <p:nvPr/>
            </p:nvSpPr>
            <p:spPr>
              <a:xfrm>
                <a:off x="1153190" y="202622"/>
                <a:ext cx="1290953" cy="243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TACGTAGCGTACG</a:t>
                </a:r>
              </a:p>
            </p:txBody>
          </p:sp>
        </p:grpSp>
      </p:grpSp>
      <p:grpSp>
        <p:nvGrpSpPr>
          <p:cNvPr id="339" name="群組 24"/>
          <p:cNvGrpSpPr/>
          <p:nvPr/>
        </p:nvGrpSpPr>
        <p:grpSpPr>
          <a:xfrm>
            <a:off x="3040109" y="1093949"/>
            <a:ext cx="1656302" cy="1351687"/>
            <a:chOff x="0" y="0"/>
            <a:chExt cx="1656300" cy="1351685"/>
          </a:xfrm>
        </p:grpSpPr>
        <p:pic>
          <p:nvPicPr>
            <p:cNvPr id="336" name="圖片 25" descr="圖片 2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1446" y="-1"/>
              <a:ext cx="828468" cy="828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圖片 26" descr="圖片 2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7832" y="88924"/>
              <a:ext cx="828469" cy="828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" name="矩形 27"/>
            <p:cNvSpPr txBox="1"/>
            <p:nvPr/>
          </p:nvSpPr>
          <p:spPr>
            <a:xfrm>
              <a:off x="-1" y="993547"/>
              <a:ext cx="1636697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DNA extraction</a:t>
              </a:r>
            </a:p>
          </p:txBody>
        </p:sp>
      </p:grpSp>
      <p:grpSp>
        <p:nvGrpSpPr>
          <p:cNvPr id="381" name="群組 28"/>
          <p:cNvGrpSpPr/>
          <p:nvPr/>
        </p:nvGrpSpPr>
        <p:grpSpPr>
          <a:xfrm>
            <a:off x="2676269" y="2930625"/>
            <a:ext cx="5574110" cy="2598911"/>
            <a:chOff x="0" y="0"/>
            <a:chExt cx="5574109" cy="2598910"/>
          </a:xfrm>
        </p:grpSpPr>
        <p:grpSp>
          <p:nvGrpSpPr>
            <p:cNvPr id="371" name="群組 29"/>
            <p:cNvGrpSpPr/>
            <p:nvPr/>
          </p:nvGrpSpPr>
          <p:grpSpPr>
            <a:xfrm>
              <a:off x="3261232" y="318258"/>
              <a:ext cx="2312877" cy="2280653"/>
              <a:chOff x="-1" y="-1"/>
              <a:chExt cx="2312876" cy="2280651"/>
            </a:xfrm>
          </p:grpSpPr>
          <p:grpSp>
            <p:nvGrpSpPr>
              <p:cNvPr id="369" name="群組 39"/>
              <p:cNvGrpSpPr/>
              <p:nvPr/>
            </p:nvGrpSpPr>
            <p:grpSpPr>
              <a:xfrm>
                <a:off x="-2" y="-2"/>
                <a:ext cx="2156100" cy="879171"/>
                <a:chOff x="0" y="0"/>
                <a:chExt cx="2156098" cy="879169"/>
              </a:xfrm>
            </p:grpSpPr>
            <p:sp>
              <p:nvSpPr>
                <p:cNvPr id="340" name="直線接點 42"/>
                <p:cNvSpPr/>
                <p:nvPr/>
              </p:nvSpPr>
              <p:spPr>
                <a:xfrm>
                  <a:off x="573884" y="349963"/>
                  <a:ext cx="1582215" cy="2"/>
                </a:xfrm>
                <a:prstGeom prst="line">
                  <a:avLst/>
                </a:prstGeom>
                <a:noFill/>
                <a:ln w="158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矩形 43"/>
                <p:cNvSpPr txBox="1"/>
                <p:nvPr/>
              </p:nvSpPr>
              <p:spPr>
                <a:xfrm>
                  <a:off x="683192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G</a:t>
                  </a:r>
                </a:p>
              </p:txBody>
            </p:sp>
            <p:sp>
              <p:nvSpPr>
                <p:cNvPr id="342" name="矩形 44"/>
                <p:cNvSpPr txBox="1"/>
                <p:nvPr/>
              </p:nvSpPr>
              <p:spPr>
                <a:xfrm>
                  <a:off x="819066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A</a:t>
                  </a:r>
                </a:p>
              </p:txBody>
            </p:sp>
            <p:sp>
              <p:nvSpPr>
                <p:cNvPr id="343" name="矩形 45"/>
                <p:cNvSpPr txBox="1"/>
                <p:nvPr/>
              </p:nvSpPr>
              <p:spPr>
                <a:xfrm>
                  <a:off x="954940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C</a:t>
                  </a:r>
                </a:p>
              </p:txBody>
            </p:sp>
            <p:sp>
              <p:nvSpPr>
                <p:cNvPr id="344" name="矩形 46"/>
                <p:cNvSpPr txBox="1"/>
                <p:nvPr/>
              </p:nvSpPr>
              <p:spPr>
                <a:xfrm>
                  <a:off x="1090813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T</a:t>
                  </a:r>
                </a:p>
              </p:txBody>
            </p:sp>
            <p:sp>
              <p:nvSpPr>
                <p:cNvPr id="345" name="矩形 47"/>
                <p:cNvSpPr txBox="1"/>
                <p:nvPr/>
              </p:nvSpPr>
              <p:spPr>
                <a:xfrm>
                  <a:off x="1226687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A</a:t>
                  </a:r>
                </a:p>
              </p:txBody>
            </p:sp>
            <p:grpSp>
              <p:nvGrpSpPr>
                <p:cNvPr id="348" name="矩形 48"/>
                <p:cNvGrpSpPr/>
                <p:nvPr/>
              </p:nvGrpSpPr>
              <p:grpSpPr>
                <a:xfrm>
                  <a:off x="1362562" y="322053"/>
                  <a:ext cx="114912" cy="247217"/>
                  <a:chOff x="0" y="0"/>
                  <a:chExt cx="114910" cy="247216"/>
                </a:xfrm>
              </p:grpSpPr>
              <p:sp>
                <p:nvSpPr>
                  <p:cNvPr id="346" name="矩形"/>
                  <p:cNvSpPr/>
                  <p:nvPr/>
                </p:nvSpPr>
                <p:spPr>
                  <a:xfrm>
                    <a:off x="-1" y="27909"/>
                    <a:ext cx="114912" cy="191402"/>
                  </a:xfrm>
                  <a:prstGeom prst="rect">
                    <a:avLst/>
                  </a:prstGeom>
                  <a:solidFill>
                    <a:srgbClr val="FFC000"/>
                  </a:solidFill>
                  <a:ln w="25400" cap="flat">
                    <a:solidFill>
                      <a:srgbClr val="8C3A38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algn="ctr">
                      <a:lnSpc>
                        <a:spcPts val="1200"/>
                      </a:lnSpc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47" name="G"/>
                  <p:cNvSpPr txBox="1"/>
                  <p:nvPr/>
                </p:nvSpPr>
                <p:spPr>
                  <a:xfrm>
                    <a:off x="-1" y="-1"/>
                    <a:ext cx="114912" cy="24721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8" tIns="45718" rIns="45718" bIns="45718" numCol="1" anchor="ctr">
                    <a:spAutoFit/>
                  </a:bodyPr>
                  <a:lstStyle>
                    <a:lvl1pPr algn="ctr">
                      <a:lnSpc>
                        <a:spcPts val="1200"/>
                      </a:lnSpc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/>
                    <a:r>
                      <a:t>G</a:t>
                    </a:r>
                  </a:p>
                </p:txBody>
              </p:sp>
            </p:grpSp>
            <p:sp>
              <p:nvSpPr>
                <p:cNvPr id="349" name="矩形 49"/>
                <p:cNvSpPr txBox="1"/>
                <p:nvPr/>
              </p:nvSpPr>
              <p:spPr>
                <a:xfrm>
                  <a:off x="1498436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C</a:t>
                  </a:r>
                </a:p>
              </p:txBody>
            </p:sp>
            <p:sp>
              <p:nvSpPr>
                <p:cNvPr id="350" name="矩形 50"/>
                <p:cNvSpPr txBox="1"/>
                <p:nvPr/>
              </p:nvSpPr>
              <p:spPr>
                <a:xfrm>
                  <a:off x="1634309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A</a:t>
                  </a:r>
                </a:p>
              </p:txBody>
            </p:sp>
            <p:sp>
              <p:nvSpPr>
                <p:cNvPr id="351" name="矩形 51"/>
                <p:cNvSpPr txBox="1"/>
                <p:nvPr/>
              </p:nvSpPr>
              <p:spPr>
                <a:xfrm>
                  <a:off x="1770183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C</a:t>
                  </a:r>
                </a:p>
              </p:txBody>
            </p:sp>
            <p:sp>
              <p:nvSpPr>
                <p:cNvPr id="352" name="矩形 52"/>
                <p:cNvSpPr txBox="1"/>
                <p:nvPr/>
              </p:nvSpPr>
              <p:spPr>
                <a:xfrm>
                  <a:off x="1906058" y="311042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T</a:t>
                  </a:r>
                </a:p>
              </p:txBody>
            </p:sp>
            <p:sp>
              <p:nvSpPr>
                <p:cNvPr id="353" name="直線接點 53"/>
                <p:cNvSpPr/>
                <p:nvPr/>
              </p:nvSpPr>
              <p:spPr>
                <a:xfrm>
                  <a:off x="573884" y="648852"/>
                  <a:ext cx="1582215" cy="2"/>
                </a:xfrm>
                <a:prstGeom prst="line">
                  <a:avLst/>
                </a:prstGeom>
                <a:noFill/>
                <a:ln w="158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4" name="矩形 54"/>
                <p:cNvSpPr txBox="1"/>
                <p:nvPr/>
              </p:nvSpPr>
              <p:spPr>
                <a:xfrm>
                  <a:off x="683192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G</a:t>
                  </a:r>
                </a:p>
              </p:txBody>
            </p:sp>
            <p:sp>
              <p:nvSpPr>
                <p:cNvPr id="355" name="矩形 55"/>
                <p:cNvSpPr txBox="1"/>
                <p:nvPr/>
              </p:nvSpPr>
              <p:spPr>
                <a:xfrm>
                  <a:off x="819066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A</a:t>
                  </a:r>
                </a:p>
              </p:txBody>
            </p:sp>
            <p:sp>
              <p:nvSpPr>
                <p:cNvPr id="356" name="矩形 56"/>
                <p:cNvSpPr txBox="1"/>
                <p:nvPr/>
              </p:nvSpPr>
              <p:spPr>
                <a:xfrm>
                  <a:off x="954940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C</a:t>
                  </a:r>
                </a:p>
              </p:txBody>
            </p:sp>
            <p:sp>
              <p:nvSpPr>
                <p:cNvPr id="357" name="矩形 57"/>
                <p:cNvSpPr txBox="1"/>
                <p:nvPr/>
              </p:nvSpPr>
              <p:spPr>
                <a:xfrm>
                  <a:off x="1090813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T</a:t>
                  </a:r>
                </a:p>
              </p:txBody>
            </p:sp>
            <p:sp>
              <p:nvSpPr>
                <p:cNvPr id="358" name="矩形 58"/>
                <p:cNvSpPr txBox="1"/>
                <p:nvPr/>
              </p:nvSpPr>
              <p:spPr>
                <a:xfrm>
                  <a:off x="1226687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A</a:t>
                  </a:r>
                </a:p>
              </p:txBody>
            </p:sp>
            <p:grpSp>
              <p:nvGrpSpPr>
                <p:cNvPr id="361" name="矩形 59"/>
                <p:cNvGrpSpPr/>
                <p:nvPr/>
              </p:nvGrpSpPr>
              <p:grpSpPr>
                <a:xfrm>
                  <a:off x="1362562" y="620942"/>
                  <a:ext cx="114912" cy="247217"/>
                  <a:chOff x="0" y="0"/>
                  <a:chExt cx="114910" cy="247216"/>
                </a:xfrm>
              </p:grpSpPr>
              <p:sp>
                <p:nvSpPr>
                  <p:cNvPr id="359" name="矩形"/>
                  <p:cNvSpPr/>
                  <p:nvPr/>
                </p:nvSpPr>
                <p:spPr>
                  <a:xfrm>
                    <a:off x="-1" y="27909"/>
                    <a:ext cx="114912" cy="191403"/>
                  </a:xfrm>
                  <a:prstGeom prst="rect">
                    <a:avLst/>
                  </a:prstGeom>
                  <a:solidFill>
                    <a:srgbClr val="00B0F0"/>
                  </a:solidFill>
                  <a:ln w="25400" cap="flat">
                    <a:solidFill>
                      <a:srgbClr val="8C3A38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algn="ctr">
                      <a:lnSpc>
                        <a:spcPts val="1200"/>
                      </a:lnSpc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60" name="A"/>
                  <p:cNvSpPr txBox="1"/>
                  <p:nvPr/>
                </p:nvSpPr>
                <p:spPr>
                  <a:xfrm>
                    <a:off x="-1" y="0"/>
                    <a:ext cx="114912" cy="24721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8" tIns="45718" rIns="45718" bIns="45718" numCol="1" anchor="ctr">
                    <a:spAutoFit/>
                  </a:bodyPr>
                  <a:lstStyle>
                    <a:lvl1pPr algn="ctr">
                      <a:lnSpc>
                        <a:spcPts val="1200"/>
                      </a:lnSpc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/>
                    <a:r>
                      <a:t>A</a:t>
                    </a:r>
                  </a:p>
                </p:txBody>
              </p:sp>
            </p:grpSp>
            <p:sp>
              <p:nvSpPr>
                <p:cNvPr id="362" name="矩形 60"/>
                <p:cNvSpPr txBox="1"/>
                <p:nvPr/>
              </p:nvSpPr>
              <p:spPr>
                <a:xfrm>
                  <a:off x="1498436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C</a:t>
                  </a:r>
                </a:p>
              </p:txBody>
            </p:sp>
            <p:sp>
              <p:nvSpPr>
                <p:cNvPr id="363" name="矩形 61"/>
                <p:cNvSpPr txBox="1"/>
                <p:nvPr/>
              </p:nvSpPr>
              <p:spPr>
                <a:xfrm>
                  <a:off x="1634309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A</a:t>
                  </a:r>
                </a:p>
              </p:txBody>
            </p:sp>
            <p:sp>
              <p:nvSpPr>
                <p:cNvPr id="364" name="矩形 62"/>
                <p:cNvSpPr txBox="1"/>
                <p:nvPr/>
              </p:nvSpPr>
              <p:spPr>
                <a:xfrm>
                  <a:off x="1770183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C</a:t>
                  </a:r>
                </a:p>
              </p:txBody>
            </p:sp>
            <p:sp>
              <p:nvSpPr>
                <p:cNvPr id="365" name="矩形 63"/>
                <p:cNvSpPr txBox="1"/>
                <p:nvPr/>
              </p:nvSpPr>
              <p:spPr>
                <a:xfrm>
                  <a:off x="1906058" y="609931"/>
                  <a:ext cx="114911" cy="269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T</a:t>
                  </a:r>
                </a:p>
              </p:txBody>
            </p:sp>
            <p:sp>
              <p:nvSpPr>
                <p:cNvPr id="366" name="文字方塊 64"/>
                <p:cNvSpPr txBox="1"/>
                <p:nvPr/>
              </p:nvSpPr>
              <p:spPr>
                <a:xfrm>
                  <a:off x="1203383" y="-1"/>
                  <a:ext cx="452620" cy="35754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spAutoFit/>
                </a:bodyPr>
                <a:lstStyle/>
                <a:p>
                  <a:pPr algn="ctr">
                    <a:lnSpc>
                      <a:spcPts val="1000"/>
                    </a:lnSpc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r>
                    <a:t>SNP</a:t>
                  </a:r>
                </a:p>
                <a:p>
                  <a:pPr algn="ctr">
                    <a:lnSpc>
                      <a:spcPts val="1000"/>
                    </a:lnSpc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r>
                    <a:t>↓</a:t>
                  </a:r>
                </a:p>
              </p:txBody>
            </p:sp>
            <p:sp>
              <p:nvSpPr>
                <p:cNvPr id="367" name="文字方塊 65"/>
                <p:cNvSpPr txBox="1"/>
                <p:nvPr/>
              </p:nvSpPr>
              <p:spPr>
                <a:xfrm>
                  <a:off x="14575" y="219156"/>
                  <a:ext cx="553116" cy="2438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spAutoFit/>
                </a:bodyPr>
                <a:lstStyle>
                  <a:lvl1pPr>
                    <a:defRPr sz="11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Normal</a:t>
                  </a:r>
                </a:p>
              </p:txBody>
            </p:sp>
            <p:sp>
              <p:nvSpPr>
                <p:cNvPr id="368" name="文字方塊 66"/>
                <p:cNvSpPr txBox="1"/>
                <p:nvPr/>
              </p:nvSpPr>
              <p:spPr>
                <a:xfrm>
                  <a:off x="0" y="482576"/>
                  <a:ext cx="615053" cy="2438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spAutoFit/>
                </a:bodyPr>
                <a:lstStyle>
                  <a:lvl1pPr algn="ctr">
                    <a:defRPr sz="11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patients</a:t>
                  </a:r>
                </a:p>
              </p:txBody>
            </p:sp>
          </p:grpSp>
          <p:sp>
            <p:nvSpPr>
              <p:cNvPr id="370" name="直線接點 40"/>
              <p:cNvSpPr/>
              <p:nvPr/>
            </p:nvSpPr>
            <p:spPr>
              <a:xfrm>
                <a:off x="573885" y="2280649"/>
                <a:ext cx="1738991" cy="2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72" name="矩形 30"/>
            <p:cNvSpPr txBox="1"/>
            <p:nvPr/>
          </p:nvSpPr>
          <p:spPr>
            <a:xfrm>
              <a:off x="3402428" y="0"/>
              <a:ext cx="2079051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Compare to normal</a:t>
              </a:r>
            </a:p>
          </p:txBody>
        </p:sp>
        <p:sp>
          <p:nvSpPr>
            <p:cNvPr id="373" name="矩形 31"/>
            <p:cNvSpPr txBox="1"/>
            <p:nvPr/>
          </p:nvSpPr>
          <p:spPr>
            <a:xfrm>
              <a:off x="734235" y="0"/>
              <a:ext cx="1723984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Risk assessment</a:t>
              </a:r>
            </a:p>
          </p:txBody>
        </p:sp>
        <p:grpSp>
          <p:nvGrpSpPr>
            <p:cNvPr id="379" name="群組 32"/>
            <p:cNvGrpSpPr/>
            <p:nvPr/>
          </p:nvGrpSpPr>
          <p:grpSpPr>
            <a:xfrm>
              <a:off x="-1" y="474859"/>
              <a:ext cx="2657265" cy="1588403"/>
              <a:chOff x="0" y="0"/>
              <a:chExt cx="2657263" cy="1588402"/>
            </a:xfrm>
          </p:grpSpPr>
          <p:pic>
            <p:nvPicPr>
              <p:cNvPr id="374" name="圖片 34" descr="圖片 3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1" y="3092"/>
                <a:ext cx="1479130" cy="1479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77" name="群組 35"/>
              <p:cNvGrpSpPr/>
              <p:nvPr/>
            </p:nvGrpSpPr>
            <p:grpSpPr>
              <a:xfrm>
                <a:off x="1068862" y="-1"/>
                <a:ext cx="1588402" cy="1588404"/>
                <a:chOff x="0" y="0"/>
                <a:chExt cx="1588400" cy="1588402"/>
              </a:xfrm>
            </p:grpSpPr>
            <p:pic>
              <p:nvPicPr>
                <p:cNvPr id="375" name="圖片 37" descr="圖片 37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-1"/>
                  <a:ext cx="1588401" cy="158840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76" name="文字方塊 38"/>
                <p:cNvSpPr txBox="1"/>
                <p:nvPr/>
              </p:nvSpPr>
              <p:spPr>
                <a:xfrm>
                  <a:off x="384323" y="621094"/>
                  <a:ext cx="781828" cy="2946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spAutoFit/>
                </a:bodyPr>
                <a:lstStyle>
                  <a:lvl1pPr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Your risk</a:t>
                  </a:r>
                </a:p>
              </p:txBody>
            </p:sp>
          </p:grpSp>
          <p:pic>
            <p:nvPicPr>
              <p:cNvPr id="378" name="圖片 36" descr="圖片 36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44980" t="29973" r="44234" b="64714"/>
              <a:stretch>
                <a:fillRect/>
              </a:stretch>
            </p:blipFill>
            <p:spPr>
              <a:xfrm rot="10800000">
                <a:off x="659791" y="445319"/>
                <a:ext cx="159546" cy="78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0" name="向右箭號 33"/>
            <p:cNvSpPr/>
            <p:nvPr/>
          </p:nvSpPr>
          <p:spPr>
            <a:xfrm rot="10800000">
              <a:off x="2646116" y="1070702"/>
              <a:ext cx="571502" cy="3721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2" name="向右箭號 67"/>
          <p:cNvSpPr/>
          <p:nvPr/>
        </p:nvSpPr>
        <p:spPr>
          <a:xfrm rot="5400000">
            <a:off x="6693385" y="2534273"/>
            <a:ext cx="348807" cy="3721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>
            <a:solidFill>
              <a:srgbClr val="8C3A38"/>
            </a:solidFill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3" name="圖片 68" descr="圖片 6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4516" y="3013768"/>
            <a:ext cx="1734900" cy="173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圖片 69" descr="圖片 6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80781" y="3958883"/>
            <a:ext cx="1518120" cy="1184505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文字方塊 70"/>
          <p:cNvSpPr txBox="1"/>
          <p:nvPr/>
        </p:nvSpPr>
        <p:spPr>
          <a:xfrm>
            <a:off x="1425880" y="3058622"/>
            <a:ext cx="1272476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Provide </a:t>
            </a: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health care</a:t>
            </a:r>
          </a:p>
        </p:txBody>
      </p:sp>
      <p:grpSp>
        <p:nvGrpSpPr>
          <p:cNvPr id="390" name="群組 71"/>
          <p:cNvGrpSpPr/>
          <p:nvPr/>
        </p:nvGrpSpPr>
        <p:grpSpPr>
          <a:xfrm>
            <a:off x="2284078" y="1424713"/>
            <a:ext cx="665132" cy="372105"/>
            <a:chOff x="0" y="0"/>
            <a:chExt cx="665130" cy="372103"/>
          </a:xfrm>
        </p:grpSpPr>
        <p:sp>
          <p:nvSpPr>
            <p:cNvPr id="386" name="向右箭號 72"/>
            <p:cNvSpPr/>
            <p:nvPr/>
          </p:nvSpPr>
          <p:spPr>
            <a:xfrm>
              <a:off x="330225" y="-1"/>
              <a:ext cx="334906" cy="37210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7" name="矩形 73"/>
            <p:cNvSpPr/>
            <p:nvPr/>
          </p:nvSpPr>
          <p:spPr>
            <a:xfrm>
              <a:off x="214820" y="93181"/>
              <a:ext cx="57387" cy="185740"/>
            </a:xfrm>
            <a:prstGeom prst="rect">
              <a:avLst/>
            </a:prstGeom>
            <a:solidFill>
              <a:schemeClr val="accent2"/>
            </a:solidFill>
            <a:ln w="25400" cap="sq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8" name="矩形 74"/>
            <p:cNvSpPr/>
            <p:nvPr/>
          </p:nvSpPr>
          <p:spPr>
            <a:xfrm>
              <a:off x="107410" y="93181"/>
              <a:ext cx="45721" cy="185740"/>
            </a:xfrm>
            <a:prstGeom prst="rect">
              <a:avLst/>
            </a:prstGeom>
            <a:solidFill>
              <a:schemeClr val="accent2"/>
            </a:solidFill>
            <a:ln w="25400" cap="sq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9" name="矩形 75"/>
            <p:cNvSpPr/>
            <p:nvPr/>
          </p:nvSpPr>
          <p:spPr>
            <a:xfrm>
              <a:off x="0" y="93181"/>
              <a:ext cx="45720" cy="185740"/>
            </a:xfrm>
            <a:prstGeom prst="rect">
              <a:avLst/>
            </a:prstGeom>
            <a:solidFill>
              <a:schemeClr val="accent2"/>
            </a:solidFill>
            <a:ln w="25400" cap="sq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95" name="群組 76"/>
          <p:cNvGrpSpPr/>
          <p:nvPr/>
        </p:nvGrpSpPr>
        <p:grpSpPr>
          <a:xfrm>
            <a:off x="2245964" y="3978475"/>
            <a:ext cx="665132" cy="372105"/>
            <a:chOff x="0" y="-1"/>
            <a:chExt cx="665131" cy="372104"/>
          </a:xfrm>
        </p:grpSpPr>
        <p:sp>
          <p:nvSpPr>
            <p:cNvPr id="391" name="向右箭號 77"/>
            <p:cNvSpPr/>
            <p:nvPr/>
          </p:nvSpPr>
          <p:spPr>
            <a:xfrm rot="10800000">
              <a:off x="-1" y="-2"/>
              <a:ext cx="334907" cy="37210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2" name="矩形 78"/>
            <p:cNvSpPr/>
            <p:nvPr/>
          </p:nvSpPr>
          <p:spPr>
            <a:xfrm rot="10800000">
              <a:off x="392924" y="93182"/>
              <a:ext cx="57387" cy="185739"/>
            </a:xfrm>
            <a:prstGeom prst="rect">
              <a:avLst/>
            </a:prstGeom>
            <a:solidFill>
              <a:schemeClr val="accent2"/>
            </a:solidFill>
            <a:ln w="25400" cap="sq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3" name="矩形 79"/>
            <p:cNvSpPr/>
            <p:nvPr/>
          </p:nvSpPr>
          <p:spPr>
            <a:xfrm rot="10800000">
              <a:off x="512000" y="93182"/>
              <a:ext cx="45721" cy="185739"/>
            </a:xfrm>
            <a:prstGeom prst="rect">
              <a:avLst/>
            </a:prstGeom>
            <a:solidFill>
              <a:schemeClr val="accent2"/>
            </a:solidFill>
            <a:ln w="25400" cap="sq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4" name="矩形 80"/>
            <p:cNvSpPr/>
            <p:nvPr/>
          </p:nvSpPr>
          <p:spPr>
            <a:xfrm rot="10800000">
              <a:off x="619410" y="93182"/>
              <a:ext cx="45721" cy="185739"/>
            </a:xfrm>
            <a:prstGeom prst="rect">
              <a:avLst/>
            </a:prstGeom>
            <a:solidFill>
              <a:schemeClr val="accent2"/>
            </a:solidFill>
            <a:ln w="25400" cap="sq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96" name="圖片 81" descr="圖片 81"/>
          <p:cNvPicPr>
            <a:picLocks noChangeAspect="1"/>
          </p:cNvPicPr>
          <p:nvPr/>
        </p:nvPicPr>
        <p:blipFill>
          <a:blip r:embed="rId11">
            <a:extLst/>
          </a:blip>
          <a:srcRect l="0" t="1706" r="0" b="0"/>
          <a:stretch>
            <a:fillRect/>
          </a:stretch>
        </p:blipFill>
        <p:spPr>
          <a:xfrm>
            <a:off x="4891663" y="5229226"/>
            <a:ext cx="1835259" cy="134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圖片 82" descr="圖片 8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735704" y="5231126"/>
            <a:ext cx="1819213" cy="1343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圖片 83" descr="圖片 83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393270" y="5238420"/>
            <a:ext cx="2489612" cy="1335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圖片 84" descr="圖片 8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75864" y="5237069"/>
            <a:ext cx="2008623" cy="13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Google Shape;181;p25"/>
          <p:cNvSpPr txBox="1"/>
          <p:nvPr/>
        </p:nvSpPr>
        <p:spPr>
          <a:xfrm>
            <a:off x="259309" y="2213118"/>
            <a:ext cx="2155040" cy="5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400" tIns="48400" rIns="48400" bIns="48400">
            <a:spAutoFit/>
          </a:bodyPr>
          <a:lstStyle>
            <a:lvl1pPr>
              <a:defRPr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/>
            <a:r>
              <a:t>採集檢體</a:t>
            </a:r>
          </a:p>
        </p:txBody>
      </p:sp>
      <p:sp>
        <p:nvSpPr>
          <p:cNvPr id="401" name="Google Shape;182;p25"/>
          <p:cNvSpPr txBox="1"/>
          <p:nvPr/>
        </p:nvSpPr>
        <p:spPr>
          <a:xfrm>
            <a:off x="7821014" y="981420"/>
            <a:ext cx="2155041" cy="5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400" tIns="48400" rIns="48400" bIns="48400">
            <a:spAutoFit/>
          </a:bodyPr>
          <a:lstStyle>
            <a:lvl1pPr>
              <a:defRPr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/>
            <a:r>
              <a:t>實驗</a:t>
            </a:r>
          </a:p>
        </p:txBody>
      </p:sp>
      <p:sp>
        <p:nvSpPr>
          <p:cNvPr id="402" name="Google Shape;183;p25"/>
          <p:cNvSpPr txBox="1"/>
          <p:nvPr/>
        </p:nvSpPr>
        <p:spPr>
          <a:xfrm>
            <a:off x="6311451" y="4201810"/>
            <a:ext cx="2155041" cy="10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400" tIns="48400" rIns="48400" bIns="48400">
            <a:spAutoFit/>
          </a:bodyPr>
          <a:lstStyle/>
          <a:p>
            <a:pPr>
              <a:defRPr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大數據</a:t>
            </a:r>
          </a:p>
          <a:p>
            <a:pPr>
              <a:defRPr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分析報告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1" grpId="2"/>
      <p:bldP build="whole" bldLvl="1" animBg="1" rev="0" advAuto="0" spid="400" grpId="1"/>
      <p:bldP build="whole" bldLvl="1" animBg="1" rev="0" advAuto="0" spid="40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74;p15"/>
          <p:cNvSpPr/>
          <p:nvPr/>
        </p:nvSpPr>
        <p:spPr>
          <a:xfrm>
            <a:off x="-1" y="1196750"/>
            <a:ext cx="8956759" cy="55296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76;p15"/>
          <p:cNvSpPr txBox="1"/>
          <p:nvPr>
            <p:ph type="ctrTitle"/>
          </p:nvPr>
        </p:nvSpPr>
        <p:spPr>
          <a:xfrm>
            <a:off x="1409191" y="275028"/>
            <a:ext cx="7038976" cy="757560"/>
          </a:xfrm>
          <a:prstGeom prst="rect">
            <a:avLst/>
          </a:prstGeom>
        </p:spPr>
        <p:txBody>
          <a:bodyPr/>
          <a:lstStyle>
            <a:lvl1pPr indent="11300">
              <a:defRPr sz="4200" u="none"/>
            </a:lvl1pPr>
          </a:lstStyle>
          <a:p>
            <a:pPr/>
            <a:r>
              <a:t>基因解碼	健康產業新藍海</a:t>
            </a:r>
          </a:p>
        </p:txBody>
      </p:sp>
      <p:sp>
        <p:nvSpPr>
          <p:cNvPr id="139" name="Google Shape;77;p15"/>
          <p:cNvSpPr/>
          <p:nvPr/>
        </p:nvSpPr>
        <p:spPr>
          <a:xfrm>
            <a:off x="1421761" y="1020063"/>
            <a:ext cx="7010405" cy="3"/>
          </a:xfrm>
          <a:prstGeom prst="line">
            <a:avLst/>
          </a:prstGeom>
          <a:ln w="3505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70;p34" descr="Google Shape;470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" y="-3"/>
            <a:ext cx="9147926" cy="6861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9" name="Google Shape;471;p34"/>
          <p:cNvGrpSpPr/>
          <p:nvPr/>
        </p:nvGrpSpPr>
        <p:grpSpPr>
          <a:xfrm>
            <a:off x="4301385" y="2291538"/>
            <a:ext cx="4461700" cy="4315038"/>
            <a:chOff x="0" y="0"/>
            <a:chExt cx="4461698" cy="4315037"/>
          </a:xfrm>
        </p:grpSpPr>
        <p:sp>
          <p:nvSpPr>
            <p:cNvPr id="405" name="Google Shape;472;p34"/>
            <p:cNvSpPr/>
            <p:nvPr/>
          </p:nvSpPr>
          <p:spPr>
            <a:xfrm>
              <a:off x="-1" y="-1"/>
              <a:ext cx="4461700" cy="431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26" y="18516"/>
                  </a:moveTo>
                  <a:cubicBezTo>
                    <a:pt x="20511" y="16528"/>
                    <a:pt x="21600" y="13664"/>
                    <a:pt x="21600" y="10800"/>
                  </a:cubicBezTo>
                  <a:cubicBezTo>
                    <a:pt x="21600" y="4845"/>
                    <a:pt x="16798" y="0"/>
                    <a:pt x="10911" y="0"/>
                  </a:cubicBezTo>
                  <a:cubicBezTo>
                    <a:pt x="4802" y="0"/>
                    <a:pt x="0" y="4845"/>
                    <a:pt x="0" y="10800"/>
                  </a:cubicBezTo>
                  <a:cubicBezTo>
                    <a:pt x="0" y="16972"/>
                    <a:pt x="4802" y="21600"/>
                    <a:pt x="10911" y="21600"/>
                  </a:cubicBezTo>
                  <a:cubicBezTo>
                    <a:pt x="14402" y="21600"/>
                    <a:pt x="17894" y="21600"/>
                    <a:pt x="21600" y="21600"/>
                  </a:cubicBezTo>
                  <a:cubicBezTo>
                    <a:pt x="21600" y="20716"/>
                    <a:pt x="21600" y="19616"/>
                    <a:pt x="21600" y="18516"/>
                  </a:cubicBezTo>
                  <a:cubicBezTo>
                    <a:pt x="20511" y="18516"/>
                    <a:pt x="19415" y="18516"/>
                    <a:pt x="18326" y="18516"/>
                  </a:cubicBezTo>
                  <a:close/>
                  <a:moveTo>
                    <a:pt x="19197" y="18516"/>
                  </a:moveTo>
                  <a:lnTo>
                    <a:pt x="18765" y="18516"/>
                  </a:lnTo>
                  <a:lnTo>
                    <a:pt x="19197" y="18516"/>
                  </a:lnTo>
                  <a:close/>
                </a:path>
              </a:pathLst>
            </a:custGeom>
            <a:solidFill>
              <a:srgbClr val="23C8AA">
                <a:alpha val="5254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36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</a:p>
          </p:txBody>
        </p:sp>
        <p:grpSp>
          <p:nvGrpSpPr>
            <p:cNvPr id="408" name="Google Shape;473;p34"/>
            <p:cNvGrpSpPr/>
            <p:nvPr/>
          </p:nvGrpSpPr>
          <p:grpSpPr>
            <a:xfrm>
              <a:off x="650228" y="628856"/>
              <a:ext cx="3186489" cy="3081745"/>
              <a:chOff x="-1" y="0"/>
              <a:chExt cx="3186488" cy="3081744"/>
            </a:xfrm>
          </p:grpSpPr>
          <p:sp>
            <p:nvSpPr>
              <p:cNvPr id="406" name="Google Shape;474;p34"/>
              <p:cNvSpPr/>
              <p:nvPr/>
            </p:nvSpPr>
            <p:spPr>
              <a:xfrm>
                <a:off x="-2" y="0"/>
                <a:ext cx="3186490" cy="3081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326" y="18516"/>
                    </a:moveTo>
                    <a:cubicBezTo>
                      <a:pt x="20511" y="16528"/>
                      <a:pt x="21600" y="13664"/>
                      <a:pt x="21600" y="10800"/>
                    </a:cubicBezTo>
                    <a:cubicBezTo>
                      <a:pt x="21600" y="4845"/>
                      <a:pt x="16798" y="0"/>
                      <a:pt x="10911" y="0"/>
                    </a:cubicBezTo>
                    <a:cubicBezTo>
                      <a:pt x="4802" y="0"/>
                      <a:pt x="0" y="4845"/>
                      <a:pt x="0" y="10800"/>
                    </a:cubicBezTo>
                    <a:cubicBezTo>
                      <a:pt x="0" y="16972"/>
                      <a:pt x="4802" y="21600"/>
                      <a:pt x="10911" y="21600"/>
                    </a:cubicBezTo>
                    <a:cubicBezTo>
                      <a:pt x="14402" y="21600"/>
                      <a:pt x="17894" y="21600"/>
                      <a:pt x="21600" y="21600"/>
                    </a:cubicBezTo>
                    <a:cubicBezTo>
                      <a:pt x="21600" y="20716"/>
                      <a:pt x="21600" y="19616"/>
                      <a:pt x="21600" y="18516"/>
                    </a:cubicBezTo>
                    <a:cubicBezTo>
                      <a:pt x="20511" y="18516"/>
                      <a:pt x="19415" y="18516"/>
                      <a:pt x="18326" y="18516"/>
                    </a:cubicBezTo>
                    <a:close/>
                    <a:moveTo>
                      <a:pt x="19197" y="18516"/>
                    </a:moveTo>
                    <a:lnTo>
                      <a:pt x="18765" y="18516"/>
                    </a:lnTo>
                    <a:lnTo>
                      <a:pt x="19197" y="18516"/>
                    </a:lnTo>
                    <a:close/>
                  </a:path>
                </a:pathLst>
              </a:custGeom>
              <a:solidFill>
                <a:srgbClr val="23C8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60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defRPr>
                </a:pPr>
              </a:p>
            </p:txBody>
          </p:sp>
          <p:sp>
            <p:nvSpPr>
              <p:cNvPr id="407" name="Google Shape;475;p34"/>
              <p:cNvSpPr txBox="1"/>
              <p:nvPr/>
            </p:nvSpPr>
            <p:spPr>
              <a:xfrm>
                <a:off x="403308" y="846999"/>
                <a:ext cx="2380364" cy="13882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25" tIns="40825" rIns="40825" bIns="40825" numCol="1" anchor="ctr">
                <a:spAutoFit/>
              </a:bodyPr>
              <a:lstStyle/>
              <a:p>
                <a:pPr algn="ctr">
                  <a:defRPr b="1" sz="3600" u="sng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defRPr>
                </a:pPr>
                <a:r>
                  <a:t>為什麼該做</a:t>
                </a:r>
                <a:br/>
                <a:r>
                  <a:t>基因檢測？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80;p35"/>
          <p:cNvSpPr txBox="1"/>
          <p:nvPr>
            <p:ph type="title"/>
          </p:nvPr>
        </p:nvSpPr>
        <p:spPr>
          <a:xfrm>
            <a:off x="2634630" y="292350"/>
            <a:ext cx="5385602" cy="635102"/>
          </a:xfrm>
          <a:prstGeom prst="rect">
            <a:avLst/>
          </a:prstGeom>
        </p:spPr>
        <p:txBody>
          <a:bodyPr/>
          <a:lstStyle/>
          <a:p>
            <a:pPr indent="8508" defTabSz="712317">
              <a:defRPr b="1" sz="256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0" sz="3420">
                <a:latin typeface="Helvetica Neue"/>
                <a:ea typeface="Helvetica Neue"/>
                <a:cs typeface="Helvetica Neue"/>
                <a:sym typeface="Helvetica Neue"/>
              </a:rPr>
              <a:t>什麼是基因檢測</a:t>
            </a:r>
            <a:r>
              <a:rPr b="0" sz="3420">
                <a:latin typeface="+mj-lt"/>
                <a:ea typeface="+mj-ea"/>
                <a:cs typeface="+mj-cs"/>
                <a:sym typeface="Arial"/>
              </a:rPr>
              <a:t>?</a:t>
            </a:r>
          </a:p>
        </p:txBody>
      </p:sp>
      <p:sp>
        <p:nvSpPr>
          <p:cNvPr id="412" name="Google Shape;481;p35"/>
          <p:cNvSpPr txBox="1"/>
          <p:nvPr/>
        </p:nvSpPr>
        <p:spPr>
          <a:xfrm>
            <a:off x="1038952" y="1356360"/>
            <a:ext cx="7341235" cy="127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defRPr sz="2400">
                <a:solidFill>
                  <a:srgbClr val="3A445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在分析特定的</a:t>
            </a:r>
            <a:r>
              <a:rPr>
                <a:solidFill>
                  <a:srgbClr val="FF0000"/>
                </a:solidFill>
              </a:rPr>
              <a:t>基因序列</a:t>
            </a:r>
            <a:r>
              <a:t>，藉由這些基因序列的分析结 果，可讓受檢者了解自身的</a:t>
            </a:r>
            <a:r>
              <a:rPr>
                <a:solidFill>
                  <a:srgbClr val="FF0000"/>
                </a:solidFill>
              </a:rPr>
              <a:t>體質</a:t>
            </a:r>
            <a:r>
              <a:t>，作为預估患病風險高 低的一個依據，達到健康管理，預防疾病發生的目的。</a:t>
            </a:r>
          </a:p>
        </p:txBody>
      </p:sp>
      <p:sp>
        <p:nvSpPr>
          <p:cNvPr id="413" name="Google Shape;482;p35"/>
          <p:cNvSpPr/>
          <p:nvPr/>
        </p:nvSpPr>
        <p:spPr>
          <a:xfrm>
            <a:off x="1007363" y="2842260"/>
            <a:ext cx="1787652" cy="135941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4" name="Google Shape;483;p35"/>
          <p:cNvSpPr/>
          <p:nvPr/>
        </p:nvSpPr>
        <p:spPr>
          <a:xfrm>
            <a:off x="1052512" y="2887726"/>
            <a:ext cx="1643062" cy="121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46" y="0"/>
                </a:moveTo>
                <a:lnTo>
                  <a:pt x="0" y="0"/>
                </a:lnTo>
                <a:lnTo>
                  <a:pt x="0" y="21600"/>
                </a:lnTo>
                <a:lnTo>
                  <a:pt x="16446" y="21600"/>
                </a:lnTo>
                <a:lnTo>
                  <a:pt x="21600" y="10800"/>
                </a:lnTo>
                <a:lnTo>
                  <a:pt x="16446" y="0"/>
                </a:lnTo>
                <a:close/>
              </a:path>
            </a:pathLst>
          </a:custGeom>
          <a:solidFill>
            <a:srgbClr val="BADFE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5" name="Google Shape;484;p35"/>
          <p:cNvSpPr/>
          <p:nvPr/>
        </p:nvSpPr>
        <p:spPr>
          <a:xfrm>
            <a:off x="1052512" y="2887726"/>
            <a:ext cx="1643062" cy="121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6446" y="0"/>
                </a:lnTo>
                <a:lnTo>
                  <a:pt x="21600" y="10800"/>
                </a:lnTo>
                <a:lnTo>
                  <a:pt x="1644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" name="Google Shape;485;p35"/>
          <p:cNvSpPr txBox="1"/>
          <p:nvPr/>
        </p:nvSpPr>
        <p:spPr>
          <a:xfrm>
            <a:off x="1186990" y="3067886"/>
            <a:ext cx="124460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4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基因</a:t>
            </a:r>
          </a:p>
          <a:p>
            <a:pPr algn="ctr">
              <a:defRPr sz="24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排序组合</a:t>
            </a:r>
          </a:p>
        </p:txBody>
      </p:sp>
      <p:sp>
        <p:nvSpPr>
          <p:cNvPr id="417" name="Google Shape;486;p35"/>
          <p:cNvSpPr/>
          <p:nvPr/>
        </p:nvSpPr>
        <p:spPr>
          <a:xfrm>
            <a:off x="3377184" y="2842260"/>
            <a:ext cx="1787652" cy="1359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8" name="Google Shape;487;p35"/>
          <p:cNvSpPr/>
          <p:nvPr/>
        </p:nvSpPr>
        <p:spPr>
          <a:xfrm>
            <a:off x="3422648" y="2887726"/>
            <a:ext cx="1643130" cy="121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45" y="0"/>
                </a:moveTo>
                <a:lnTo>
                  <a:pt x="0" y="0"/>
                </a:lnTo>
                <a:lnTo>
                  <a:pt x="0" y="21600"/>
                </a:lnTo>
                <a:lnTo>
                  <a:pt x="16445" y="21600"/>
                </a:lnTo>
                <a:lnTo>
                  <a:pt x="21600" y="10800"/>
                </a:lnTo>
                <a:lnTo>
                  <a:pt x="16445" y="0"/>
                </a:lnTo>
                <a:close/>
              </a:path>
            </a:pathLst>
          </a:custGeom>
          <a:solidFill>
            <a:srgbClr val="3333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9" name="Google Shape;488;p35"/>
          <p:cNvSpPr/>
          <p:nvPr/>
        </p:nvSpPr>
        <p:spPr>
          <a:xfrm>
            <a:off x="3422648" y="2887726"/>
            <a:ext cx="1643130" cy="121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6445" y="0"/>
                </a:lnTo>
                <a:lnTo>
                  <a:pt x="21600" y="10800"/>
                </a:lnTo>
                <a:lnTo>
                  <a:pt x="16445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0" name="Google Shape;489;p35"/>
          <p:cNvSpPr txBox="1"/>
          <p:nvPr/>
        </p:nvSpPr>
        <p:spPr>
          <a:xfrm>
            <a:off x="3651248" y="3067886"/>
            <a:ext cx="9410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個人先</a:t>
            </a:r>
          </a:p>
          <a:p>
            <a:pPr indent="1270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天體質</a:t>
            </a:r>
          </a:p>
        </p:txBody>
      </p:sp>
      <p:sp>
        <p:nvSpPr>
          <p:cNvPr id="421" name="Google Shape;490;p35"/>
          <p:cNvSpPr/>
          <p:nvPr/>
        </p:nvSpPr>
        <p:spPr>
          <a:xfrm>
            <a:off x="5801867" y="2859021"/>
            <a:ext cx="1687069" cy="125578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2" name="Google Shape;491;p35"/>
          <p:cNvSpPr/>
          <p:nvPr/>
        </p:nvSpPr>
        <p:spPr>
          <a:xfrm>
            <a:off x="5796026" y="2852801"/>
            <a:ext cx="1641476" cy="121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43" y="0"/>
                </a:moveTo>
                <a:lnTo>
                  <a:pt x="0" y="0"/>
                </a:lnTo>
                <a:lnTo>
                  <a:pt x="0" y="21600"/>
                </a:lnTo>
                <a:lnTo>
                  <a:pt x="16443" y="21600"/>
                </a:lnTo>
                <a:lnTo>
                  <a:pt x="21600" y="10800"/>
                </a:lnTo>
                <a:lnTo>
                  <a:pt x="16443" y="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3" name="Google Shape;492;p35"/>
          <p:cNvSpPr/>
          <p:nvPr/>
        </p:nvSpPr>
        <p:spPr>
          <a:xfrm>
            <a:off x="5796026" y="2852801"/>
            <a:ext cx="1641476" cy="121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6443" y="0"/>
                </a:lnTo>
                <a:lnTo>
                  <a:pt x="21600" y="10800"/>
                </a:lnTo>
                <a:lnTo>
                  <a:pt x="1644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4" name="Google Shape;493;p35"/>
          <p:cNvSpPr txBox="1"/>
          <p:nvPr/>
        </p:nvSpPr>
        <p:spPr>
          <a:xfrm>
            <a:off x="5929629" y="3059938"/>
            <a:ext cx="1245873" cy="848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defRPr sz="24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疾病罹患 風險機率</a:t>
            </a:r>
          </a:p>
        </p:txBody>
      </p:sp>
      <p:sp>
        <p:nvSpPr>
          <p:cNvPr id="425" name="Google Shape;494;p35"/>
          <p:cNvSpPr/>
          <p:nvPr/>
        </p:nvSpPr>
        <p:spPr>
          <a:xfrm>
            <a:off x="5667373" y="5138673"/>
            <a:ext cx="420755" cy="50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7" y="0"/>
                </a:moveTo>
                <a:lnTo>
                  <a:pt x="0" y="8252"/>
                </a:lnTo>
                <a:lnTo>
                  <a:pt x="4127" y="21600"/>
                </a:lnTo>
                <a:lnTo>
                  <a:pt x="17473" y="21600"/>
                </a:lnTo>
                <a:lnTo>
                  <a:pt x="21600" y="8252"/>
                </a:lnTo>
                <a:lnTo>
                  <a:pt x="10797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6" name="Google Shape;495;p35"/>
          <p:cNvSpPr/>
          <p:nvPr/>
        </p:nvSpPr>
        <p:spPr>
          <a:xfrm>
            <a:off x="5667373" y="5138673"/>
            <a:ext cx="420755" cy="50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252"/>
                </a:moveTo>
                <a:lnTo>
                  <a:pt x="10797" y="0"/>
                </a:lnTo>
                <a:lnTo>
                  <a:pt x="21600" y="8252"/>
                </a:lnTo>
                <a:lnTo>
                  <a:pt x="17473" y="21600"/>
                </a:lnTo>
                <a:lnTo>
                  <a:pt x="4127" y="21600"/>
                </a:lnTo>
                <a:lnTo>
                  <a:pt x="0" y="8252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7" name="Google Shape;496;p35"/>
          <p:cNvSpPr/>
          <p:nvPr/>
        </p:nvSpPr>
        <p:spPr>
          <a:xfrm>
            <a:off x="5657848" y="4743448"/>
            <a:ext cx="430278" cy="449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8623" y="219"/>
                </a:lnTo>
                <a:lnTo>
                  <a:pt x="6595" y="849"/>
                </a:lnTo>
                <a:lnTo>
                  <a:pt x="4760" y="1844"/>
                </a:lnTo>
                <a:lnTo>
                  <a:pt x="3162" y="3163"/>
                </a:lnTo>
                <a:lnTo>
                  <a:pt x="1844" y="4762"/>
                </a:lnTo>
                <a:lnTo>
                  <a:pt x="848" y="6596"/>
                </a:lnTo>
                <a:lnTo>
                  <a:pt x="219" y="8623"/>
                </a:lnTo>
                <a:lnTo>
                  <a:pt x="0" y="10800"/>
                </a:lnTo>
                <a:lnTo>
                  <a:pt x="219" y="12977"/>
                </a:lnTo>
                <a:lnTo>
                  <a:pt x="848" y="15004"/>
                </a:lnTo>
                <a:lnTo>
                  <a:pt x="1844" y="16838"/>
                </a:lnTo>
                <a:lnTo>
                  <a:pt x="3162" y="18437"/>
                </a:lnTo>
                <a:lnTo>
                  <a:pt x="4760" y="19756"/>
                </a:lnTo>
                <a:lnTo>
                  <a:pt x="6595" y="20751"/>
                </a:lnTo>
                <a:lnTo>
                  <a:pt x="8623" y="21381"/>
                </a:lnTo>
                <a:lnTo>
                  <a:pt x="10800" y="21600"/>
                </a:lnTo>
                <a:lnTo>
                  <a:pt x="12976" y="21381"/>
                </a:lnTo>
                <a:lnTo>
                  <a:pt x="15002" y="20751"/>
                </a:lnTo>
                <a:lnTo>
                  <a:pt x="16837" y="19756"/>
                </a:lnTo>
                <a:lnTo>
                  <a:pt x="18435" y="18437"/>
                </a:lnTo>
                <a:lnTo>
                  <a:pt x="19755" y="16838"/>
                </a:lnTo>
                <a:lnTo>
                  <a:pt x="20751" y="15004"/>
                </a:lnTo>
                <a:lnTo>
                  <a:pt x="21380" y="12977"/>
                </a:lnTo>
                <a:lnTo>
                  <a:pt x="21600" y="10800"/>
                </a:lnTo>
                <a:lnTo>
                  <a:pt x="21380" y="8623"/>
                </a:lnTo>
                <a:lnTo>
                  <a:pt x="20751" y="6596"/>
                </a:lnTo>
                <a:lnTo>
                  <a:pt x="19755" y="4762"/>
                </a:lnTo>
                <a:lnTo>
                  <a:pt x="18435" y="3163"/>
                </a:lnTo>
                <a:lnTo>
                  <a:pt x="16837" y="1844"/>
                </a:lnTo>
                <a:lnTo>
                  <a:pt x="15002" y="849"/>
                </a:lnTo>
                <a:lnTo>
                  <a:pt x="12976" y="219"/>
                </a:lnTo>
                <a:lnTo>
                  <a:pt x="10800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8" name="Google Shape;497;p35"/>
          <p:cNvSpPr/>
          <p:nvPr/>
        </p:nvSpPr>
        <p:spPr>
          <a:xfrm>
            <a:off x="5768975" y="4864860"/>
            <a:ext cx="208025" cy="7213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9" name="Google Shape;498;p35"/>
          <p:cNvSpPr/>
          <p:nvPr/>
        </p:nvSpPr>
        <p:spPr>
          <a:xfrm>
            <a:off x="5756402" y="5066029"/>
            <a:ext cx="232921" cy="40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4323" y="14400"/>
                </a:lnTo>
                <a:lnTo>
                  <a:pt x="8644" y="21600"/>
                </a:lnTo>
                <a:lnTo>
                  <a:pt x="12964" y="21600"/>
                </a:lnTo>
                <a:lnTo>
                  <a:pt x="17282" y="1440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79546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0" name="Google Shape;499;p35"/>
          <p:cNvSpPr/>
          <p:nvPr/>
        </p:nvSpPr>
        <p:spPr>
          <a:xfrm>
            <a:off x="5657848" y="4743448"/>
            <a:ext cx="430278" cy="449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219" y="8623"/>
                </a:lnTo>
                <a:lnTo>
                  <a:pt x="848" y="6596"/>
                </a:lnTo>
                <a:lnTo>
                  <a:pt x="1844" y="4762"/>
                </a:lnTo>
                <a:lnTo>
                  <a:pt x="3162" y="3163"/>
                </a:lnTo>
                <a:lnTo>
                  <a:pt x="4760" y="1844"/>
                </a:lnTo>
                <a:lnTo>
                  <a:pt x="6595" y="849"/>
                </a:lnTo>
                <a:lnTo>
                  <a:pt x="8623" y="219"/>
                </a:lnTo>
                <a:lnTo>
                  <a:pt x="10800" y="0"/>
                </a:lnTo>
                <a:lnTo>
                  <a:pt x="12976" y="219"/>
                </a:lnTo>
                <a:lnTo>
                  <a:pt x="15002" y="849"/>
                </a:lnTo>
                <a:lnTo>
                  <a:pt x="16837" y="1844"/>
                </a:lnTo>
                <a:lnTo>
                  <a:pt x="18435" y="3163"/>
                </a:lnTo>
                <a:lnTo>
                  <a:pt x="19755" y="4762"/>
                </a:lnTo>
                <a:lnTo>
                  <a:pt x="20751" y="6596"/>
                </a:lnTo>
                <a:lnTo>
                  <a:pt x="21380" y="8623"/>
                </a:lnTo>
                <a:lnTo>
                  <a:pt x="21600" y="10800"/>
                </a:lnTo>
                <a:lnTo>
                  <a:pt x="21380" y="12977"/>
                </a:lnTo>
                <a:lnTo>
                  <a:pt x="20751" y="15004"/>
                </a:lnTo>
                <a:lnTo>
                  <a:pt x="19755" y="16838"/>
                </a:lnTo>
                <a:lnTo>
                  <a:pt x="18435" y="18437"/>
                </a:lnTo>
                <a:lnTo>
                  <a:pt x="16837" y="19756"/>
                </a:lnTo>
                <a:lnTo>
                  <a:pt x="15002" y="20751"/>
                </a:lnTo>
                <a:lnTo>
                  <a:pt x="12976" y="21381"/>
                </a:lnTo>
                <a:lnTo>
                  <a:pt x="10800" y="21600"/>
                </a:lnTo>
                <a:lnTo>
                  <a:pt x="8623" y="21381"/>
                </a:lnTo>
                <a:lnTo>
                  <a:pt x="6595" y="20751"/>
                </a:lnTo>
                <a:lnTo>
                  <a:pt x="4760" y="19756"/>
                </a:lnTo>
                <a:lnTo>
                  <a:pt x="3162" y="18437"/>
                </a:lnTo>
                <a:lnTo>
                  <a:pt x="1844" y="16838"/>
                </a:lnTo>
                <a:lnTo>
                  <a:pt x="848" y="15004"/>
                </a:lnTo>
                <a:lnTo>
                  <a:pt x="219" y="12977"/>
                </a:lnTo>
                <a:lnTo>
                  <a:pt x="0" y="10800"/>
                </a:lnTo>
                <a:close/>
              </a:path>
            </a:pathLst>
          </a:custGeom>
          <a:ln w="25400">
            <a:solidFill>
              <a:srgbClr val="F79546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1" name="Google Shape;500;p35"/>
          <p:cNvSpPr/>
          <p:nvPr/>
        </p:nvSpPr>
        <p:spPr>
          <a:xfrm>
            <a:off x="5767451" y="5641973"/>
            <a:ext cx="85728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12" y="0"/>
                </a:moveTo>
                <a:lnTo>
                  <a:pt x="3456" y="0"/>
                </a:lnTo>
                <a:lnTo>
                  <a:pt x="2359" y="551"/>
                </a:lnTo>
                <a:lnTo>
                  <a:pt x="1410" y="2084"/>
                </a:lnTo>
                <a:lnTo>
                  <a:pt x="663" y="4422"/>
                </a:lnTo>
                <a:lnTo>
                  <a:pt x="175" y="7386"/>
                </a:lnTo>
                <a:lnTo>
                  <a:pt x="0" y="10800"/>
                </a:lnTo>
                <a:lnTo>
                  <a:pt x="175" y="14214"/>
                </a:lnTo>
                <a:lnTo>
                  <a:pt x="663" y="17178"/>
                </a:lnTo>
                <a:lnTo>
                  <a:pt x="1410" y="19516"/>
                </a:lnTo>
                <a:lnTo>
                  <a:pt x="2359" y="21049"/>
                </a:lnTo>
                <a:lnTo>
                  <a:pt x="3456" y="21600"/>
                </a:lnTo>
                <a:lnTo>
                  <a:pt x="18112" y="21600"/>
                </a:lnTo>
                <a:lnTo>
                  <a:pt x="20169" y="19516"/>
                </a:lnTo>
                <a:lnTo>
                  <a:pt x="20925" y="17178"/>
                </a:lnTo>
                <a:lnTo>
                  <a:pt x="21421" y="14214"/>
                </a:lnTo>
                <a:lnTo>
                  <a:pt x="21600" y="10800"/>
                </a:lnTo>
                <a:lnTo>
                  <a:pt x="21421" y="7386"/>
                </a:lnTo>
                <a:lnTo>
                  <a:pt x="20925" y="4422"/>
                </a:lnTo>
                <a:lnTo>
                  <a:pt x="20169" y="2084"/>
                </a:lnTo>
                <a:lnTo>
                  <a:pt x="19212" y="551"/>
                </a:lnTo>
                <a:lnTo>
                  <a:pt x="18112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2" name="Google Shape;501;p35"/>
          <p:cNvSpPr/>
          <p:nvPr/>
        </p:nvSpPr>
        <p:spPr>
          <a:xfrm>
            <a:off x="5767451" y="5641973"/>
            <a:ext cx="85728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56" y="0"/>
                </a:moveTo>
                <a:lnTo>
                  <a:pt x="18112" y="0"/>
                </a:lnTo>
                <a:lnTo>
                  <a:pt x="19212" y="551"/>
                </a:lnTo>
                <a:lnTo>
                  <a:pt x="20169" y="2084"/>
                </a:lnTo>
                <a:lnTo>
                  <a:pt x="20925" y="4422"/>
                </a:lnTo>
                <a:lnTo>
                  <a:pt x="21421" y="7386"/>
                </a:lnTo>
                <a:lnTo>
                  <a:pt x="21600" y="10800"/>
                </a:lnTo>
                <a:lnTo>
                  <a:pt x="21421" y="14214"/>
                </a:lnTo>
                <a:lnTo>
                  <a:pt x="20925" y="17178"/>
                </a:lnTo>
                <a:lnTo>
                  <a:pt x="20169" y="19516"/>
                </a:lnTo>
                <a:lnTo>
                  <a:pt x="19212" y="21049"/>
                </a:lnTo>
                <a:lnTo>
                  <a:pt x="18112" y="21600"/>
                </a:lnTo>
                <a:lnTo>
                  <a:pt x="3456" y="21600"/>
                </a:lnTo>
                <a:lnTo>
                  <a:pt x="1410" y="19516"/>
                </a:lnTo>
                <a:lnTo>
                  <a:pt x="663" y="17178"/>
                </a:lnTo>
                <a:lnTo>
                  <a:pt x="175" y="14214"/>
                </a:lnTo>
                <a:lnTo>
                  <a:pt x="0" y="10800"/>
                </a:lnTo>
                <a:lnTo>
                  <a:pt x="175" y="7386"/>
                </a:lnTo>
                <a:lnTo>
                  <a:pt x="663" y="4422"/>
                </a:lnTo>
                <a:lnTo>
                  <a:pt x="1410" y="2084"/>
                </a:lnTo>
                <a:lnTo>
                  <a:pt x="2359" y="551"/>
                </a:lnTo>
                <a:lnTo>
                  <a:pt x="3456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3" name="Google Shape;502;p35"/>
          <p:cNvSpPr/>
          <p:nvPr/>
        </p:nvSpPr>
        <p:spPr>
          <a:xfrm>
            <a:off x="5919851" y="5641973"/>
            <a:ext cx="85728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12" y="0"/>
                </a:moveTo>
                <a:lnTo>
                  <a:pt x="3456" y="0"/>
                </a:lnTo>
                <a:lnTo>
                  <a:pt x="2359" y="551"/>
                </a:lnTo>
                <a:lnTo>
                  <a:pt x="1410" y="2084"/>
                </a:lnTo>
                <a:lnTo>
                  <a:pt x="663" y="4422"/>
                </a:lnTo>
                <a:lnTo>
                  <a:pt x="175" y="7386"/>
                </a:lnTo>
                <a:lnTo>
                  <a:pt x="0" y="10800"/>
                </a:lnTo>
                <a:lnTo>
                  <a:pt x="175" y="14214"/>
                </a:lnTo>
                <a:lnTo>
                  <a:pt x="663" y="17178"/>
                </a:lnTo>
                <a:lnTo>
                  <a:pt x="1410" y="19516"/>
                </a:lnTo>
                <a:lnTo>
                  <a:pt x="2359" y="21049"/>
                </a:lnTo>
                <a:lnTo>
                  <a:pt x="3456" y="21600"/>
                </a:lnTo>
                <a:lnTo>
                  <a:pt x="18112" y="21600"/>
                </a:lnTo>
                <a:lnTo>
                  <a:pt x="20169" y="19516"/>
                </a:lnTo>
                <a:lnTo>
                  <a:pt x="20925" y="17178"/>
                </a:lnTo>
                <a:lnTo>
                  <a:pt x="21421" y="14214"/>
                </a:lnTo>
                <a:lnTo>
                  <a:pt x="21600" y="10800"/>
                </a:lnTo>
                <a:lnTo>
                  <a:pt x="21421" y="7386"/>
                </a:lnTo>
                <a:lnTo>
                  <a:pt x="20925" y="4422"/>
                </a:lnTo>
                <a:lnTo>
                  <a:pt x="20169" y="2084"/>
                </a:lnTo>
                <a:lnTo>
                  <a:pt x="19212" y="551"/>
                </a:lnTo>
                <a:lnTo>
                  <a:pt x="18112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4" name="Google Shape;503;p35"/>
          <p:cNvSpPr/>
          <p:nvPr/>
        </p:nvSpPr>
        <p:spPr>
          <a:xfrm>
            <a:off x="5919851" y="5641973"/>
            <a:ext cx="85728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56" y="0"/>
                </a:moveTo>
                <a:lnTo>
                  <a:pt x="18112" y="0"/>
                </a:lnTo>
                <a:lnTo>
                  <a:pt x="19212" y="551"/>
                </a:lnTo>
                <a:lnTo>
                  <a:pt x="20169" y="2084"/>
                </a:lnTo>
                <a:lnTo>
                  <a:pt x="20925" y="4422"/>
                </a:lnTo>
                <a:lnTo>
                  <a:pt x="21421" y="7386"/>
                </a:lnTo>
                <a:lnTo>
                  <a:pt x="21600" y="10800"/>
                </a:lnTo>
                <a:lnTo>
                  <a:pt x="21421" y="14214"/>
                </a:lnTo>
                <a:lnTo>
                  <a:pt x="20925" y="17178"/>
                </a:lnTo>
                <a:lnTo>
                  <a:pt x="20169" y="19516"/>
                </a:lnTo>
                <a:lnTo>
                  <a:pt x="19212" y="21049"/>
                </a:lnTo>
                <a:lnTo>
                  <a:pt x="18112" y="21600"/>
                </a:lnTo>
                <a:lnTo>
                  <a:pt x="3456" y="21600"/>
                </a:lnTo>
                <a:lnTo>
                  <a:pt x="1410" y="19516"/>
                </a:lnTo>
                <a:lnTo>
                  <a:pt x="663" y="17178"/>
                </a:lnTo>
                <a:lnTo>
                  <a:pt x="175" y="14214"/>
                </a:lnTo>
                <a:lnTo>
                  <a:pt x="0" y="10800"/>
                </a:lnTo>
                <a:lnTo>
                  <a:pt x="175" y="7386"/>
                </a:lnTo>
                <a:lnTo>
                  <a:pt x="663" y="4422"/>
                </a:lnTo>
                <a:lnTo>
                  <a:pt x="1410" y="2084"/>
                </a:lnTo>
                <a:lnTo>
                  <a:pt x="2359" y="551"/>
                </a:lnTo>
                <a:lnTo>
                  <a:pt x="3456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5" name="Google Shape;504;p35"/>
          <p:cNvSpPr/>
          <p:nvPr/>
        </p:nvSpPr>
        <p:spPr>
          <a:xfrm>
            <a:off x="6071996" y="4731003"/>
            <a:ext cx="197233" cy="550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66" y="0"/>
                </a:moveTo>
                <a:lnTo>
                  <a:pt x="15356" y="1387"/>
                </a:lnTo>
                <a:lnTo>
                  <a:pt x="13804" y="3017"/>
                </a:lnTo>
                <a:lnTo>
                  <a:pt x="11909" y="5138"/>
                </a:lnTo>
                <a:lnTo>
                  <a:pt x="9763" y="7650"/>
                </a:lnTo>
                <a:lnTo>
                  <a:pt x="7455" y="10454"/>
                </a:lnTo>
                <a:lnTo>
                  <a:pt x="5229" y="13267"/>
                </a:lnTo>
                <a:lnTo>
                  <a:pt x="3300" y="15802"/>
                </a:lnTo>
                <a:lnTo>
                  <a:pt x="1740" y="17957"/>
                </a:lnTo>
                <a:lnTo>
                  <a:pt x="622" y="19631"/>
                </a:lnTo>
                <a:lnTo>
                  <a:pt x="0" y="21131"/>
                </a:lnTo>
                <a:lnTo>
                  <a:pt x="4534" y="21600"/>
                </a:lnTo>
                <a:lnTo>
                  <a:pt x="6244" y="20214"/>
                </a:lnTo>
                <a:lnTo>
                  <a:pt x="7796" y="18585"/>
                </a:lnTo>
                <a:lnTo>
                  <a:pt x="9691" y="16464"/>
                </a:lnTo>
                <a:lnTo>
                  <a:pt x="11837" y="13952"/>
                </a:lnTo>
                <a:lnTo>
                  <a:pt x="14145" y="11146"/>
                </a:lnTo>
                <a:lnTo>
                  <a:pt x="16371" y="8335"/>
                </a:lnTo>
                <a:lnTo>
                  <a:pt x="18300" y="5800"/>
                </a:lnTo>
                <a:lnTo>
                  <a:pt x="19860" y="3645"/>
                </a:lnTo>
                <a:lnTo>
                  <a:pt x="20978" y="1971"/>
                </a:lnTo>
                <a:lnTo>
                  <a:pt x="21600" y="474"/>
                </a:lnTo>
                <a:lnTo>
                  <a:pt x="17066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6" name="Google Shape;505;p35"/>
          <p:cNvSpPr/>
          <p:nvPr/>
        </p:nvSpPr>
        <p:spPr>
          <a:xfrm>
            <a:off x="6071996" y="4731003"/>
            <a:ext cx="197233" cy="550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66" y="0"/>
                </a:moveTo>
                <a:lnTo>
                  <a:pt x="21600" y="474"/>
                </a:lnTo>
                <a:lnTo>
                  <a:pt x="21582" y="880"/>
                </a:lnTo>
                <a:lnTo>
                  <a:pt x="20978" y="1971"/>
                </a:lnTo>
                <a:lnTo>
                  <a:pt x="19860" y="3645"/>
                </a:lnTo>
                <a:lnTo>
                  <a:pt x="18300" y="5800"/>
                </a:lnTo>
                <a:lnTo>
                  <a:pt x="16371" y="8335"/>
                </a:lnTo>
                <a:lnTo>
                  <a:pt x="14145" y="11146"/>
                </a:lnTo>
                <a:lnTo>
                  <a:pt x="11837" y="13952"/>
                </a:lnTo>
                <a:lnTo>
                  <a:pt x="9691" y="16464"/>
                </a:lnTo>
                <a:lnTo>
                  <a:pt x="7796" y="18585"/>
                </a:lnTo>
                <a:lnTo>
                  <a:pt x="6244" y="20214"/>
                </a:lnTo>
                <a:lnTo>
                  <a:pt x="4534" y="21600"/>
                </a:lnTo>
                <a:lnTo>
                  <a:pt x="0" y="21131"/>
                </a:lnTo>
                <a:lnTo>
                  <a:pt x="622" y="19631"/>
                </a:lnTo>
                <a:lnTo>
                  <a:pt x="1740" y="17957"/>
                </a:lnTo>
                <a:lnTo>
                  <a:pt x="3300" y="15802"/>
                </a:lnTo>
                <a:lnTo>
                  <a:pt x="5229" y="13267"/>
                </a:lnTo>
                <a:lnTo>
                  <a:pt x="7455" y="10454"/>
                </a:lnTo>
                <a:lnTo>
                  <a:pt x="9763" y="7650"/>
                </a:lnTo>
                <a:lnTo>
                  <a:pt x="11909" y="5138"/>
                </a:lnTo>
                <a:lnTo>
                  <a:pt x="13804" y="3017"/>
                </a:lnTo>
                <a:lnTo>
                  <a:pt x="15356" y="1387"/>
                </a:lnTo>
                <a:lnTo>
                  <a:pt x="17066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7" name="Google Shape;506;p35"/>
          <p:cNvSpPr/>
          <p:nvPr/>
        </p:nvSpPr>
        <p:spPr>
          <a:xfrm>
            <a:off x="5482209" y="4741290"/>
            <a:ext cx="194185" cy="52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44" y="0"/>
                </a:moveTo>
                <a:lnTo>
                  <a:pt x="0" y="530"/>
                </a:lnTo>
                <a:lnTo>
                  <a:pt x="53" y="1106"/>
                </a:lnTo>
                <a:lnTo>
                  <a:pt x="913" y="2635"/>
                </a:lnTo>
                <a:lnTo>
                  <a:pt x="2461" y="4942"/>
                </a:lnTo>
                <a:lnTo>
                  <a:pt x="4579" y="7851"/>
                </a:lnTo>
                <a:lnTo>
                  <a:pt x="7148" y="11187"/>
                </a:lnTo>
                <a:lnTo>
                  <a:pt x="9843" y="14512"/>
                </a:lnTo>
                <a:lnTo>
                  <a:pt x="12296" y="17387"/>
                </a:lnTo>
                <a:lnTo>
                  <a:pt x="14352" y="19641"/>
                </a:lnTo>
                <a:lnTo>
                  <a:pt x="15852" y="21102"/>
                </a:lnTo>
                <a:lnTo>
                  <a:pt x="16641" y="21600"/>
                </a:lnTo>
                <a:lnTo>
                  <a:pt x="21600" y="21070"/>
                </a:lnTo>
                <a:lnTo>
                  <a:pt x="20680" y="18965"/>
                </a:lnTo>
                <a:lnTo>
                  <a:pt x="19131" y="16658"/>
                </a:lnTo>
                <a:lnTo>
                  <a:pt x="17012" y="13749"/>
                </a:lnTo>
                <a:lnTo>
                  <a:pt x="14438" y="10413"/>
                </a:lnTo>
                <a:lnTo>
                  <a:pt x="11750" y="7088"/>
                </a:lnTo>
                <a:lnTo>
                  <a:pt x="9300" y="4213"/>
                </a:lnTo>
                <a:lnTo>
                  <a:pt x="7244" y="1959"/>
                </a:lnTo>
                <a:lnTo>
                  <a:pt x="5740" y="498"/>
                </a:lnTo>
                <a:lnTo>
                  <a:pt x="4944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8" name="Google Shape;507;p35"/>
          <p:cNvSpPr/>
          <p:nvPr/>
        </p:nvSpPr>
        <p:spPr>
          <a:xfrm>
            <a:off x="5482209" y="4741290"/>
            <a:ext cx="194185" cy="52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41" y="21600"/>
                </a:moveTo>
                <a:lnTo>
                  <a:pt x="21600" y="21070"/>
                </a:lnTo>
                <a:lnTo>
                  <a:pt x="21541" y="20494"/>
                </a:lnTo>
                <a:lnTo>
                  <a:pt x="20680" y="18965"/>
                </a:lnTo>
                <a:lnTo>
                  <a:pt x="19131" y="16658"/>
                </a:lnTo>
                <a:lnTo>
                  <a:pt x="17012" y="13749"/>
                </a:lnTo>
                <a:lnTo>
                  <a:pt x="14438" y="10413"/>
                </a:lnTo>
                <a:lnTo>
                  <a:pt x="11750" y="7088"/>
                </a:lnTo>
                <a:lnTo>
                  <a:pt x="9300" y="4213"/>
                </a:lnTo>
                <a:lnTo>
                  <a:pt x="7244" y="1959"/>
                </a:lnTo>
                <a:lnTo>
                  <a:pt x="5740" y="498"/>
                </a:lnTo>
                <a:lnTo>
                  <a:pt x="4944" y="0"/>
                </a:lnTo>
                <a:lnTo>
                  <a:pt x="0" y="530"/>
                </a:lnTo>
                <a:lnTo>
                  <a:pt x="913" y="2635"/>
                </a:lnTo>
                <a:lnTo>
                  <a:pt x="2461" y="4942"/>
                </a:lnTo>
                <a:lnTo>
                  <a:pt x="4579" y="7851"/>
                </a:lnTo>
                <a:lnTo>
                  <a:pt x="7148" y="11187"/>
                </a:lnTo>
                <a:lnTo>
                  <a:pt x="9843" y="14512"/>
                </a:lnTo>
                <a:lnTo>
                  <a:pt x="12296" y="17387"/>
                </a:lnTo>
                <a:lnTo>
                  <a:pt x="14352" y="19641"/>
                </a:lnTo>
                <a:lnTo>
                  <a:pt x="15852" y="21102"/>
                </a:lnTo>
                <a:lnTo>
                  <a:pt x="16641" y="2160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41" name="Google Shape;508;p35"/>
          <p:cNvGrpSpPr/>
          <p:nvPr/>
        </p:nvGrpSpPr>
        <p:grpSpPr>
          <a:xfrm>
            <a:off x="5467347" y="4344987"/>
            <a:ext cx="811536" cy="304804"/>
            <a:chOff x="0" y="0"/>
            <a:chExt cx="811535" cy="304803"/>
          </a:xfrm>
        </p:grpSpPr>
        <p:sp>
          <p:nvSpPr>
            <p:cNvPr id="439" name="矩形"/>
            <p:cNvSpPr/>
            <p:nvPr/>
          </p:nvSpPr>
          <p:spPr>
            <a:xfrm>
              <a:off x="-1" y="0"/>
              <a:ext cx="811536" cy="304804"/>
            </a:xfrm>
            <a:prstGeom prst="rect">
              <a:avLst/>
            </a:prstGeom>
            <a:solidFill>
              <a:srgbClr val="92D050"/>
            </a:solidFill>
            <a:ln w="25400" cap="flat">
              <a:solidFill>
                <a:srgbClr val="00AF5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indent="101600"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0" name="低風險"/>
            <p:cNvSpPr txBox="1"/>
            <p:nvPr/>
          </p:nvSpPr>
          <p:spPr>
            <a:xfrm>
              <a:off x="-1" y="0"/>
              <a:ext cx="811536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01600">
                <a:defRPr sz="1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低風險</a:t>
              </a:r>
            </a:p>
          </p:txBody>
        </p:sp>
      </p:grpSp>
      <p:sp>
        <p:nvSpPr>
          <p:cNvPr id="442" name="Google Shape;509;p35"/>
          <p:cNvSpPr/>
          <p:nvPr/>
        </p:nvSpPr>
        <p:spPr>
          <a:xfrm>
            <a:off x="6799326" y="5138673"/>
            <a:ext cx="420628" cy="50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8252"/>
                </a:lnTo>
                <a:lnTo>
                  <a:pt x="4122" y="21600"/>
                </a:lnTo>
                <a:lnTo>
                  <a:pt x="17472" y="21600"/>
                </a:lnTo>
                <a:lnTo>
                  <a:pt x="21600" y="8252"/>
                </a:lnTo>
                <a:lnTo>
                  <a:pt x="10800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3" name="Google Shape;510;p35"/>
          <p:cNvSpPr/>
          <p:nvPr/>
        </p:nvSpPr>
        <p:spPr>
          <a:xfrm>
            <a:off x="6799326" y="5138673"/>
            <a:ext cx="420628" cy="50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252"/>
                </a:moveTo>
                <a:lnTo>
                  <a:pt x="10800" y="0"/>
                </a:lnTo>
                <a:lnTo>
                  <a:pt x="21600" y="8252"/>
                </a:lnTo>
                <a:lnTo>
                  <a:pt x="17472" y="21600"/>
                </a:lnTo>
                <a:lnTo>
                  <a:pt x="4122" y="21600"/>
                </a:lnTo>
                <a:lnTo>
                  <a:pt x="0" y="8252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4" name="Google Shape;511;p35"/>
          <p:cNvSpPr/>
          <p:nvPr/>
        </p:nvSpPr>
        <p:spPr>
          <a:xfrm>
            <a:off x="6789801" y="4743448"/>
            <a:ext cx="430153" cy="449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7" y="0"/>
                </a:moveTo>
                <a:lnTo>
                  <a:pt x="8621" y="219"/>
                </a:lnTo>
                <a:lnTo>
                  <a:pt x="6594" y="849"/>
                </a:lnTo>
                <a:lnTo>
                  <a:pt x="4760" y="1844"/>
                </a:lnTo>
                <a:lnTo>
                  <a:pt x="3162" y="3163"/>
                </a:lnTo>
                <a:lnTo>
                  <a:pt x="1844" y="4762"/>
                </a:lnTo>
                <a:lnTo>
                  <a:pt x="848" y="6596"/>
                </a:lnTo>
                <a:lnTo>
                  <a:pt x="219" y="8623"/>
                </a:lnTo>
                <a:lnTo>
                  <a:pt x="0" y="10800"/>
                </a:lnTo>
                <a:lnTo>
                  <a:pt x="219" y="12977"/>
                </a:lnTo>
                <a:lnTo>
                  <a:pt x="848" y="15004"/>
                </a:lnTo>
                <a:lnTo>
                  <a:pt x="1844" y="16838"/>
                </a:lnTo>
                <a:lnTo>
                  <a:pt x="3162" y="18437"/>
                </a:lnTo>
                <a:lnTo>
                  <a:pt x="4760" y="19756"/>
                </a:lnTo>
                <a:lnTo>
                  <a:pt x="6594" y="20751"/>
                </a:lnTo>
                <a:lnTo>
                  <a:pt x="8621" y="21381"/>
                </a:lnTo>
                <a:lnTo>
                  <a:pt x="10797" y="21600"/>
                </a:lnTo>
                <a:lnTo>
                  <a:pt x="12975" y="21381"/>
                </a:lnTo>
                <a:lnTo>
                  <a:pt x="15003" y="20751"/>
                </a:lnTo>
                <a:lnTo>
                  <a:pt x="16838" y="19756"/>
                </a:lnTo>
                <a:lnTo>
                  <a:pt x="18437" y="18437"/>
                </a:lnTo>
                <a:lnTo>
                  <a:pt x="19756" y="16838"/>
                </a:lnTo>
                <a:lnTo>
                  <a:pt x="20751" y="15004"/>
                </a:lnTo>
                <a:lnTo>
                  <a:pt x="21381" y="12977"/>
                </a:lnTo>
                <a:lnTo>
                  <a:pt x="21600" y="10800"/>
                </a:lnTo>
                <a:lnTo>
                  <a:pt x="21381" y="8623"/>
                </a:lnTo>
                <a:lnTo>
                  <a:pt x="20751" y="6596"/>
                </a:lnTo>
                <a:lnTo>
                  <a:pt x="19756" y="4762"/>
                </a:lnTo>
                <a:lnTo>
                  <a:pt x="18437" y="3163"/>
                </a:lnTo>
                <a:lnTo>
                  <a:pt x="16838" y="1844"/>
                </a:lnTo>
                <a:lnTo>
                  <a:pt x="15003" y="849"/>
                </a:lnTo>
                <a:lnTo>
                  <a:pt x="12975" y="219"/>
                </a:lnTo>
                <a:lnTo>
                  <a:pt x="10797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5" name="Google Shape;512;p35"/>
          <p:cNvSpPr/>
          <p:nvPr/>
        </p:nvSpPr>
        <p:spPr>
          <a:xfrm>
            <a:off x="6900798" y="4864860"/>
            <a:ext cx="208026" cy="7213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6" name="Google Shape;513;p35"/>
          <p:cNvSpPr/>
          <p:nvPr/>
        </p:nvSpPr>
        <p:spPr>
          <a:xfrm>
            <a:off x="6875526" y="5086953"/>
            <a:ext cx="258320" cy="3"/>
          </a:xfrm>
          <a:prstGeom prst="line">
            <a:avLst/>
          </a:prstGeom>
          <a:ln w="26200">
            <a:solidFill>
              <a:srgbClr val="F7954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7" name="Google Shape;514;p35"/>
          <p:cNvSpPr/>
          <p:nvPr/>
        </p:nvSpPr>
        <p:spPr>
          <a:xfrm>
            <a:off x="6789801" y="4743448"/>
            <a:ext cx="430153" cy="449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219" y="8623"/>
                </a:lnTo>
                <a:lnTo>
                  <a:pt x="848" y="6596"/>
                </a:lnTo>
                <a:lnTo>
                  <a:pt x="1844" y="4762"/>
                </a:lnTo>
                <a:lnTo>
                  <a:pt x="3162" y="3163"/>
                </a:lnTo>
                <a:lnTo>
                  <a:pt x="4760" y="1844"/>
                </a:lnTo>
                <a:lnTo>
                  <a:pt x="6594" y="849"/>
                </a:lnTo>
                <a:lnTo>
                  <a:pt x="8621" y="219"/>
                </a:lnTo>
                <a:lnTo>
                  <a:pt x="10797" y="0"/>
                </a:lnTo>
                <a:lnTo>
                  <a:pt x="12975" y="219"/>
                </a:lnTo>
                <a:lnTo>
                  <a:pt x="15003" y="849"/>
                </a:lnTo>
                <a:lnTo>
                  <a:pt x="16838" y="1844"/>
                </a:lnTo>
                <a:lnTo>
                  <a:pt x="18437" y="3163"/>
                </a:lnTo>
                <a:lnTo>
                  <a:pt x="19756" y="4762"/>
                </a:lnTo>
                <a:lnTo>
                  <a:pt x="20751" y="6596"/>
                </a:lnTo>
                <a:lnTo>
                  <a:pt x="21381" y="8623"/>
                </a:lnTo>
                <a:lnTo>
                  <a:pt x="21600" y="10800"/>
                </a:lnTo>
                <a:lnTo>
                  <a:pt x="21381" y="12977"/>
                </a:lnTo>
                <a:lnTo>
                  <a:pt x="20751" y="15004"/>
                </a:lnTo>
                <a:lnTo>
                  <a:pt x="19756" y="16838"/>
                </a:lnTo>
                <a:lnTo>
                  <a:pt x="18437" y="18437"/>
                </a:lnTo>
                <a:lnTo>
                  <a:pt x="16838" y="19756"/>
                </a:lnTo>
                <a:lnTo>
                  <a:pt x="15003" y="20751"/>
                </a:lnTo>
                <a:lnTo>
                  <a:pt x="12975" y="21381"/>
                </a:lnTo>
                <a:lnTo>
                  <a:pt x="10797" y="21600"/>
                </a:lnTo>
                <a:lnTo>
                  <a:pt x="8621" y="21381"/>
                </a:lnTo>
                <a:lnTo>
                  <a:pt x="6594" y="20751"/>
                </a:lnTo>
                <a:lnTo>
                  <a:pt x="4760" y="19756"/>
                </a:lnTo>
                <a:lnTo>
                  <a:pt x="3162" y="18437"/>
                </a:lnTo>
                <a:lnTo>
                  <a:pt x="1844" y="16838"/>
                </a:lnTo>
                <a:lnTo>
                  <a:pt x="848" y="15004"/>
                </a:lnTo>
                <a:lnTo>
                  <a:pt x="219" y="12977"/>
                </a:lnTo>
                <a:lnTo>
                  <a:pt x="0" y="10800"/>
                </a:lnTo>
                <a:close/>
              </a:path>
            </a:pathLst>
          </a:custGeom>
          <a:ln w="25400">
            <a:solidFill>
              <a:srgbClr val="F79546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8" name="Google Shape;515;p35"/>
          <p:cNvSpPr/>
          <p:nvPr/>
        </p:nvSpPr>
        <p:spPr>
          <a:xfrm>
            <a:off x="6899274" y="5641973"/>
            <a:ext cx="85729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12" y="0"/>
                </a:moveTo>
                <a:lnTo>
                  <a:pt x="3488" y="0"/>
                </a:lnTo>
                <a:lnTo>
                  <a:pt x="2388" y="551"/>
                </a:lnTo>
                <a:lnTo>
                  <a:pt x="1431" y="2084"/>
                </a:lnTo>
                <a:lnTo>
                  <a:pt x="675" y="4422"/>
                </a:lnTo>
                <a:lnTo>
                  <a:pt x="178" y="7386"/>
                </a:lnTo>
                <a:lnTo>
                  <a:pt x="0" y="10800"/>
                </a:lnTo>
                <a:lnTo>
                  <a:pt x="178" y="14214"/>
                </a:lnTo>
                <a:lnTo>
                  <a:pt x="675" y="17178"/>
                </a:lnTo>
                <a:lnTo>
                  <a:pt x="1431" y="19516"/>
                </a:lnTo>
                <a:lnTo>
                  <a:pt x="2388" y="21049"/>
                </a:lnTo>
                <a:lnTo>
                  <a:pt x="3488" y="21600"/>
                </a:lnTo>
                <a:lnTo>
                  <a:pt x="18112" y="21600"/>
                </a:lnTo>
                <a:lnTo>
                  <a:pt x="20169" y="19516"/>
                </a:lnTo>
                <a:lnTo>
                  <a:pt x="20925" y="17178"/>
                </a:lnTo>
                <a:lnTo>
                  <a:pt x="21421" y="14214"/>
                </a:lnTo>
                <a:lnTo>
                  <a:pt x="21600" y="10800"/>
                </a:lnTo>
                <a:lnTo>
                  <a:pt x="21421" y="7386"/>
                </a:lnTo>
                <a:lnTo>
                  <a:pt x="20925" y="4422"/>
                </a:lnTo>
                <a:lnTo>
                  <a:pt x="20169" y="2084"/>
                </a:lnTo>
                <a:lnTo>
                  <a:pt x="19212" y="551"/>
                </a:lnTo>
                <a:lnTo>
                  <a:pt x="18112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9" name="Google Shape;516;p35"/>
          <p:cNvSpPr/>
          <p:nvPr/>
        </p:nvSpPr>
        <p:spPr>
          <a:xfrm>
            <a:off x="6899274" y="5641973"/>
            <a:ext cx="85729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88" y="0"/>
                </a:moveTo>
                <a:lnTo>
                  <a:pt x="18112" y="0"/>
                </a:lnTo>
                <a:lnTo>
                  <a:pt x="19212" y="551"/>
                </a:lnTo>
                <a:lnTo>
                  <a:pt x="20169" y="2084"/>
                </a:lnTo>
                <a:lnTo>
                  <a:pt x="20925" y="4422"/>
                </a:lnTo>
                <a:lnTo>
                  <a:pt x="21421" y="7386"/>
                </a:lnTo>
                <a:lnTo>
                  <a:pt x="21600" y="10800"/>
                </a:lnTo>
                <a:lnTo>
                  <a:pt x="21421" y="14214"/>
                </a:lnTo>
                <a:lnTo>
                  <a:pt x="20925" y="17178"/>
                </a:lnTo>
                <a:lnTo>
                  <a:pt x="20169" y="19516"/>
                </a:lnTo>
                <a:lnTo>
                  <a:pt x="19212" y="21049"/>
                </a:lnTo>
                <a:lnTo>
                  <a:pt x="18112" y="21600"/>
                </a:lnTo>
                <a:lnTo>
                  <a:pt x="3488" y="21600"/>
                </a:lnTo>
                <a:lnTo>
                  <a:pt x="1431" y="19516"/>
                </a:lnTo>
                <a:lnTo>
                  <a:pt x="675" y="17178"/>
                </a:lnTo>
                <a:lnTo>
                  <a:pt x="178" y="14214"/>
                </a:lnTo>
                <a:lnTo>
                  <a:pt x="0" y="10800"/>
                </a:lnTo>
                <a:lnTo>
                  <a:pt x="178" y="7386"/>
                </a:lnTo>
                <a:lnTo>
                  <a:pt x="675" y="4422"/>
                </a:lnTo>
                <a:lnTo>
                  <a:pt x="1431" y="2084"/>
                </a:lnTo>
                <a:lnTo>
                  <a:pt x="2388" y="551"/>
                </a:lnTo>
                <a:lnTo>
                  <a:pt x="3488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0" name="Google Shape;517;p35"/>
          <p:cNvSpPr/>
          <p:nvPr/>
        </p:nvSpPr>
        <p:spPr>
          <a:xfrm>
            <a:off x="7051674" y="5641973"/>
            <a:ext cx="85729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12" y="0"/>
                </a:moveTo>
                <a:lnTo>
                  <a:pt x="3488" y="0"/>
                </a:lnTo>
                <a:lnTo>
                  <a:pt x="2388" y="551"/>
                </a:lnTo>
                <a:lnTo>
                  <a:pt x="1431" y="2084"/>
                </a:lnTo>
                <a:lnTo>
                  <a:pt x="675" y="4422"/>
                </a:lnTo>
                <a:lnTo>
                  <a:pt x="178" y="7386"/>
                </a:lnTo>
                <a:lnTo>
                  <a:pt x="0" y="10800"/>
                </a:lnTo>
                <a:lnTo>
                  <a:pt x="178" y="14214"/>
                </a:lnTo>
                <a:lnTo>
                  <a:pt x="675" y="17178"/>
                </a:lnTo>
                <a:lnTo>
                  <a:pt x="1431" y="19516"/>
                </a:lnTo>
                <a:lnTo>
                  <a:pt x="2388" y="21049"/>
                </a:lnTo>
                <a:lnTo>
                  <a:pt x="3488" y="21600"/>
                </a:lnTo>
                <a:lnTo>
                  <a:pt x="18112" y="21600"/>
                </a:lnTo>
                <a:lnTo>
                  <a:pt x="20169" y="19516"/>
                </a:lnTo>
                <a:lnTo>
                  <a:pt x="20925" y="17178"/>
                </a:lnTo>
                <a:lnTo>
                  <a:pt x="21421" y="14214"/>
                </a:lnTo>
                <a:lnTo>
                  <a:pt x="21600" y="10800"/>
                </a:lnTo>
                <a:lnTo>
                  <a:pt x="21421" y="7386"/>
                </a:lnTo>
                <a:lnTo>
                  <a:pt x="20925" y="4422"/>
                </a:lnTo>
                <a:lnTo>
                  <a:pt x="20169" y="2084"/>
                </a:lnTo>
                <a:lnTo>
                  <a:pt x="19212" y="551"/>
                </a:lnTo>
                <a:lnTo>
                  <a:pt x="18112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1" name="Google Shape;518;p35"/>
          <p:cNvSpPr/>
          <p:nvPr/>
        </p:nvSpPr>
        <p:spPr>
          <a:xfrm>
            <a:off x="7051674" y="5641973"/>
            <a:ext cx="85729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88" y="0"/>
                </a:moveTo>
                <a:lnTo>
                  <a:pt x="18112" y="0"/>
                </a:lnTo>
                <a:lnTo>
                  <a:pt x="19212" y="551"/>
                </a:lnTo>
                <a:lnTo>
                  <a:pt x="20169" y="2084"/>
                </a:lnTo>
                <a:lnTo>
                  <a:pt x="20925" y="4422"/>
                </a:lnTo>
                <a:lnTo>
                  <a:pt x="21421" y="7386"/>
                </a:lnTo>
                <a:lnTo>
                  <a:pt x="21600" y="10800"/>
                </a:lnTo>
                <a:lnTo>
                  <a:pt x="21421" y="14214"/>
                </a:lnTo>
                <a:lnTo>
                  <a:pt x="20925" y="17178"/>
                </a:lnTo>
                <a:lnTo>
                  <a:pt x="20169" y="19516"/>
                </a:lnTo>
                <a:lnTo>
                  <a:pt x="19212" y="21049"/>
                </a:lnTo>
                <a:lnTo>
                  <a:pt x="18112" y="21600"/>
                </a:lnTo>
                <a:lnTo>
                  <a:pt x="3488" y="21600"/>
                </a:lnTo>
                <a:lnTo>
                  <a:pt x="1431" y="19516"/>
                </a:lnTo>
                <a:lnTo>
                  <a:pt x="675" y="17178"/>
                </a:lnTo>
                <a:lnTo>
                  <a:pt x="178" y="14214"/>
                </a:lnTo>
                <a:lnTo>
                  <a:pt x="0" y="10800"/>
                </a:lnTo>
                <a:lnTo>
                  <a:pt x="178" y="7386"/>
                </a:lnTo>
                <a:lnTo>
                  <a:pt x="675" y="4422"/>
                </a:lnTo>
                <a:lnTo>
                  <a:pt x="1431" y="2084"/>
                </a:lnTo>
                <a:lnTo>
                  <a:pt x="2388" y="551"/>
                </a:lnTo>
                <a:lnTo>
                  <a:pt x="3488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2" name="Google Shape;519;p35"/>
          <p:cNvSpPr/>
          <p:nvPr/>
        </p:nvSpPr>
        <p:spPr>
          <a:xfrm>
            <a:off x="7203947" y="4731003"/>
            <a:ext cx="197107" cy="550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77" y="0"/>
                </a:moveTo>
                <a:lnTo>
                  <a:pt x="15366" y="1387"/>
                </a:lnTo>
                <a:lnTo>
                  <a:pt x="13813" y="3017"/>
                </a:lnTo>
                <a:lnTo>
                  <a:pt x="11917" y="5138"/>
                </a:lnTo>
                <a:lnTo>
                  <a:pt x="9769" y="7650"/>
                </a:lnTo>
                <a:lnTo>
                  <a:pt x="7460" y="10454"/>
                </a:lnTo>
                <a:lnTo>
                  <a:pt x="5227" y="13267"/>
                </a:lnTo>
                <a:lnTo>
                  <a:pt x="3296" y="15802"/>
                </a:lnTo>
                <a:lnTo>
                  <a:pt x="1736" y="17957"/>
                </a:lnTo>
                <a:lnTo>
                  <a:pt x="619" y="19631"/>
                </a:lnTo>
                <a:lnTo>
                  <a:pt x="0" y="21131"/>
                </a:lnTo>
                <a:lnTo>
                  <a:pt x="4523" y="21600"/>
                </a:lnTo>
                <a:lnTo>
                  <a:pt x="6234" y="20214"/>
                </a:lnTo>
                <a:lnTo>
                  <a:pt x="7787" y="18585"/>
                </a:lnTo>
                <a:lnTo>
                  <a:pt x="9683" y="16464"/>
                </a:lnTo>
                <a:lnTo>
                  <a:pt x="11831" y="13952"/>
                </a:lnTo>
                <a:lnTo>
                  <a:pt x="14140" y="11146"/>
                </a:lnTo>
                <a:lnTo>
                  <a:pt x="16373" y="8335"/>
                </a:lnTo>
                <a:lnTo>
                  <a:pt x="18304" y="5800"/>
                </a:lnTo>
                <a:lnTo>
                  <a:pt x="19864" y="3645"/>
                </a:lnTo>
                <a:lnTo>
                  <a:pt x="20981" y="1971"/>
                </a:lnTo>
                <a:lnTo>
                  <a:pt x="21600" y="474"/>
                </a:lnTo>
                <a:lnTo>
                  <a:pt x="17077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3" name="Google Shape;520;p35"/>
          <p:cNvSpPr/>
          <p:nvPr/>
        </p:nvSpPr>
        <p:spPr>
          <a:xfrm>
            <a:off x="7203947" y="4731003"/>
            <a:ext cx="197107" cy="550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77" y="0"/>
                </a:moveTo>
                <a:lnTo>
                  <a:pt x="21600" y="474"/>
                </a:lnTo>
                <a:lnTo>
                  <a:pt x="21583" y="880"/>
                </a:lnTo>
                <a:lnTo>
                  <a:pt x="20981" y="1971"/>
                </a:lnTo>
                <a:lnTo>
                  <a:pt x="19864" y="3645"/>
                </a:lnTo>
                <a:lnTo>
                  <a:pt x="18304" y="5800"/>
                </a:lnTo>
                <a:lnTo>
                  <a:pt x="16373" y="8335"/>
                </a:lnTo>
                <a:lnTo>
                  <a:pt x="14140" y="11146"/>
                </a:lnTo>
                <a:lnTo>
                  <a:pt x="11831" y="13952"/>
                </a:lnTo>
                <a:lnTo>
                  <a:pt x="9683" y="16464"/>
                </a:lnTo>
                <a:lnTo>
                  <a:pt x="7787" y="18585"/>
                </a:lnTo>
                <a:lnTo>
                  <a:pt x="6234" y="20214"/>
                </a:lnTo>
                <a:lnTo>
                  <a:pt x="4523" y="21600"/>
                </a:lnTo>
                <a:lnTo>
                  <a:pt x="0" y="21131"/>
                </a:lnTo>
                <a:lnTo>
                  <a:pt x="619" y="19631"/>
                </a:lnTo>
                <a:lnTo>
                  <a:pt x="1736" y="17957"/>
                </a:lnTo>
                <a:lnTo>
                  <a:pt x="3296" y="15802"/>
                </a:lnTo>
                <a:lnTo>
                  <a:pt x="5227" y="13267"/>
                </a:lnTo>
                <a:lnTo>
                  <a:pt x="7460" y="10454"/>
                </a:lnTo>
                <a:lnTo>
                  <a:pt x="9769" y="7650"/>
                </a:lnTo>
                <a:lnTo>
                  <a:pt x="11917" y="5138"/>
                </a:lnTo>
                <a:lnTo>
                  <a:pt x="13813" y="3017"/>
                </a:lnTo>
                <a:lnTo>
                  <a:pt x="15366" y="1387"/>
                </a:lnTo>
                <a:lnTo>
                  <a:pt x="17077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4" name="Google Shape;521;p35"/>
          <p:cNvSpPr/>
          <p:nvPr/>
        </p:nvSpPr>
        <p:spPr>
          <a:xfrm>
            <a:off x="6614031" y="4741290"/>
            <a:ext cx="194187" cy="52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58" y="0"/>
                </a:moveTo>
                <a:lnTo>
                  <a:pt x="0" y="530"/>
                </a:lnTo>
                <a:lnTo>
                  <a:pt x="59" y="1106"/>
                </a:lnTo>
                <a:lnTo>
                  <a:pt x="920" y="2635"/>
                </a:lnTo>
                <a:lnTo>
                  <a:pt x="2469" y="4942"/>
                </a:lnTo>
                <a:lnTo>
                  <a:pt x="4588" y="7851"/>
                </a:lnTo>
                <a:lnTo>
                  <a:pt x="7162" y="11187"/>
                </a:lnTo>
                <a:lnTo>
                  <a:pt x="9850" y="14512"/>
                </a:lnTo>
                <a:lnTo>
                  <a:pt x="12300" y="17387"/>
                </a:lnTo>
                <a:lnTo>
                  <a:pt x="14355" y="19641"/>
                </a:lnTo>
                <a:lnTo>
                  <a:pt x="15859" y="21102"/>
                </a:lnTo>
                <a:lnTo>
                  <a:pt x="16656" y="21600"/>
                </a:lnTo>
                <a:lnTo>
                  <a:pt x="21600" y="21070"/>
                </a:lnTo>
                <a:lnTo>
                  <a:pt x="20687" y="18965"/>
                </a:lnTo>
                <a:lnTo>
                  <a:pt x="19138" y="16658"/>
                </a:lnTo>
                <a:lnTo>
                  <a:pt x="17021" y="13749"/>
                </a:lnTo>
                <a:lnTo>
                  <a:pt x="14452" y="10413"/>
                </a:lnTo>
                <a:lnTo>
                  <a:pt x="11757" y="7088"/>
                </a:lnTo>
                <a:lnTo>
                  <a:pt x="9304" y="4213"/>
                </a:lnTo>
                <a:lnTo>
                  <a:pt x="7248" y="1959"/>
                </a:lnTo>
                <a:lnTo>
                  <a:pt x="5748" y="498"/>
                </a:lnTo>
                <a:lnTo>
                  <a:pt x="4958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5" name="Google Shape;522;p35"/>
          <p:cNvSpPr/>
          <p:nvPr/>
        </p:nvSpPr>
        <p:spPr>
          <a:xfrm>
            <a:off x="6614031" y="4741290"/>
            <a:ext cx="194187" cy="52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56" y="21600"/>
                </a:moveTo>
                <a:lnTo>
                  <a:pt x="21600" y="21070"/>
                </a:lnTo>
                <a:lnTo>
                  <a:pt x="21547" y="20494"/>
                </a:lnTo>
                <a:lnTo>
                  <a:pt x="20687" y="18965"/>
                </a:lnTo>
                <a:lnTo>
                  <a:pt x="19138" y="16658"/>
                </a:lnTo>
                <a:lnTo>
                  <a:pt x="17021" y="13749"/>
                </a:lnTo>
                <a:lnTo>
                  <a:pt x="14452" y="10413"/>
                </a:lnTo>
                <a:lnTo>
                  <a:pt x="11757" y="7088"/>
                </a:lnTo>
                <a:lnTo>
                  <a:pt x="9304" y="4213"/>
                </a:lnTo>
                <a:lnTo>
                  <a:pt x="7248" y="1959"/>
                </a:lnTo>
                <a:lnTo>
                  <a:pt x="5748" y="498"/>
                </a:lnTo>
                <a:lnTo>
                  <a:pt x="4958" y="0"/>
                </a:lnTo>
                <a:lnTo>
                  <a:pt x="0" y="530"/>
                </a:lnTo>
                <a:lnTo>
                  <a:pt x="920" y="2635"/>
                </a:lnTo>
                <a:lnTo>
                  <a:pt x="2469" y="4942"/>
                </a:lnTo>
                <a:lnTo>
                  <a:pt x="4588" y="7851"/>
                </a:lnTo>
                <a:lnTo>
                  <a:pt x="7162" y="11187"/>
                </a:lnTo>
                <a:lnTo>
                  <a:pt x="9850" y="14512"/>
                </a:lnTo>
                <a:lnTo>
                  <a:pt x="12300" y="17387"/>
                </a:lnTo>
                <a:lnTo>
                  <a:pt x="14355" y="19641"/>
                </a:lnTo>
                <a:lnTo>
                  <a:pt x="15859" y="21102"/>
                </a:lnTo>
                <a:lnTo>
                  <a:pt x="16656" y="2160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58" name="Google Shape;523;p35"/>
          <p:cNvGrpSpPr/>
          <p:nvPr/>
        </p:nvGrpSpPr>
        <p:grpSpPr>
          <a:xfrm>
            <a:off x="6599301" y="4344987"/>
            <a:ext cx="811534" cy="304804"/>
            <a:chOff x="0" y="0"/>
            <a:chExt cx="811533" cy="304803"/>
          </a:xfrm>
        </p:grpSpPr>
        <p:sp>
          <p:nvSpPr>
            <p:cNvPr id="456" name="矩形"/>
            <p:cNvSpPr/>
            <p:nvPr/>
          </p:nvSpPr>
          <p:spPr>
            <a:xfrm>
              <a:off x="-1" y="0"/>
              <a:ext cx="811535" cy="304804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rgbClr val="21216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indent="101600"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57" name="中風險"/>
            <p:cNvSpPr txBox="1"/>
            <p:nvPr/>
          </p:nvSpPr>
          <p:spPr>
            <a:xfrm>
              <a:off x="-1" y="0"/>
              <a:ext cx="81153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01600">
                <a:defRPr sz="1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中風險</a:t>
              </a:r>
            </a:p>
          </p:txBody>
        </p:sp>
      </p:grpSp>
      <p:sp>
        <p:nvSpPr>
          <p:cNvPr id="459" name="Google Shape;524;p35"/>
          <p:cNvSpPr/>
          <p:nvPr/>
        </p:nvSpPr>
        <p:spPr>
          <a:xfrm>
            <a:off x="7931149" y="5138673"/>
            <a:ext cx="420755" cy="50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7" y="0"/>
                </a:moveTo>
                <a:lnTo>
                  <a:pt x="0" y="8252"/>
                </a:lnTo>
                <a:lnTo>
                  <a:pt x="4127" y="21600"/>
                </a:lnTo>
                <a:lnTo>
                  <a:pt x="17473" y="21600"/>
                </a:lnTo>
                <a:lnTo>
                  <a:pt x="21600" y="8252"/>
                </a:lnTo>
                <a:lnTo>
                  <a:pt x="10797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0" name="Google Shape;525;p35"/>
          <p:cNvSpPr/>
          <p:nvPr/>
        </p:nvSpPr>
        <p:spPr>
          <a:xfrm>
            <a:off x="7931149" y="5138673"/>
            <a:ext cx="420755" cy="50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252"/>
                </a:moveTo>
                <a:lnTo>
                  <a:pt x="10797" y="0"/>
                </a:lnTo>
                <a:lnTo>
                  <a:pt x="21600" y="8252"/>
                </a:lnTo>
                <a:lnTo>
                  <a:pt x="17473" y="21600"/>
                </a:lnTo>
                <a:lnTo>
                  <a:pt x="4127" y="21600"/>
                </a:lnTo>
                <a:lnTo>
                  <a:pt x="0" y="8252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1" name="Google Shape;526;p35"/>
          <p:cNvSpPr/>
          <p:nvPr/>
        </p:nvSpPr>
        <p:spPr>
          <a:xfrm>
            <a:off x="7921624" y="4743448"/>
            <a:ext cx="430278" cy="449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8623" y="219"/>
                </a:lnTo>
                <a:lnTo>
                  <a:pt x="6595" y="849"/>
                </a:lnTo>
                <a:lnTo>
                  <a:pt x="4760" y="1844"/>
                </a:lnTo>
                <a:lnTo>
                  <a:pt x="3162" y="3163"/>
                </a:lnTo>
                <a:lnTo>
                  <a:pt x="1844" y="4762"/>
                </a:lnTo>
                <a:lnTo>
                  <a:pt x="848" y="6596"/>
                </a:lnTo>
                <a:lnTo>
                  <a:pt x="219" y="8623"/>
                </a:lnTo>
                <a:lnTo>
                  <a:pt x="0" y="10800"/>
                </a:lnTo>
                <a:lnTo>
                  <a:pt x="219" y="12977"/>
                </a:lnTo>
                <a:lnTo>
                  <a:pt x="848" y="15004"/>
                </a:lnTo>
                <a:lnTo>
                  <a:pt x="1844" y="16838"/>
                </a:lnTo>
                <a:lnTo>
                  <a:pt x="3162" y="18437"/>
                </a:lnTo>
                <a:lnTo>
                  <a:pt x="4760" y="19756"/>
                </a:lnTo>
                <a:lnTo>
                  <a:pt x="6595" y="20751"/>
                </a:lnTo>
                <a:lnTo>
                  <a:pt x="8623" y="21381"/>
                </a:lnTo>
                <a:lnTo>
                  <a:pt x="10800" y="21600"/>
                </a:lnTo>
                <a:lnTo>
                  <a:pt x="12976" y="21381"/>
                </a:lnTo>
                <a:lnTo>
                  <a:pt x="15002" y="20751"/>
                </a:lnTo>
                <a:lnTo>
                  <a:pt x="16837" y="19756"/>
                </a:lnTo>
                <a:lnTo>
                  <a:pt x="18435" y="18437"/>
                </a:lnTo>
                <a:lnTo>
                  <a:pt x="19755" y="16838"/>
                </a:lnTo>
                <a:lnTo>
                  <a:pt x="20751" y="15004"/>
                </a:lnTo>
                <a:lnTo>
                  <a:pt x="21380" y="12977"/>
                </a:lnTo>
                <a:lnTo>
                  <a:pt x="21600" y="10800"/>
                </a:lnTo>
                <a:lnTo>
                  <a:pt x="21380" y="8623"/>
                </a:lnTo>
                <a:lnTo>
                  <a:pt x="20751" y="6596"/>
                </a:lnTo>
                <a:lnTo>
                  <a:pt x="19755" y="4762"/>
                </a:lnTo>
                <a:lnTo>
                  <a:pt x="18435" y="3163"/>
                </a:lnTo>
                <a:lnTo>
                  <a:pt x="16837" y="1844"/>
                </a:lnTo>
                <a:lnTo>
                  <a:pt x="15002" y="849"/>
                </a:lnTo>
                <a:lnTo>
                  <a:pt x="12976" y="219"/>
                </a:lnTo>
                <a:lnTo>
                  <a:pt x="10800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2" name="Google Shape;527;p35"/>
          <p:cNvSpPr/>
          <p:nvPr/>
        </p:nvSpPr>
        <p:spPr>
          <a:xfrm>
            <a:off x="8032750" y="4864860"/>
            <a:ext cx="208025" cy="7213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3" name="Google Shape;528;p35"/>
          <p:cNvSpPr/>
          <p:nvPr/>
        </p:nvSpPr>
        <p:spPr>
          <a:xfrm>
            <a:off x="8020177" y="5067670"/>
            <a:ext cx="232921" cy="40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323" y="7200"/>
                </a:lnTo>
                <a:lnTo>
                  <a:pt x="8644" y="0"/>
                </a:lnTo>
                <a:lnTo>
                  <a:pt x="12964" y="0"/>
                </a:lnTo>
                <a:lnTo>
                  <a:pt x="17282" y="72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79546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4" name="Google Shape;529;p35"/>
          <p:cNvSpPr/>
          <p:nvPr/>
        </p:nvSpPr>
        <p:spPr>
          <a:xfrm>
            <a:off x="7921624" y="4743448"/>
            <a:ext cx="430278" cy="449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219" y="8623"/>
                </a:lnTo>
                <a:lnTo>
                  <a:pt x="848" y="6596"/>
                </a:lnTo>
                <a:lnTo>
                  <a:pt x="1844" y="4762"/>
                </a:lnTo>
                <a:lnTo>
                  <a:pt x="3162" y="3163"/>
                </a:lnTo>
                <a:lnTo>
                  <a:pt x="4760" y="1844"/>
                </a:lnTo>
                <a:lnTo>
                  <a:pt x="6595" y="849"/>
                </a:lnTo>
                <a:lnTo>
                  <a:pt x="8623" y="219"/>
                </a:lnTo>
                <a:lnTo>
                  <a:pt x="10800" y="0"/>
                </a:lnTo>
                <a:lnTo>
                  <a:pt x="12976" y="219"/>
                </a:lnTo>
                <a:lnTo>
                  <a:pt x="15002" y="849"/>
                </a:lnTo>
                <a:lnTo>
                  <a:pt x="16837" y="1844"/>
                </a:lnTo>
                <a:lnTo>
                  <a:pt x="18435" y="3163"/>
                </a:lnTo>
                <a:lnTo>
                  <a:pt x="19755" y="4762"/>
                </a:lnTo>
                <a:lnTo>
                  <a:pt x="20751" y="6596"/>
                </a:lnTo>
                <a:lnTo>
                  <a:pt x="21380" y="8623"/>
                </a:lnTo>
                <a:lnTo>
                  <a:pt x="21600" y="10800"/>
                </a:lnTo>
                <a:lnTo>
                  <a:pt x="21380" y="12977"/>
                </a:lnTo>
                <a:lnTo>
                  <a:pt x="20751" y="15004"/>
                </a:lnTo>
                <a:lnTo>
                  <a:pt x="19755" y="16838"/>
                </a:lnTo>
                <a:lnTo>
                  <a:pt x="18435" y="18437"/>
                </a:lnTo>
                <a:lnTo>
                  <a:pt x="16837" y="19756"/>
                </a:lnTo>
                <a:lnTo>
                  <a:pt x="15002" y="20751"/>
                </a:lnTo>
                <a:lnTo>
                  <a:pt x="12976" y="21381"/>
                </a:lnTo>
                <a:lnTo>
                  <a:pt x="10800" y="21600"/>
                </a:lnTo>
                <a:lnTo>
                  <a:pt x="8623" y="21381"/>
                </a:lnTo>
                <a:lnTo>
                  <a:pt x="6595" y="20751"/>
                </a:lnTo>
                <a:lnTo>
                  <a:pt x="4760" y="19756"/>
                </a:lnTo>
                <a:lnTo>
                  <a:pt x="3162" y="18437"/>
                </a:lnTo>
                <a:lnTo>
                  <a:pt x="1844" y="16838"/>
                </a:lnTo>
                <a:lnTo>
                  <a:pt x="848" y="15004"/>
                </a:lnTo>
                <a:lnTo>
                  <a:pt x="219" y="12977"/>
                </a:lnTo>
                <a:lnTo>
                  <a:pt x="0" y="10800"/>
                </a:lnTo>
                <a:close/>
              </a:path>
            </a:pathLst>
          </a:custGeom>
          <a:ln w="25400">
            <a:solidFill>
              <a:srgbClr val="F79546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5" name="Google Shape;530;p35"/>
          <p:cNvSpPr/>
          <p:nvPr/>
        </p:nvSpPr>
        <p:spPr>
          <a:xfrm>
            <a:off x="8031226" y="5641973"/>
            <a:ext cx="85728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12" y="0"/>
                </a:moveTo>
                <a:lnTo>
                  <a:pt x="3456" y="0"/>
                </a:lnTo>
                <a:lnTo>
                  <a:pt x="2359" y="551"/>
                </a:lnTo>
                <a:lnTo>
                  <a:pt x="1410" y="2084"/>
                </a:lnTo>
                <a:lnTo>
                  <a:pt x="663" y="4422"/>
                </a:lnTo>
                <a:lnTo>
                  <a:pt x="175" y="7386"/>
                </a:lnTo>
                <a:lnTo>
                  <a:pt x="0" y="10800"/>
                </a:lnTo>
                <a:lnTo>
                  <a:pt x="175" y="14214"/>
                </a:lnTo>
                <a:lnTo>
                  <a:pt x="663" y="17178"/>
                </a:lnTo>
                <a:lnTo>
                  <a:pt x="1410" y="19516"/>
                </a:lnTo>
                <a:lnTo>
                  <a:pt x="2359" y="21049"/>
                </a:lnTo>
                <a:lnTo>
                  <a:pt x="3456" y="21600"/>
                </a:lnTo>
                <a:lnTo>
                  <a:pt x="18112" y="21600"/>
                </a:lnTo>
                <a:lnTo>
                  <a:pt x="20169" y="19516"/>
                </a:lnTo>
                <a:lnTo>
                  <a:pt x="20925" y="17178"/>
                </a:lnTo>
                <a:lnTo>
                  <a:pt x="21421" y="14214"/>
                </a:lnTo>
                <a:lnTo>
                  <a:pt x="21600" y="10800"/>
                </a:lnTo>
                <a:lnTo>
                  <a:pt x="21421" y="7386"/>
                </a:lnTo>
                <a:lnTo>
                  <a:pt x="20925" y="4422"/>
                </a:lnTo>
                <a:lnTo>
                  <a:pt x="20169" y="2084"/>
                </a:lnTo>
                <a:lnTo>
                  <a:pt x="19212" y="551"/>
                </a:lnTo>
                <a:lnTo>
                  <a:pt x="18112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6" name="Google Shape;531;p35"/>
          <p:cNvSpPr/>
          <p:nvPr/>
        </p:nvSpPr>
        <p:spPr>
          <a:xfrm>
            <a:off x="8031226" y="5641973"/>
            <a:ext cx="85728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56" y="0"/>
                </a:moveTo>
                <a:lnTo>
                  <a:pt x="18112" y="0"/>
                </a:lnTo>
                <a:lnTo>
                  <a:pt x="19212" y="551"/>
                </a:lnTo>
                <a:lnTo>
                  <a:pt x="20169" y="2084"/>
                </a:lnTo>
                <a:lnTo>
                  <a:pt x="20925" y="4422"/>
                </a:lnTo>
                <a:lnTo>
                  <a:pt x="21421" y="7386"/>
                </a:lnTo>
                <a:lnTo>
                  <a:pt x="21600" y="10800"/>
                </a:lnTo>
                <a:lnTo>
                  <a:pt x="21421" y="14214"/>
                </a:lnTo>
                <a:lnTo>
                  <a:pt x="20925" y="17178"/>
                </a:lnTo>
                <a:lnTo>
                  <a:pt x="20169" y="19516"/>
                </a:lnTo>
                <a:lnTo>
                  <a:pt x="19212" y="21049"/>
                </a:lnTo>
                <a:lnTo>
                  <a:pt x="18112" y="21600"/>
                </a:lnTo>
                <a:lnTo>
                  <a:pt x="3456" y="21600"/>
                </a:lnTo>
                <a:lnTo>
                  <a:pt x="1410" y="19516"/>
                </a:lnTo>
                <a:lnTo>
                  <a:pt x="663" y="17178"/>
                </a:lnTo>
                <a:lnTo>
                  <a:pt x="175" y="14214"/>
                </a:lnTo>
                <a:lnTo>
                  <a:pt x="0" y="10800"/>
                </a:lnTo>
                <a:lnTo>
                  <a:pt x="175" y="7386"/>
                </a:lnTo>
                <a:lnTo>
                  <a:pt x="663" y="4422"/>
                </a:lnTo>
                <a:lnTo>
                  <a:pt x="1410" y="2084"/>
                </a:lnTo>
                <a:lnTo>
                  <a:pt x="2359" y="551"/>
                </a:lnTo>
                <a:lnTo>
                  <a:pt x="3456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7" name="Google Shape;532;p35"/>
          <p:cNvSpPr/>
          <p:nvPr/>
        </p:nvSpPr>
        <p:spPr>
          <a:xfrm>
            <a:off x="8183626" y="5641973"/>
            <a:ext cx="85728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12" y="0"/>
                </a:moveTo>
                <a:lnTo>
                  <a:pt x="3456" y="0"/>
                </a:lnTo>
                <a:lnTo>
                  <a:pt x="2359" y="551"/>
                </a:lnTo>
                <a:lnTo>
                  <a:pt x="1410" y="2084"/>
                </a:lnTo>
                <a:lnTo>
                  <a:pt x="663" y="4422"/>
                </a:lnTo>
                <a:lnTo>
                  <a:pt x="175" y="7386"/>
                </a:lnTo>
                <a:lnTo>
                  <a:pt x="0" y="10800"/>
                </a:lnTo>
                <a:lnTo>
                  <a:pt x="175" y="14214"/>
                </a:lnTo>
                <a:lnTo>
                  <a:pt x="663" y="17178"/>
                </a:lnTo>
                <a:lnTo>
                  <a:pt x="1410" y="19516"/>
                </a:lnTo>
                <a:lnTo>
                  <a:pt x="2359" y="21049"/>
                </a:lnTo>
                <a:lnTo>
                  <a:pt x="3456" y="21600"/>
                </a:lnTo>
                <a:lnTo>
                  <a:pt x="18112" y="21600"/>
                </a:lnTo>
                <a:lnTo>
                  <a:pt x="20169" y="19516"/>
                </a:lnTo>
                <a:lnTo>
                  <a:pt x="20925" y="17178"/>
                </a:lnTo>
                <a:lnTo>
                  <a:pt x="21421" y="14214"/>
                </a:lnTo>
                <a:lnTo>
                  <a:pt x="21600" y="10800"/>
                </a:lnTo>
                <a:lnTo>
                  <a:pt x="21421" y="7386"/>
                </a:lnTo>
                <a:lnTo>
                  <a:pt x="20925" y="4422"/>
                </a:lnTo>
                <a:lnTo>
                  <a:pt x="20169" y="2084"/>
                </a:lnTo>
                <a:lnTo>
                  <a:pt x="19212" y="551"/>
                </a:lnTo>
                <a:lnTo>
                  <a:pt x="18112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8" name="Google Shape;533;p35"/>
          <p:cNvSpPr/>
          <p:nvPr/>
        </p:nvSpPr>
        <p:spPr>
          <a:xfrm>
            <a:off x="8183626" y="5641973"/>
            <a:ext cx="85728" cy="45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56" y="0"/>
                </a:moveTo>
                <a:lnTo>
                  <a:pt x="18112" y="0"/>
                </a:lnTo>
                <a:lnTo>
                  <a:pt x="19212" y="551"/>
                </a:lnTo>
                <a:lnTo>
                  <a:pt x="20169" y="2084"/>
                </a:lnTo>
                <a:lnTo>
                  <a:pt x="20925" y="4422"/>
                </a:lnTo>
                <a:lnTo>
                  <a:pt x="21421" y="7386"/>
                </a:lnTo>
                <a:lnTo>
                  <a:pt x="21600" y="10800"/>
                </a:lnTo>
                <a:lnTo>
                  <a:pt x="21421" y="14214"/>
                </a:lnTo>
                <a:lnTo>
                  <a:pt x="20925" y="17178"/>
                </a:lnTo>
                <a:lnTo>
                  <a:pt x="20169" y="19516"/>
                </a:lnTo>
                <a:lnTo>
                  <a:pt x="19212" y="21049"/>
                </a:lnTo>
                <a:lnTo>
                  <a:pt x="18112" y="21600"/>
                </a:lnTo>
                <a:lnTo>
                  <a:pt x="3456" y="21600"/>
                </a:lnTo>
                <a:lnTo>
                  <a:pt x="1410" y="19516"/>
                </a:lnTo>
                <a:lnTo>
                  <a:pt x="663" y="17178"/>
                </a:lnTo>
                <a:lnTo>
                  <a:pt x="175" y="14214"/>
                </a:lnTo>
                <a:lnTo>
                  <a:pt x="0" y="10800"/>
                </a:lnTo>
                <a:lnTo>
                  <a:pt x="175" y="7386"/>
                </a:lnTo>
                <a:lnTo>
                  <a:pt x="663" y="4422"/>
                </a:lnTo>
                <a:lnTo>
                  <a:pt x="1410" y="2084"/>
                </a:lnTo>
                <a:lnTo>
                  <a:pt x="2359" y="551"/>
                </a:lnTo>
                <a:lnTo>
                  <a:pt x="3456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9" name="Google Shape;534;p35"/>
          <p:cNvSpPr/>
          <p:nvPr/>
        </p:nvSpPr>
        <p:spPr>
          <a:xfrm>
            <a:off x="8335771" y="4731003"/>
            <a:ext cx="197234" cy="550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66" y="0"/>
                </a:moveTo>
                <a:lnTo>
                  <a:pt x="15356" y="1387"/>
                </a:lnTo>
                <a:lnTo>
                  <a:pt x="13804" y="3017"/>
                </a:lnTo>
                <a:lnTo>
                  <a:pt x="11909" y="5138"/>
                </a:lnTo>
                <a:lnTo>
                  <a:pt x="9763" y="7650"/>
                </a:lnTo>
                <a:lnTo>
                  <a:pt x="7455" y="10454"/>
                </a:lnTo>
                <a:lnTo>
                  <a:pt x="5229" y="13267"/>
                </a:lnTo>
                <a:lnTo>
                  <a:pt x="3300" y="15802"/>
                </a:lnTo>
                <a:lnTo>
                  <a:pt x="1740" y="17957"/>
                </a:lnTo>
                <a:lnTo>
                  <a:pt x="622" y="19631"/>
                </a:lnTo>
                <a:lnTo>
                  <a:pt x="0" y="21131"/>
                </a:lnTo>
                <a:lnTo>
                  <a:pt x="4534" y="21600"/>
                </a:lnTo>
                <a:lnTo>
                  <a:pt x="6244" y="20214"/>
                </a:lnTo>
                <a:lnTo>
                  <a:pt x="7796" y="18585"/>
                </a:lnTo>
                <a:lnTo>
                  <a:pt x="9691" y="16464"/>
                </a:lnTo>
                <a:lnTo>
                  <a:pt x="11837" y="13952"/>
                </a:lnTo>
                <a:lnTo>
                  <a:pt x="14145" y="11146"/>
                </a:lnTo>
                <a:lnTo>
                  <a:pt x="16371" y="8335"/>
                </a:lnTo>
                <a:lnTo>
                  <a:pt x="18300" y="5800"/>
                </a:lnTo>
                <a:lnTo>
                  <a:pt x="19860" y="3645"/>
                </a:lnTo>
                <a:lnTo>
                  <a:pt x="20978" y="1971"/>
                </a:lnTo>
                <a:lnTo>
                  <a:pt x="21600" y="474"/>
                </a:lnTo>
                <a:lnTo>
                  <a:pt x="17066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0" name="Google Shape;535;p35"/>
          <p:cNvSpPr/>
          <p:nvPr/>
        </p:nvSpPr>
        <p:spPr>
          <a:xfrm>
            <a:off x="8335771" y="4731003"/>
            <a:ext cx="197234" cy="550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66" y="0"/>
                </a:moveTo>
                <a:lnTo>
                  <a:pt x="21600" y="474"/>
                </a:lnTo>
                <a:lnTo>
                  <a:pt x="21582" y="880"/>
                </a:lnTo>
                <a:lnTo>
                  <a:pt x="20978" y="1971"/>
                </a:lnTo>
                <a:lnTo>
                  <a:pt x="19860" y="3645"/>
                </a:lnTo>
                <a:lnTo>
                  <a:pt x="18300" y="5800"/>
                </a:lnTo>
                <a:lnTo>
                  <a:pt x="16371" y="8335"/>
                </a:lnTo>
                <a:lnTo>
                  <a:pt x="14145" y="11146"/>
                </a:lnTo>
                <a:lnTo>
                  <a:pt x="11837" y="13952"/>
                </a:lnTo>
                <a:lnTo>
                  <a:pt x="9691" y="16464"/>
                </a:lnTo>
                <a:lnTo>
                  <a:pt x="7796" y="18585"/>
                </a:lnTo>
                <a:lnTo>
                  <a:pt x="6244" y="20214"/>
                </a:lnTo>
                <a:lnTo>
                  <a:pt x="4534" y="21600"/>
                </a:lnTo>
                <a:lnTo>
                  <a:pt x="0" y="21131"/>
                </a:lnTo>
                <a:lnTo>
                  <a:pt x="622" y="19631"/>
                </a:lnTo>
                <a:lnTo>
                  <a:pt x="1740" y="17957"/>
                </a:lnTo>
                <a:lnTo>
                  <a:pt x="3300" y="15802"/>
                </a:lnTo>
                <a:lnTo>
                  <a:pt x="5229" y="13267"/>
                </a:lnTo>
                <a:lnTo>
                  <a:pt x="7455" y="10454"/>
                </a:lnTo>
                <a:lnTo>
                  <a:pt x="9763" y="7650"/>
                </a:lnTo>
                <a:lnTo>
                  <a:pt x="11909" y="5138"/>
                </a:lnTo>
                <a:lnTo>
                  <a:pt x="13804" y="3017"/>
                </a:lnTo>
                <a:lnTo>
                  <a:pt x="15356" y="1387"/>
                </a:lnTo>
                <a:lnTo>
                  <a:pt x="17066" y="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1" name="Google Shape;536;p35"/>
          <p:cNvSpPr/>
          <p:nvPr/>
        </p:nvSpPr>
        <p:spPr>
          <a:xfrm>
            <a:off x="7745983" y="4741290"/>
            <a:ext cx="194186" cy="52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44" y="0"/>
                </a:moveTo>
                <a:lnTo>
                  <a:pt x="0" y="530"/>
                </a:lnTo>
                <a:lnTo>
                  <a:pt x="53" y="1106"/>
                </a:lnTo>
                <a:lnTo>
                  <a:pt x="913" y="2635"/>
                </a:lnTo>
                <a:lnTo>
                  <a:pt x="2461" y="4942"/>
                </a:lnTo>
                <a:lnTo>
                  <a:pt x="4579" y="7851"/>
                </a:lnTo>
                <a:lnTo>
                  <a:pt x="7148" y="11187"/>
                </a:lnTo>
                <a:lnTo>
                  <a:pt x="9843" y="14512"/>
                </a:lnTo>
                <a:lnTo>
                  <a:pt x="12296" y="17387"/>
                </a:lnTo>
                <a:lnTo>
                  <a:pt x="14351" y="19641"/>
                </a:lnTo>
                <a:lnTo>
                  <a:pt x="15852" y="21102"/>
                </a:lnTo>
                <a:lnTo>
                  <a:pt x="16641" y="21600"/>
                </a:lnTo>
                <a:lnTo>
                  <a:pt x="21600" y="21070"/>
                </a:lnTo>
                <a:lnTo>
                  <a:pt x="20680" y="18965"/>
                </a:lnTo>
                <a:lnTo>
                  <a:pt x="19131" y="16658"/>
                </a:lnTo>
                <a:lnTo>
                  <a:pt x="17012" y="13749"/>
                </a:lnTo>
                <a:lnTo>
                  <a:pt x="14438" y="10413"/>
                </a:lnTo>
                <a:lnTo>
                  <a:pt x="11750" y="7088"/>
                </a:lnTo>
                <a:lnTo>
                  <a:pt x="9300" y="4213"/>
                </a:lnTo>
                <a:lnTo>
                  <a:pt x="7244" y="1959"/>
                </a:lnTo>
                <a:lnTo>
                  <a:pt x="5740" y="498"/>
                </a:lnTo>
                <a:lnTo>
                  <a:pt x="4944" y="0"/>
                </a:lnTo>
                <a:close/>
              </a:path>
            </a:pathLst>
          </a:custGeom>
          <a:solidFill>
            <a:srgbClr val="FFCC9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2" name="Google Shape;537;p35"/>
          <p:cNvSpPr/>
          <p:nvPr/>
        </p:nvSpPr>
        <p:spPr>
          <a:xfrm>
            <a:off x="7745983" y="4741290"/>
            <a:ext cx="194186" cy="52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41" y="21600"/>
                </a:moveTo>
                <a:lnTo>
                  <a:pt x="21600" y="21070"/>
                </a:lnTo>
                <a:lnTo>
                  <a:pt x="21541" y="20494"/>
                </a:lnTo>
                <a:lnTo>
                  <a:pt x="20680" y="18965"/>
                </a:lnTo>
                <a:lnTo>
                  <a:pt x="19131" y="16658"/>
                </a:lnTo>
                <a:lnTo>
                  <a:pt x="17012" y="13749"/>
                </a:lnTo>
                <a:lnTo>
                  <a:pt x="14438" y="10413"/>
                </a:lnTo>
                <a:lnTo>
                  <a:pt x="11750" y="7088"/>
                </a:lnTo>
                <a:lnTo>
                  <a:pt x="9300" y="4213"/>
                </a:lnTo>
                <a:lnTo>
                  <a:pt x="7244" y="1959"/>
                </a:lnTo>
                <a:lnTo>
                  <a:pt x="5740" y="498"/>
                </a:lnTo>
                <a:lnTo>
                  <a:pt x="4944" y="0"/>
                </a:lnTo>
                <a:lnTo>
                  <a:pt x="0" y="530"/>
                </a:lnTo>
                <a:lnTo>
                  <a:pt x="913" y="2635"/>
                </a:lnTo>
                <a:lnTo>
                  <a:pt x="2461" y="4942"/>
                </a:lnTo>
                <a:lnTo>
                  <a:pt x="4579" y="7851"/>
                </a:lnTo>
                <a:lnTo>
                  <a:pt x="7148" y="11187"/>
                </a:lnTo>
                <a:lnTo>
                  <a:pt x="9843" y="14512"/>
                </a:lnTo>
                <a:lnTo>
                  <a:pt x="12296" y="17387"/>
                </a:lnTo>
                <a:lnTo>
                  <a:pt x="14351" y="19641"/>
                </a:lnTo>
                <a:lnTo>
                  <a:pt x="15852" y="21102"/>
                </a:lnTo>
                <a:lnTo>
                  <a:pt x="16641" y="21600"/>
                </a:lnTo>
                <a:close/>
              </a:path>
            </a:pathLst>
          </a:custGeom>
          <a:ln w="25400">
            <a:solidFill>
              <a:srgbClr val="2C2C8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75" name="Google Shape;538;p35"/>
          <p:cNvGrpSpPr/>
          <p:nvPr/>
        </p:nvGrpSpPr>
        <p:grpSpPr>
          <a:xfrm>
            <a:off x="7731123" y="4344987"/>
            <a:ext cx="811536" cy="304804"/>
            <a:chOff x="0" y="0"/>
            <a:chExt cx="811535" cy="304803"/>
          </a:xfrm>
        </p:grpSpPr>
        <p:sp>
          <p:nvSpPr>
            <p:cNvPr id="473" name="矩形"/>
            <p:cNvSpPr/>
            <p:nvPr/>
          </p:nvSpPr>
          <p:spPr>
            <a:xfrm>
              <a:off x="-1" y="0"/>
              <a:ext cx="811536" cy="304804"/>
            </a:xfrm>
            <a:prstGeom prst="rect">
              <a:avLst/>
            </a:prstGeom>
            <a:solidFill>
              <a:srgbClr val="FF3300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indent="101600">
                <a:defRPr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74" name="高風險"/>
            <p:cNvSpPr txBox="1"/>
            <p:nvPr/>
          </p:nvSpPr>
          <p:spPr>
            <a:xfrm>
              <a:off x="-1" y="0"/>
              <a:ext cx="811536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01600">
                <a:defRPr sz="1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高風險</a:t>
              </a:r>
            </a:p>
          </p:txBody>
        </p:sp>
      </p:grpSp>
      <p:sp>
        <p:nvSpPr>
          <p:cNvPr id="476" name="Google Shape;539;p35"/>
          <p:cNvSpPr/>
          <p:nvPr/>
        </p:nvSpPr>
        <p:spPr>
          <a:xfrm>
            <a:off x="3240151" y="4391025"/>
            <a:ext cx="1773175" cy="17748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7" name="Google Shape;540;p35"/>
          <p:cNvSpPr/>
          <p:nvPr/>
        </p:nvSpPr>
        <p:spPr>
          <a:xfrm>
            <a:off x="826008" y="4430267"/>
            <a:ext cx="1967484" cy="159258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545;p36"/>
          <p:cNvSpPr/>
          <p:nvPr/>
        </p:nvSpPr>
        <p:spPr>
          <a:xfrm>
            <a:off x="323850" y="765175"/>
            <a:ext cx="1749425" cy="14935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0" name="Google Shape;546;p36"/>
          <p:cNvSpPr/>
          <p:nvPr/>
        </p:nvSpPr>
        <p:spPr>
          <a:xfrm>
            <a:off x="323850" y="3347720"/>
            <a:ext cx="1749425" cy="457202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1" name="Google Shape;547;p36"/>
          <p:cNvSpPr/>
          <p:nvPr/>
        </p:nvSpPr>
        <p:spPr>
          <a:xfrm>
            <a:off x="2073274" y="3347720"/>
            <a:ext cx="1751080" cy="45720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2" name="Google Shape;548;p36"/>
          <p:cNvSpPr/>
          <p:nvPr/>
        </p:nvSpPr>
        <p:spPr>
          <a:xfrm>
            <a:off x="3824351" y="3347720"/>
            <a:ext cx="1747775" cy="45720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3" name="Google Shape;549;p36"/>
          <p:cNvSpPr/>
          <p:nvPr/>
        </p:nvSpPr>
        <p:spPr>
          <a:xfrm>
            <a:off x="5572123" y="3347720"/>
            <a:ext cx="1909830" cy="45720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4" name="Google Shape;550;p36"/>
          <p:cNvSpPr/>
          <p:nvPr/>
        </p:nvSpPr>
        <p:spPr>
          <a:xfrm>
            <a:off x="7481951" y="3347720"/>
            <a:ext cx="1590678" cy="45720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5" name="Google Shape;551;p36"/>
          <p:cNvSpPr/>
          <p:nvPr/>
        </p:nvSpPr>
        <p:spPr>
          <a:xfrm>
            <a:off x="323850" y="3804920"/>
            <a:ext cx="1749425" cy="457202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6" name="Google Shape;552;p36"/>
          <p:cNvSpPr/>
          <p:nvPr/>
        </p:nvSpPr>
        <p:spPr>
          <a:xfrm>
            <a:off x="2073274" y="3804920"/>
            <a:ext cx="1751080" cy="45720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7" name="Google Shape;553;p36"/>
          <p:cNvSpPr/>
          <p:nvPr/>
        </p:nvSpPr>
        <p:spPr>
          <a:xfrm>
            <a:off x="3824351" y="3804920"/>
            <a:ext cx="1747775" cy="45720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8" name="Google Shape;554;p36"/>
          <p:cNvSpPr/>
          <p:nvPr/>
        </p:nvSpPr>
        <p:spPr>
          <a:xfrm>
            <a:off x="5572123" y="3804920"/>
            <a:ext cx="1909830" cy="45720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9" name="Google Shape;555;p36"/>
          <p:cNvSpPr/>
          <p:nvPr/>
        </p:nvSpPr>
        <p:spPr>
          <a:xfrm>
            <a:off x="7481951" y="3804920"/>
            <a:ext cx="1590678" cy="45720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0" name="Google Shape;556;p36"/>
          <p:cNvSpPr/>
          <p:nvPr/>
        </p:nvSpPr>
        <p:spPr>
          <a:xfrm>
            <a:off x="323850" y="4262120"/>
            <a:ext cx="1749425" cy="1188722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1" name="Google Shape;557;p36"/>
          <p:cNvSpPr/>
          <p:nvPr/>
        </p:nvSpPr>
        <p:spPr>
          <a:xfrm>
            <a:off x="2073274" y="4262120"/>
            <a:ext cx="1751080" cy="118872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2" name="Google Shape;558;p36"/>
          <p:cNvSpPr/>
          <p:nvPr/>
        </p:nvSpPr>
        <p:spPr>
          <a:xfrm>
            <a:off x="3824351" y="4262120"/>
            <a:ext cx="1747775" cy="118872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3" name="Google Shape;559;p36"/>
          <p:cNvSpPr/>
          <p:nvPr/>
        </p:nvSpPr>
        <p:spPr>
          <a:xfrm>
            <a:off x="5572123" y="4262120"/>
            <a:ext cx="1909830" cy="118872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4" name="Google Shape;560;p36"/>
          <p:cNvSpPr/>
          <p:nvPr/>
        </p:nvSpPr>
        <p:spPr>
          <a:xfrm>
            <a:off x="7481951" y="4262120"/>
            <a:ext cx="1590678" cy="1188722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5" name="Google Shape;561;p36"/>
          <p:cNvSpPr/>
          <p:nvPr/>
        </p:nvSpPr>
        <p:spPr>
          <a:xfrm>
            <a:off x="323850" y="5450840"/>
            <a:ext cx="1749425" cy="503241"/>
          </a:xfrm>
          <a:prstGeom prst="rect">
            <a:avLst/>
          </a:prstGeom>
          <a:solidFill>
            <a:srgbClr val="FFFF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6" name="Google Shape;562;p36"/>
          <p:cNvSpPr/>
          <p:nvPr/>
        </p:nvSpPr>
        <p:spPr>
          <a:xfrm>
            <a:off x="2073274" y="5450840"/>
            <a:ext cx="1751080" cy="503241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7" name="Google Shape;563;p36"/>
          <p:cNvSpPr/>
          <p:nvPr/>
        </p:nvSpPr>
        <p:spPr>
          <a:xfrm>
            <a:off x="3824351" y="5450840"/>
            <a:ext cx="1747775" cy="503241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8" name="Google Shape;564;p36"/>
          <p:cNvSpPr/>
          <p:nvPr/>
        </p:nvSpPr>
        <p:spPr>
          <a:xfrm>
            <a:off x="5572123" y="5450840"/>
            <a:ext cx="1909830" cy="503241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9" name="Google Shape;565;p36"/>
          <p:cNvSpPr/>
          <p:nvPr/>
        </p:nvSpPr>
        <p:spPr>
          <a:xfrm>
            <a:off x="7481951" y="5450840"/>
            <a:ext cx="1590678" cy="503241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0" name="Google Shape;566;p36"/>
          <p:cNvSpPr txBox="1"/>
          <p:nvPr>
            <p:ph type="title"/>
          </p:nvPr>
        </p:nvSpPr>
        <p:spPr>
          <a:xfrm>
            <a:off x="3210940" y="0"/>
            <a:ext cx="4601422" cy="635000"/>
          </a:xfrm>
          <a:prstGeom prst="rect">
            <a:avLst/>
          </a:prstGeom>
        </p:spPr>
        <p:txBody>
          <a:bodyPr/>
          <a:lstStyle/>
          <a:p>
            <a:pPr indent="8508" defTabSz="712317">
              <a:defRPr b="1" sz="2565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0" sz="3420">
                <a:latin typeface="Helvetica Neue"/>
                <a:ea typeface="Helvetica Neue"/>
                <a:cs typeface="Helvetica Neue"/>
                <a:sym typeface="Helvetica Neue"/>
              </a:rPr>
              <a:t>檢測技術比較</a:t>
            </a:r>
          </a:p>
        </p:txBody>
      </p:sp>
      <p:graphicFrame>
        <p:nvGraphicFramePr>
          <p:cNvPr id="501" name="Google Shape;567;p36"/>
          <p:cNvGraphicFramePr/>
          <p:nvPr/>
        </p:nvGraphicFramePr>
        <p:xfrm>
          <a:off x="309560" y="750887"/>
          <a:ext cx="8750900" cy="603543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727825"/>
                <a:gridCol w="1799600"/>
                <a:gridCol w="1729100"/>
                <a:gridCol w="1902450"/>
                <a:gridCol w="403850"/>
                <a:gridCol w="1188075"/>
              </a:tblGrid>
              <a:tr h="1885687">
                <a:tc>
                  <a:txBody>
                    <a:bodyPr/>
                    <a:lstStyle/>
                    <a:p>
                      <a:pPr indent="550544" algn="l">
                        <a:defRPr sz="2000">
                          <a:sym typeface="Arial"/>
                        </a:defRPr>
                      </a:pPr>
                      <a:r>
                        <a:t>测序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技術</a:t>
                      </a:r>
                    </a:p>
                    <a:p>
                      <a:pPr algn="l">
                        <a:defRPr sz="20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  <a:p>
                      <a:pPr marR="1104900" indent="105410" algn="l">
                        <a:lnSpc>
                          <a:spcPct val="120000"/>
                        </a:lnSpc>
                        <a:defRPr sz="2000">
                          <a:sym typeface="Arial"/>
                        </a:defRPr>
                      </a:pPr>
                      <a:r>
                        <a:t>重要 参數</a:t>
                      </a:r>
                    </a:p>
                  </a:txBody>
                  <a:tcPr marL="0" marR="0" marT="0" marB="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R="138429" indent="127000" algn="l">
                        <a:defRPr sz="2000">
                          <a:sym typeface="Arial"/>
                        </a:defRPr>
                      </a:pPr>
                      <a:r>
                        <a:t>螢光自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動</a:t>
                      </a:r>
                      <a:r>
                        <a:t>測序  </a:t>
                      </a:r>
                    </a:p>
                    <a:p>
                      <a:pPr marR="138429" indent="127000" algn="l">
                        <a:defRPr sz="20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儀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R="115570" indent="79375" algn="l">
                        <a:lnSpc>
                          <a:spcPct val="100200"/>
                        </a:lnSpc>
                        <a:defRPr sz="2000">
                          <a:sym typeface="Arial"/>
                        </a:defRPr>
                      </a:pPr>
                      <a:r>
                        <a:t>基質輔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助</a:t>
                      </a:r>
                      <a:r>
                        <a:t>雷射 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解析</a:t>
                      </a:r>
                      <a:r>
                        <a:t>電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離</a:t>
                      </a:r>
                      <a:r>
                        <a:t>飛行 時間質譜 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(Maldi-tof)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76200">
                      <a:solidFill>
                        <a:srgbClr val="0000FF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R="257175" indent="97787" algn="l">
                        <a:lnSpc>
                          <a:spcPct val="100200"/>
                        </a:lnSpc>
                        <a:defRPr sz="2000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t>新世代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测</a:t>
                      </a:r>
                      <a:r>
                        <a:t>序技 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術 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(NGS, Next  generation  sequencing)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05410" algn="l">
                        <a:defRPr sz="2000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t>基因晶片</a:t>
                      </a:r>
                    </a:p>
                    <a:p>
                      <a:pPr indent="105410" algn="l">
                        <a:defRPr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(Microarray)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cPr/>
                </a:tc>
              </a:tr>
              <a:tr h="525150">
                <a:tc>
                  <a:txBody>
                    <a:bodyPr/>
                    <a:lstStyle/>
                    <a:p>
                      <a:pPr indent="105410" algn="l">
                        <a:defRPr sz="2400">
                          <a:sym typeface="Arial"/>
                        </a:defRPr>
                      </a:pPr>
                      <a:r>
                        <a:t>可使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用</a:t>
                      </a:r>
                      <a:r>
                        <a:t>檢體</a:t>
                      </a:r>
                    </a:p>
                  </a:txBody>
                  <a:tcPr marL="0" marR="0" marT="0" marB="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唾液/血液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血液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76200">
                      <a:solidFill>
                        <a:srgbClr val="0000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唾液/血液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唾液/血液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 hMerge="1">
                  <a:tcPr/>
                </a:tc>
              </a:tr>
              <a:tr h="563250"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臨床認證</a:t>
                      </a:r>
                    </a:p>
                  </a:txBody>
                  <a:tcPr marL="0" marR="0" marT="0" marB="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通過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未通過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76200">
                      <a:solidFill>
                        <a:srgbClr val="0000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未通過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未通過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CC"/>
                    </a:solidFill>
                  </a:tcPr>
                </a:tc>
                <a:tc hMerge="1">
                  <a:tcPr/>
                </a:tc>
              </a:tr>
              <a:tr h="456575"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技術門檻</a:t>
                      </a:r>
                    </a:p>
                  </a:txBody>
                  <a:tcPr marL="0" marR="0" marT="0" marB="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高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高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76200">
                      <a:solidFill>
                        <a:srgbClr val="0000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高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高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 hMerge="1"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indent="105410" algn="l">
                        <a:defRPr sz="2400">
                          <a:sym typeface="Arial"/>
                        </a:defRPr>
                      </a:pPr>
                      <a:r>
                        <a:t>再現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性</a:t>
                      </a:r>
                    </a:p>
                  </a:txBody>
                  <a:tcPr marL="0" marR="0" marT="0" marB="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高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中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76200">
                      <a:solidFill>
                        <a:srgbClr val="0000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高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中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 hMerge="1">
                  <a:tcPr/>
                </a:tc>
              </a:tr>
              <a:tr h="1188725"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檢測彈性</a:t>
                      </a:r>
                    </a:p>
                  </a:txBody>
                  <a:tcPr marL="0" marR="0" marT="0" marB="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R="140335" indent="127000" algn="l">
                        <a:defRPr sz="2400">
                          <a:sym typeface="Arial"/>
                        </a:defRPr>
                      </a:pPr>
                      <a:r>
                        <a:t>高,可自由 選擇檢測基 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因項目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R="117475" indent="79375" algn="l">
                        <a:defRPr sz="2400">
                          <a:sym typeface="Arial"/>
                        </a:defRPr>
                      </a:pPr>
                      <a:r>
                        <a:t>高,可自由 選擇檢測基 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因項目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76200">
                      <a:solidFill>
                        <a:srgbClr val="0000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R="119379" indent="97787" algn="just">
                        <a:defRPr sz="2400">
                          <a:sym typeface="Arial"/>
                        </a:defRPr>
                      </a:pPr>
                      <a:r>
                        <a:t>低,需進行全 基因/外顯子 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測序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R="106679" indent="105410" algn="l">
                        <a:defRPr sz="2400">
                          <a:sym typeface="Arial"/>
                        </a:defRPr>
                      </a:pPr>
                      <a:r>
                        <a:t>低,需配合 晶片上探 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針序列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 hMerge="1">
                  <a:tcPr/>
                </a:tc>
              </a:tr>
              <a:tr h="502925"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所需费用</a:t>
                      </a:r>
                    </a:p>
                  </a:txBody>
                  <a:tcPr marL="0" marR="0" marT="0" marB="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低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中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76200">
                      <a:solidFill>
                        <a:srgbClr val="0000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高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76200">
                      <a:solidFill>
                        <a:srgbClr val="0000FF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sz="2400">
                          <a:sym typeface="Arial"/>
                        </a:rPr>
                        <a:t>高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76200">
                      <a:solidFill>
                        <a:srgbClr val="0000FF"/>
                      </a:solidFill>
                    </a:lnB>
                  </a:tcPr>
                </a:tc>
                <a:tc hMerge="1">
                  <a:tcPr/>
                </a:tc>
              </a:tr>
              <a:tr h="455924">
                <a:tc>
                  <a:txBody>
                    <a:bodyPr/>
                    <a:lstStyle/>
                    <a:p>
                      <a:pPr algn="l">
                        <a:defRPr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a:txBody>
                  <a:tcPr marL="0" marR="0" marT="0" marB="0" anchor="t" anchorCtr="0" horzOverflow="overflow">
                    <a:lnT w="28575">
                      <a:solidFill>
                        <a:srgbClr val="000000"/>
                      </a:solidFill>
                    </a:lnT>
                  </a:tcPr>
                </a:tc>
                <a:tc gridSpan="2">
                  <a:txBody>
                    <a:bodyPr/>
                    <a:lstStyle/>
                    <a:p>
                      <a:pPr indent="104775" algn="l">
                        <a:defRPr sz="2400">
                          <a:sym typeface="Arial"/>
                        </a:defRPr>
                      </a:pPr>
                      <a:r>
                        <a:t>醫療單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位</a:t>
                      </a:r>
                      <a:r>
                        <a:t>使用	</a:t>
                      </a:r>
                    </a:p>
                  </a:txBody>
                  <a:tcPr marL="0" marR="0" marT="0" marB="0" anchor="t" anchorCtr="0" horzOverflow="overflow">
                    <a:lnR w="76200">
                      <a:solidFill>
                        <a:srgbClr val="0000FF"/>
                      </a:solidFill>
                    </a:lnR>
                    <a:lnT w="28575">
                      <a:solidFill>
                        <a:srgbClr val="000000"/>
                      </a:solidFill>
                    </a:lnT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indent="106045" algn="l">
                        <a:defRPr sz="2000">
                          <a:sym typeface="Arial"/>
                        </a:defRPr>
                      </a:pPr>
                      <a:r>
                        <a:t>非醫療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單</a:t>
                      </a:r>
                      <a:r>
                        <a:t>位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使</a:t>
                      </a:r>
                      <a:r>
                        <a:t>用</a:t>
                      </a: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R w="76200">
                      <a:solidFill>
                        <a:srgbClr val="0000FF"/>
                      </a:solidFill>
                    </a:lnR>
                    <a:lnT w="76200">
                      <a:solidFill>
                        <a:srgbClr val="0000FF"/>
                      </a:solidFill>
                    </a:lnT>
                    <a:lnB w="76200">
                      <a:solidFill>
                        <a:srgbClr val="0000FF"/>
                      </a:solidFill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a:txBody>
                  <a:tcPr marL="0" marR="0" marT="0" marB="0" anchor="t" anchorCtr="0" horzOverflow="overflow">
                    <a:lnL w="76200">
                      <a:solidFill>
                        <a:srgbClr val="0000FF"/>
                      </a:solidFill>
                    </a:lnL>
                    <a:lnT w="28575">
                      <a:solidFill>
                        <a:srgbClr val="0000FF"/>
                      </a:solidFill>
                    </a:lnT>
                  </a:tcPr>
                </a:tc>
              </a:tr>
            </a:tbl>
          </a:graphicData>
        </a:graphic>
      </p:graphicFrame>
      <p:sp>
        <p:nvSpPr>
          <p:cNvPr id="502" name="Google Shape;571;p36"/>
          <p:cNvSpPr/>
          <p:nvPr/>
        </p:nvSpPr>
        <p:spPr>
          <a:xfrm>
            <a:off x="2052701" y="773176"/>
            <a:ext cx="1800228" cy="5176774"/>
          </a:xfrm>
          <a:prstGeom prst="rect">
            <a:avLst/>
          </a:prstGeom>
          <a:ln w="635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3" name="Google Shape;575;p36"/>
          <p:cNvSpPr/>
          <p:nvPr/>
        </p:nvSpPr>
        <p:spPr>
          <a:xfrm>
            <a:off x="5580126" y="765175"/>
            <a:ext cx="3563876" cy="5184775"/>
          </a:xfrm>
          <a:prstGeom prst="rect">
            <a:avLst/>
          </a:prstGeom>
          <a:ln w="63500">
            <a:solidFill>
              <a:srgbClr val="0000FF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圖片 1" descr="圖片 1"/>
          <p:cNvPicPr>
            <a:picLocks noChangeAspect="1"/>
          </p:cNvPicPr>
          <p:nvPr/>
        </p:nvPicPr>
        <p:blipFill>
          <a:blip r:embed="rId2">
            <a:extLst/>
          </a:blip>
          <a:srcRect l="0" t="9507" r="0" b="0"/>
          <a:stretch>
            <a:fillRect/>
          </a:stretch>
        </p:blipFill>
        <p:spPr>
          <a:xfrm>
            <a:off x="-90291" y="790467"/>
            <a:ext cx="9324531" cy="4874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圖片 2" descr="圖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6245"/>
            <a:ext cx="9144000" cy="5145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2434" y="476672"/>
            <a:ext cx="3859132" cy="5760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圖片 2" descr="圖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6245"/>
            <a:ext cx="9144000" cy="5145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1234148"/>
            <a:ext cx="8398224" cy="4724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圖片 2" descr="圖片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圖片 1" descr="圖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6245"/>
            <a:ext cx="9144000" cy="5145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圖片 1" descr="圖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6245"/>
            <a:ext cx="9144000" cy="5145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82;p16"/>
          <p:cNvSpPr/>
          <p:nvPr/>
        </p:nvSpPr>
        <p:spPr>
          <a:xfrm>
            <a:off x="756486" y="1032572"/>
            <a:ext cx="7882892" cy="54927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4" name="Google Shape;83;p16"/>
          <p:cNvSpPr/>
          <p:nvPr/>
        </p:nvSpPr>
        <p:spPr>
          <a:xfrm>
            <a:off x="-1315326" y="1480248"/>
            <a:ext cx="8909702" cy="566430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5" name="Google Shape;84;p16"/>
          <p:cNvSpPr txBox="1"/>
          <p:nvPr>
            <p:ph type="ctrTitle"/>
          </p:nvPr>
        </p:nvSpPr>
        <p:spPr>
          <a:xfrm>
            <a:off x="1482088" y="275028"/>
            <a:ext cx="6883401" cy="757560"/>
          </a:xfrm>
          <a:prstGeom prst="rect">
            <a:avLst/>
          </a:prstGeom>
        </p:spPr>
        <p:txBody>
          <a:bodyPr/>
          <a:lstStyle/>
          <a:p>
            <a:pPr indent="10609" defTabSz="878098">
              <a:defRPr sz="386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sz="4158">
                <a:latin typeface="Helvetica Neue"/>
                <a:ea typeface="Helvetica Neue"/>
                <a:cs typeface="Helvetica Neue"/>
                <a:sym typeface="Helvetica Neue"/>
              </a:rPr>
              <a:t>基因產業</a:t>
            </a:r>
            <a:r>
              <a:rPr sz="4158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4158">
                <a:latin typeface="Helvetica Neue"/>
                <a:ea typeface="Helvetica Neue"/>
                <a:cs typeface="Helvetica Neue"/>
                <a:sym typeface="Helvetica Neue"/>
              </a:rPr>
              <a:t>全球最佳代言人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80;p37"/>
          <p:cNvSpPr txBox="1"/>
          <p:nvPr/>
        </p:nvSpPr>
        <p:spPr>
          <a:xfrm>
            <a:off x="431537" y="119786"/>
            <a:ext cx="8229604" cy="67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400" u="sng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基因檢測 ＆ 傳統檢測</a:t>
            </a:r>
          </a:p>
        </p:txBody>
      </p:sp>
      <p:graphicFrame>
        <p:nvGraphicFramePr>
          <p:cNvPr id="521" name="Google Shape;581;p37"/>
          <p:cNvGraphicFramePr/>
          <p:nvPr/>
        </p:nvGraphicFramePr>
        <p:xfrm>
          <a:off x="161969" y="895051"/>
          <a:ext cx="8712969" cy="525045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733576"/>
                <a:gridCol w="3595015"/>
                <a:gridCol w="3384376"/>
              </a:tblGrid>
              <a:tr h="434350">
                <a:tc>
                  <a:txBody>
                    <a:bodyPr/>
                    <a:lstStyle/>
                    <a:p>
                      <a:pPr algn="l">
                        <a:defRPr b="1" sz="1600">
                          <a:solidFill>
                            <a:srgbClr val="FFFFFF"/>
                          </a:solidFill>
                          <a:sym typeface="Arial"/>
                        </a:defRPr>
                      </a:pP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600">
                          <a:solidFill>
                            <a:srgbClr val="000066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基因檢測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600">
                          <a:solidFill>
                            <a:srgbClr val="000066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傳統檢測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BBE0E3"/>
                    </a:solidFill>
                  </a:tcPr>
                </a:tc>
              </a:tr>
              <a:tr h="1323725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rgbClr val="000099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主要功效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2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認識個體  掌握特質</a:t>
                      </a:r>
                    </a:p>
                    <a:p>
                      <a:pPr algn="l">
                        <a:defRPr sz="22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預測疾病  正確保健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2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分析當下</a:t>
                      </a:r>
                    </a:p>
                    <a:p>
                      <a:pPr algn="l">
                        <a:defRPr sz="22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診斷疾病  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</a:tr>
              <a:tr h="698475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rgbClr val="000099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採集檢體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口腔黏膜細胞  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血液  尿液 糞便 體液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</a:tr>
              <a:tr h="698475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rgbClr val="000099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重複檢測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不須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必須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</a:tr>
              <a:tr h="698475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rgbClr val="000099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檢測報告書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內容豐富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內容簡易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</a:tr>
              <a:tr h="698475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rgbClr val="000099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項目種類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多元化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僅針對疾病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E7F3F4"/>
                    </a:solidFill>
                  </a:tcPr>
                </a:tc>
              </a:tr>
              <a:tr h="698475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rgbClr val="000099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使用期限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一輩子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當下或特定期間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grpSp>
        <p:nvGrpSpPr>
          <p:cNvPr id="524" name="Google Shape;582;p37"/>
          <p:cNvGrpSpPr/>
          <p:nvPr/>
        </p:nvGrpSpPr>
        <p:grpSpPr>
          <a:xfrm>
            <a:off x="4546339" y="1772816"/>
            <a:ext cx="504061" cy="432052"/>
            <a:chOff x="0" y="0"/>
            <a:chExt cx="504060" cy="432051"/>
          </a:xfrm>
        </p:grpSpPr>
        <p:sp>
          <p:nvSpPr>
            <p:cNvPr id="522" name="Google Shape;583;p37"/>
            <p:cNvSpPr/>
            <p:nvPr/>
          </p:nvSpPr>
          <p:spPr>
            <a:xfrm>
              <a:off x="-1" y="-1"/>
              <a:ext cx="504062" cy="432052"/>
            </a:xfrm>
            <a:prstGeom prst="star8">
              <a:avLst>
                <a:gd name="adj" fmla="val 37500"/>
              </a:avLst>
            </a:prstGeom>
            <a:solidFill>
              <a:srgbClr val="CCFF33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3" name="Google Shape;584;p37"/>
            <p:cNvSpPr txBox="1"/>
            <p:nvPr/>
          </p:nvSpPr>
          <p:spPr>
            <a:xfrm>
              <a:off x="77394" y="30604"/>
              <a:ext cx="349271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600">
                  <a:solidFill>
                    <a:srgbClr val="FF0000"/>
                  </a:solidFill>
                  <a:latin typeface="PMingLiu"/>
                  <a:ea typeface="PMingLiu"/>
                  <a:cs typeface="PMingLiu"/>
                  <a:sym typeface="PMingLiu"/>
                </a:defRPr>
              </a:lvl1pPr>
            </a:lstStyle>
            <a:p>
              <a:pPr/>
              <a:r>
                <a:t>優</a:t>
              </a:r>
            </a:p>
          </p:txBody>
        </p:sp>
      </p:grpSp>
      <p:grpSp>
        <p:nvGrpSpPr>
          <p:cNvPr id="527" name="Google Shape;585;p37"/>
          <p:cNvGrpSpPr/>
          <p:nvPr/>
        </p:nvGrpSpPr>
        <p:grpSpPr>
          <a:xfrm>
            <a:off x="4283969" y="2811527"/>
            <a:ext cx="504061" cy="432054"/>
            <a:chOff x="0" y="0"/>
            <a:chExt cx="504060" cy="432052"/>
          </a:xfrm>
        </p:grpSpPr>
        <p:sp>
          <p:nvSpPr>
            <p:cNvPr id="525" name="Google Shape;586;p37"/>
            <p:cNvSpPr/>
            <p:nvPr/>
          </p:nvSpPr>
          <p:spPr>
            <a:xfrm>
              <a:off x="-1" y="-1"/>
              <a:ext cx="504062" cy="432054"/>
            </a:xfrm>
            <a:prstGeom prst="star8">
              <a:avLst>
                <a:gd name="adj" fmla="val 37500"/>
              </a:avLst>
            </a:prstGeom>
            <a:solidFill>
              <a:srgbClr val="CCFF33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6" name="Google Shape;587;p37"/>
            <p:cNvSpPr txBox="1"/>
            <p:nvPr/>
          </p:nvSpPr>
          <p:spPr>
            <a:xfrm>
              <a:off x="77394" y="30604"/>
              <a:ext cx="349271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600">
                  <a:solidFill>
                    <a:srgbClr val="FF0000"/>
                  </a:solidFill>
                  <a:latin typeface="PMingLiu"/>
                  <a:ea typeface="PMingLiu"/>
                  <a:cs typeface="PMingLiu"/>
                  <a:sym typeface="PMingLiu"/>
                </a:defRPr>
              </a:lvl1pPr>
            </a:lstStyle>
            <a:p>
              <a:pPr/>
              <a:r>
                <a:t>優</a:t>
              </a:r>
            </a:p>
          </p:txBody>
        </p:sp>
      </p:grpSp>
      <p:grpSp>
        <p:nvGrpSpPr>
          <p:cNvPr id="530" name="Google Shape;588;p37"/>
          <p:cNvGrpSpPr/>
          <p:nvPr/>
        </p:nvGrpSpPr>
        <p:grpSpPr>
          <a:xfrm>
            <a:off x="4266426" y="3574574"/>
            <a:ext cx="504061" cy="432053"/>
            <a:chOff x="0" y="0"/>
            <a:chExt cx="504060" cy="432052"/>
          </a:xfrm>
        </p:grpSpPr>
        <p:sp>
          <p:nvSpPr>
            <p:cNvPr id="528" name="Google Shape;589;p37"/>
            <p:cNvSpPr/>
            <p:nvPr/>
          </p:nvSpPr>
          <p:spPr>
            <a:xfrm>
              <a:off x="-1" y="-1"/>
              <a:ext cx="504062" cy="432054"/>
            </a:xfrm>
            <a:prstGeom prst="star8">
              <a:avLst>
                <a:gd name="adj" fmla="val 37500"/>
              </a:avLst>
            </a:prstGeom>
            <a:solidFill>
              <a:srgbClr val="CCFF33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9" name="Google Shape;590;p37"/>
            <p:cNvSpPr txBox="1"/>
            <p:nvPr/>
          </p:nvSpPr>
          <p:spPr>
            <a:xfrm>
              <a:off x="77394" y="30604"/>
              <a:ext cx="349271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600">
                  <a:solidFill>
                    <a:srgbClr val="FF0000"/>
                  </a:solidFill>
                  <a:latin typeface="PMingLiu"/>
                  <a:ea typeface="PMingLiu"/>
                  <a:cs typeface="PMingLiu"/>
                  <a:sym typeface="PMingLiu"/>
                </a:defRPr>
              </a:lvl1pPr>
            </a:lstStyle>
            <a:p>
              <a:pPr/>
              <a:r>
                <a:t>優</a:t>
              </a:r>
            </a:p>
          </p:txBody>
        </p:sp>
      </p:grpSp>
      <p:grpSp>
        <p:nvGrpSpPr>
          <p:cNvPr id="533" name="Google Shape;591;p37"/>
          <p:cNvGrpSpPr/>
          <p:nvPr/>
        </p:nvGrpSpPr>
        <p:grpSpPr>
          <a:xfrm>
            <a:off x="4294308" y="4334502"/>
            <a:ext cx="504061" cy="432053"/>
            <a:chOff x="0" y="0"/>
            <a:chExt cx="504060" cy="432052"/>
          </a:xfrm>
        </p:grpSpPr>
        <p:sp>
          <p:nvSpPr>
            <p:cNvPr id="531" name="Google Shape;592;p37"/>
            <p:cNvSpPr/>
            <p:nvPr/>
          </p:nvSpPr>
          <p:spPr>
            <a:xfrm>
              <a:off x="-1" y="-1"/>
              <a:ext cx="504062" cy="432054"/>
            </a:xfrm>
            <a:prstGeom prst="star8">
              <a:avLst>
                <a:gd name="adj" fmla="val 37500"/>
              </a:avLst>
            </a:prstGeom>
            <a:solidFill>
              <a:srgbClr val="CCFF33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2" name="Google Shape;593;p37"/>
            <p:cNvSpPr txBox="1"/>
            <p:nvPr/>
          </p:nvSpPr>
          <p:spPr>
            <a:xfrm>
              <a:off x="77394" y="30604"/>
              <a:ext cx="349271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600">
                  <a:solidFill>
                    <a:srgbClr val="FF0000"/>
                  </a:solidFill>
                  <a:latin typeface="PMingLiu"/>
                  <a:ea typeface="PMingLiu"/>
                  <a:cs typeface="PMingLiu"/>
                  <a:sym typeface="PMingLiu"/>
                </a:defRPr>
              </a:lvl1pPr>
            </a:lstStyle>
            <a:p>
              <a:pPr/>
              <a:r>
                <a:t>優</a:t>
              </a:r>
            </a:p>
          </p:txBody>
        </p:sp>
      </p:grpSp>
      <p:grpSp>
        <p:nvGrpSpPr>
          <p:cNvPr id="536" name="Google Shape;594;p37"/>
          <p:cNvGrpSpPr/>
          <p:nvPr/>
        </p:nvGrpSpPr>
        <p:grpSpPr>
          <a:xfrm>
            <a:off x="4266424" y="5054579"/>
            <a:ext cx="504061" cy="432053"/>
            <a:chOff x="0" y="0"/>
            <a:chExt cx="504060" cy="432052"/>
          </a:xfrm>
        </p:grpSpPr>
        <p:sp>
          <p:nvSpPr>
            <p:cNvPr id="534" name="Google Shape;595;p37"/>
            <p:cNvSpPr/>
            <p:nvPr/>
          </p:nvSpPr>
          <p:spPr>
            <a:xfrm>
              <a:off x="-1" y="-1"/>
              <a:ext cx="504062" cy="432054"/>
            </a:xfrm>
            <a:prstGeom prst="star8">
              <a:avLst>
                <a:gd name="adj" fmla="val 37500"/>
              </a:avLst>
            </a:prstGeom>
            <a:solidFill>
              <a:srgbClr val="CCFF33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5" name="Google Shape;596;p37"/>
            <p:cNvSpPr txBox="1"/>
            <p:nvPr/>
          </p:nvSpPr>
          <p:spPr>
            <a:xfrm>
              <a:off x="77394" y="30604"/>
              <a:ext cx="349271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600">
                  <a:solidFill>
                    <a:srgbClr val="FF0000"/>
                  </a:solidFill>
                  <a:latin typeface="PMingLiu"/>
                  <a:ea typeface="PMingLiu"/>
                  <a:cs typeface="PMingLiu"/>
                  <a:sym typeface="PMingLiu"/>
                </a:defRPr>
              </a:lvl1pPr>
            </a:lstStyle>
            <a:p>
              <a:pPr/>
              <a:r>
                <a:t>優</a:t>
              </a:r>
            </a:p>
          </p:txBody>
        </p:sp>
      </p:grpSp>
      <p:grpSp>
        <p:nvGrpSpPr>
          <p:cNvPr id="539" name="Google Shape;597;p37"/>
          <p:cNvGrpSpPr/>
          <p:nvPr/>
        </p:nvGrpSpPr>
        <p:grpSpPr>
          <a:xfrm>
            <a:off x="4328305" y="5718650"/>
            <a:ext cx="504061" cy="432053"/>
            <a:chOff x="0" y="0"/>
            <a:chExt cx="504060" cy="432052"/>
          </a:xfrm>
        </p:grpSpPr>
        <p:sp>
          <p:nvSpPr>
            <p:cNvPr id="537" name="Google Shape;598;p37"/>
            <p:cNvSpPr/>
            <p:nvPr/>
          </p:nvSpPr>
          <p:spPr>
            <a:xfrm>
              <a:off x="-1" y="-1"/>
              <a:ext cx="504062" cy="432054"/>
            </a:xfrm>
            <a:prstGeom prst="star8">
              <a:avLst>
                <a:gd name="adj" fmla="val 37500"/>
              </a:avLst>
            </a:prstGeom>
            <a:solidFill>
              <a:srgbClr val="CCFF33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8" name="Google Shape;599;p37"/>
            <p:cNvSpPr txBox="1"/>
            <p:nvPr/>
          </p:nvSpPr>
          <p:spPr>
            <a:xfrm>
              <a:off x="77394" y="30604"/>
              <a:ext cx="349271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600">
                  <a:solidFill>
                    <a:srgbClr val="FF0000"/>
                  </a:solidFill>
                  <a:latin typeface="PMingLiu"/>
                  <a:ea typeface="PMingLiu"/>
                  <a:cs typeface="PMingLiu"/>
                  <a:sym typeface="PMingLiu"/>
                </a:defRPr>
              </a:lvl1pPr>
            </a:lstStyle>
            <a:p>
              <a:pPr/>
              <a:r>
                <a:t>優</a:t>
              </a:r>
            </a:p>
          </p:txBody>
        </p:sp>
      </p:grpSp>
      <p:sp>
        <p:nvSpPr>
          <p:cNvPr id="540" name="Google Shape;600;p37"/>
          <p:cNvSpPr txBox="1"/>
          <p:nvPr/>
        </p:nvSpPr>
        <p:spPr>
          <a:xfrm>
            <a:off x="624664" y="5934674"/>
            <a:ext cx="5531512" cy="91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600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/>
            <a:r>
              <a:t>一次檢測 終身受益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605;p38"/>
          <p:cNvSpPr txBox="1"/>
          <p:nvPr/>
        </p:nvSpPr>
        <p:spPr>
          <a:xfrm>
            <a:off x="0" y="1196750"/>
            <a:ext cx="9144001" cy="543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318406" indent="-318406">
              <a:buClr>
                <a:srgbClr val="000066"/>
              </a:buClr>
              <a:buSzPts val="2600"/>
              <a:buFont typeface="Arial"/>
              <a:buChar char="•"/>
              <a:defRPr sz="2600">
                <a:solidFill>
                  <a:srgbClr val="00006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受檢者基本資料:</a:t>
            </a:r>
          </a:p>
          <a:p>
            <a:pPr marL="342900" indent="-342900">
              <a:spcBef>
                <a:spcPts val="600"/>
              </a:spcBef>
              <a:defRPr sz="2600">
                <a:solidFill>
                  <a:srgbClr val="00006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</a:t>
            </a:r>
          </a:p>
          <a:p>
            <a:pPr indent="165099">
              <a:spcBef>
                <a:spcPts val="400"/>
              </a:spcBef>
              <a:defRPr sz="2600">
                <a:solidFill>
                  <a:srgbClr val="00006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indent="165099">
              <a:spcBef>
                <a:spcPts val="400"/>
              </a:spcBef>
              <a:defRPr sz="2600">
                <a:solidFill>
                  <a:srgbClr val="00006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indent="165099">
              <a:spcBef>
                <a:spcPts val="400"/>
              </a:spcBef>
              <a:defRPr sz="2600">
                <a:solidFill>
                  <a:srgbClr val="00006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indent="165099">
              <a:spcBef>
                <a:spcPts val="400"/>
              </a:spcBef>
              <a:defRPr sz="2600">
                <a:solidFill>
                  <a:srgbClr val="00006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indent="165099">
              <a:spcBef>
                <a:spcPts val="400"/>
              </a:spcBef>
              <a:defRPr sz="2600">
                <a:solidFill>
                  <a:srgbClr val="00006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marL="318406" indent="-318406">
              <a:spcBef>
                <a:spcPts val="600"/>
              </a:spcBef>
              <a:buClr>
                <a:srgbClr val="000066"/>
              </a:buClr>
              <a:buSzPts val="2600"/>
              <a:buFont typeface="Arial"/>
              <a:buChar char="•"/>
              <a:defRPr sz="2600">
                <a:solidFill>
                  <a:srgbClr val="00006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檢測項目:</a:t>
            </a:r>
          </a:p>
          <a:p>
            <a:pPr marL="342900" indent="-342900">
              <a:spcBef>
                <a:spcPts val="600"/>
              </a:spcBef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代謝相關基因 </a:t>
            </a:r>
            <a:r>
              <a:rPr b="1"/>
              <a:t>ApoE(</a:t>
            </a:r>
            <a:r>
              <a:rPr b="1">
                <a:solidFill>
                  <a:srgbClr val="FF0000"/>
                </a:solidFill>
              </a:rPr>
              <a:t>脂質</a:t>
            </a:r>
            <a:r>
              <a:rPr b="1"/>
              <a:t>) </a:t>
            </a:r>
            <a:r>
              <a:t>、</a:t>
            </a:r>
          </a:p>
          <a:p>
            <a:pPr marL="342900" indent="-342900">
              <a:spcBef>
                <a:spcPts val="600"/>
              </a:spcBef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                         </a:t>
            </a:r>
            <a:r>
              <a:rPr b="1"/>
              <a:t>ADRB2(</a:t>
            </a:r>
            <a:r>
              <a:rPr b="1">
                <a:solidFill>
                  <a:srgbClr val="FF0000"/>
                </a:solidFill>
              </a:rPr>
              <a:t>醣類</a:t>
            </a:r>
            <a:r>
              <a:rPr b="1"/>
              <a:t>) </a:t>
            </a:r>
            <a:r>
              <a:t>、 </a:t>
            </a:r>
          </a:p>
          <a:p>
            <a:pPr marL="342900" indent="-342900">
              <a:spcBef>
                <a:spcPts val="600"/>
              </a:spcBef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                         </a:t>
            </a:r>
            <a:r>
              <a:rPr b="1"/>
              <a:t>UCP1(</a:t>
            </a:r>
            <a:r>
              <a:rPr b="1">
                <a:solidFill>
                  <a:srgbClr val="FF0000"/>
                </a:solidFill>
              </a:rPr>
              <a:t>蛋白質</a:t>
            </a:r>
            <a:r>
              <a:rPr b="1"/>
              <a:t>)</a:t>
            </a:r>
          </a:p>
        </p:txBody>
      </p:sp>
      <p:graphicFrame>
        <p:nvGraphicFramePr>
          <p:cNvPr id="543" name="Google Shape;606;p38"/>
          <p:cNvGraphicFramePr/>
          <p:nvPr/>
        </p:nvGraphicFramePr>
        <p:xfrm>
          <a:off x="275229" y="1880261"/>
          <a:ext cx="6910400" cy="244157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943800"/>
                <a:gridCol w="4966600"/>
              </a:tblGrid>
              <a:tr h="435950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性別</a:t>
                      </a:r>
                    </a:p>
                  </a:txBody>
                  <a:tcPr marL="45725" marR="45725" marT="45725" marB="45725" anchor="ctr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6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男</a:t>
                      </a:r>
                    </a:p>
                  </a:txBody>
                  <a:tcPr marL="45725" marR="45725" marT="45725" marB="45725" anchor="ctr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</a:tr>
              <a:tr h="435950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年齡</a:t>
                      </a:r>
                    </a:p>
                  </a:txBody>
                  <a:tcPr marL="45725" marR="45725" marT="45725" marB="45725" anchor="ctr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6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37/已婚</a:t>
                      </a:r>
                    </a:p>
                  </a:txBody>
                  <a:tcPr marL="45725" marR="45725" marT="45725" marB="45725" anchor="ctr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</a:tr>
              <a:tr h="1569675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病例簡述</a:t>
                      </a:r>
                    </a:p>
                  </a:txBody>
                  <a:tcPr marL="45725" marR="45725" marT="45725" marB="45725" anchor="ctr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2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1.沒有病史</a:t>
                      </a:r>
                    </a:p>
                    <a:p>
                      <a:pPr algn="l">
                        <a:spcBef>
                          <a:spcPts val="500"/>
                        </a:spcBef>
                        <a:defRPr sz="22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2.身體健康無特別問題</a:t>
                      </a:r>
                    </a:p>
                    <a:p>
                      <a:pPr algn="l">
                        <a:spcBef>
                          <a:spcPts val="600"/>
                        </a:spcBef>
                        <a:defRPr sz="22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2.家族病史:遺傳性心血管疾病</a:t>
                      </a:r>
                      <a:r>
                        <a:rPr sz="2600">
                          <a:latin typeface="+mj-lt"/>
                          <a:ea typeface="+mj-ea"/>
                          <a:cs typeface="+mj-cs"/>
                          <a:sym typeface="Arial"/>
                        </a:rPr>
                        <a:t> 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  <p:sp>
        <p:nvSpPr>
          <p:cNvPr id="544" name="Google Shape;607;p38"/>
          <p:cNvSpPr txBox="1"/>
          <p:nvPr/>
        </p:nvSpPr>
        <p:spPr>
          <a:xfrm>
            <a:off x="971549" y="293685"/>
            <a:ext cx="7596190" cy="71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600" u="sng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代謝基因檢測案例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612;p39"/>
          <p:cNvSpPr txBox="1"/>
          <p:nvPr/>
        </p:nvSpPr>
        <p:spPr>
          <a:xfrm>
            <a:off x="539552" y="1196750"/>
            <a:ext cx="7560444" cy="385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318406" indent="-318406">
              <a:buClr>
                <a:srgbClr val="000000"/>
              </a:buClr>
              <a:buSzPts val="2600"/>
              <a:buFont typeface="Arial"/>
              <a:buChar char="•"/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檢測結果:</a:t>
            </a:r>
          </a:p>
          <a:p>
            <a:pPr marL="342900" indent="-342900">
              <a:spcBef>
                <a:spcPts val="600"/>
              </a:spcBef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</a:t>
            </a:r>
          </a:p>
          <a:p>
            <a:pPr indent="165099">
              <a:spcBef>
                <a:spcPts val="400"/>
              </a:spcBef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indent="165099">
              <a:spcBef>
                <a:spcPts val="400"/>
              </a:spcBef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indent="165099">
              <a:spcBef>
                <a:spcPts val="400"/>
              </a:spcBef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marL="318406" indent="-318406">
              <a:spcBef>
                <a:spcPts val="600"/>
              </a:spcBef>
              <a:buClr>
                <a:srgbClr val="000000"/>
              </a:buClr>
              <a:buSzPts val="2600"/>
              <a:buFont typeface="Arial"/>
              <a:buChar char="•"/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  <a:p>
            <a:pPr marL="318406" indent="-318406">
              <a:spcBef>
                <a:spcPts val="600"/>
              </a:spcBef>
              <a:buClr>
                <a:srgbClr val="000000"/>
              </a:buClr>
              <a:buSzPts val="2600"/>
              <a:buFont typeface="Arial"/>
              <a:buChar char="•"/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改善方法:</a:t>
            </a:r>
          </a:p>
          <a:p>
            <a:pPr marL="342900" indent="-342900">
              <a:spcBef>
                <a:spcPts val="600"/>
              </a:spcBef>
              <a:defRPr sz="2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</a:t>
            </a:r>
          </a:p>
        </p:txBody>
      </p:sp>
      <p:sp>
        <p:nvSpPr>
          <p:cNvPr id="547" name="Google Shape;613;p39"/>
          <p:cNvSpPr txBox="1"/>
          <p:nvPr/>
        </p:nvSpPr>
        <p:spPr>
          <a:xfrm>
            <a:off x="951510" y="4509120"/>
            <a:ext cx="8749212" cy="240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1.定期檢測追蹤:膽固醇偵測 (膽固醇</a:t>
            </a:r>
            <a:r>
              <a:rPr>
                <a:solidFill>
                  <a:srgbClr val="FF0066"/>
                </a:solidFill>
              </a:rPr>
              <a:t>&lt;</a:t>
            </a:r>
            <a:r>
              <a:rPr b="1">
                <a:solidFill>
                  <a:srgbClr val="FF0066"/>
                </a:solidFill>
              </a:rPr>
              <a:t>200mg/dl</a:t>
            </a:r>
            <a:r>
              <a:t>)</a:t>
            </a:r>
          </a:p>
          <a:p>
            <a:pPr>
              <a:spcBef>
                <a:spcPts val="1400"/>
              </a:spcBef>
              <a:defRPr sz="2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2.生活飲食習慣改善 :</a:t>
            </a:r>
          </a:p>
          <a:p>
            <a:pPr marL="285750" indent="-285750">
              <a:spcBef>
                <a:spcPts val="1400"/>
              </a:spcBef>
              <a:buClr>
                <a:srgbClr val="000000"/>
              </a:buClr>
              <a:buSzPts val="1600"/>
              <a:buFont typeface="Arial"/>
              <a:buChar char="•"/>
              <a:defRPr sz="1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多攝取一些富含高度不飽和脂肪酸之類的保健食品:深海魚中的Omega-3脂肪酸可以</a:t>
            </a:r>
          </a:p>
          <a:p>
            <a:pPr>
              <a:spcBef>
                <a:spcPts val="1400"/>
              </a:spcBef>
              <a:defRPr sz="1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   經由影響血脂質，降低三酸甘油脂濃度</a:t>
            </a:r>
          </a:p>
          <a:p>
            <a:pPr marL="285750" indent="-285750">
              <a:spcBef>
                <a:spcPts val="1400"/>
              </a:spcBef>
              <a:buClr>
                <a:srgbClr val="000000"/>
              </a:buClr>
              <a:buSzPts val="1600"/>
              <a:buFont typeface="Arial"/>
              <a:buChar char="•"/>
              <a:defRPr sz="1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定期量血壓、血糖及血膽固醇</a:t>
            </a:r>
          </a:p>
        </p:txBody>
      </p:sp>
      <p:graphicFrame>
        <p:nvGraphicFramePr>
          <p:cNvPr id="548" name="Google Shape;614;p39"/>
          <p:cNvGraphicFramePr/>
          <p:nvPr/>
        </p:nvGraphicFramePr>
        <p:xfrm>
          <a:off x="811446" y="1916832"/>
          <a:ext cx="7072921" cy="194421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322897"/>
                <a:gridCol w="2717631"/>
                <a:gridCol w="2032392"/>
              </a:tblGrid>
              <a:tr h="449479">
                <a:tc>
                  <a:txBody>
                    <a:bodyPr/>
                    <a:lstStyle/>
                    <a:p>
                      <a:pPr algn="l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基因名稱</a:t>
                      </a:r>
                    </a:p>
                  </a:txBody>
                  <a:tcPr marL="45725" marR="45725" marT="45725" marB="45725" anchor="t" anchorCtr="0" horzOverflow="overflow">
                    <a:lnL w="25400"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遺傳性基因型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疾病好發風險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</a:tr>
              <a:tr h="585881">
                <a:tc>
                  <a:txBody>
                    <a:bodyPr/>
                    <a:lstStyle/>
                    <a:p>
                      <a:pPr algn="l"/>
                      <a:r>
                        <a:rPr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ApoE(脂質)</a:t>
                      </a:r>
                    </a:p>
                  </a:txBody>
                  <a:tcPr marL="45725" marR="45725" marT="45725" marB="45725" anchor="t" anchorCtr="0" horzOverflow="overflow">
                    <a:lnL w="25400"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E4E4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E4E4&gt;E3E4&gt;E2E4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</a:tr>
              <a:tr h="449479">
                <a:tc>
                  <a:txBody>
                    <a:bodyPr/>
                    <a:lstStyle/>
                    <a:p>
                      <a:pPr algn="l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ADRB2(醣類)</a:t>
                      </a:r>
                    </a:p>
                  </a:txBody>
                  <a:tcPr marL="45725" marR="45725" marT="45725" marB="45725" anchor="t" anchorCtr="0" horzOverflow="overflow">
                    <a:lnL w="25400"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GG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AA&gt;AG&gt;GG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</a:tr>
              <a:tr h="459377">
                <a:tc>
                  <a:txBody>
                    <a:bodyPr/>
                    <a:lstStyle/>
                    <a:p>
                      <a:pPr algn="l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UCP1(蛋白質)</a:t>
                      </a:r>
                    </a:p>
                  </a:txBody>
                  <a:tcPr marL="45725" marR="45725" marT="45725" marB="45725" anchor="t" anchorCtr="0" horzOverflow="overflow">
                    <a:lnL w="25400"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CT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latin typeface="微軟正黑體"/>
                          <a:ea typeface="微軟正黑體"/>
                          <a:cs typeface="微軟正黑體"/>
                          <a:sym typeface="微軟正黑體"/>
                        </a:rPr>
                        <a:t>TT&gt;CT&gt;CC</a:t>
                      </a:r>
                    </a:p>
                  </a:txBody>
                  <a:tcPr marL="45725" marR="45725" marT="45725" marB="45725" anchor="t" anchorCtr="0" horzOverflow="overflow">
                    <a:lnL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  <p:sp>
        <p:nvSpPr>
          <p:cNvPr id="549" name="Google Shape;615;p39"/>
          <p:cNvSpPr txBox="1"/>
          <p:nvPr/>
        </p:nvSpPr>
        <p:spPr>
          <a:xfrm>
            <a:off x="971549" y="293685"/>
            <a:ext cx="7596190" cy="71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600" u="sng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代謝基因檢測案例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620;p40" descr="Google Shape;620;p40"/>
          <p:cNvPicPr>
            <a:picLocks noChangeAspect="1"/>
          </p:cNvPicPr>
          <p:nvPr/>
        </p:nvPicPr>
        <p:blipFill>
          <a:blip r:embed="rId2">
            <a:extLst/>
          </a:blip>
          <a:srcRect l="21364" t="8523" r="22273" b="9846"/>
          <a:stretch>
            <a:fillRect/>
          </a:stretch>
        </p:blipFill>
        <p:spPr>
          <a:xfrm>
            <a:off x="1252281" y="404662"/>
            <a:ext cx="6624737" cy="5756580"/>
          </a:xfrm>
          <a:prstGeom prst="rect">
            <a:avLst/>
          </a:prstGeom>
          <a:ln>
            <a:solidFill>
              <a:srgbClr val="FF0066"/>
            </a:solidFill>
            <a:miter lim="8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629;p41"/>
          <p:cNvSpPr/>
          <p:nvPr/>
        </p:nvSpPr>
        <p:spPr>
          <a:xfrm>
            <a:off x="561655" y="2241169"/>
            <a:ext cx="1887985" cy="12678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4" name="Google Shape;630;p41"/>
          <p:cNvSpPr/>
          <p:nvPr/>
        </p:nvSpPr>
        <p:spPr>
          <a:xfrm>
            <a:off x="2649852" y="2213735"/>
            <a:ext cx="1672085" cy="17250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5" name="Google Shape;631;p41"/>
          <p:cNvSpPr/>
          <p:nvPr/>
        </p:nvSpPr>
        <p:spPr>
          <a:xfrm>
            <a:off x="6656068" y="2014347"/>
            <a:ext cx="1490094" cy="21240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6" name="Google Shape;632;p41"/>
          <p:cNvSpPr/>
          <p:nvPr/>
        </p:nvSpPr>
        <p:spPr>
          <a:xfrm>
            <a:off x="4594097" y="2170807"/>
            <a:ext cx="1620142" cy="18187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7" name="Google Shape;633;p41"/>
          <p:cNvSpPr txBox="1"/>
          <p:nvPr/>
        </p:nvSpPr>
        <p:spPr>
          <a:xfrm>
            <a:off x="619454" y="4189857"/>
            <a:ext cx="7798435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3600">
                <a:latin typeface="+mj-lt"/>
                <a:ea typeface="+mj-ea"/>
                <a:cs typeface="+mj-cs"/>
                <a:sym typeface="Arial"/>
              </a:defRPr>
            </a:pPr>
            <a:r>
              <a:t>基因與發育及身體體質息息相關</a:t>
            </a:r>
          </a:p>
          <a:p>
            <a:pPr>
              <a:defRPr sz="3600">
                <a:latin typeface="+mj-lt"/>
                <a:ea typeface="+mj-ea"/>
                <a:cs typeface="+mj-cs"/>
                <a:sym typeface="Arial"/>
              </a:defRPr>
            </a:pPr>
          </a:p>
          <a:p>
            <a:pPr algn="ctr"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掌握基因，瞭解體質，讓孩子健康成長</a:t>
            </a:r>
          </a:p>
        </p:txBody>
      </p:sp>
      <p:sp>
        <p:nvSpPr>
          <p:cNvPr id="558" name="Google Shape;634;p41"/>
          <p:cNvSpPr txBox="1"/>
          <p:nvPr>
            <p:ph type="title"/>
          </p:nvPr>
        </p:nvSpPr>
        <p:spPr>
          <a:xfrm>
            <a:off x="1169085" y="410411"/>
            <a:ext cx="7569201" cy="848998"/>
          </a:xfrm>
          <a:prstGeom prst="rect">
            <a:avLst/>
          </a:prstGeom>
        </p:spPr>
        <p:txBody>
          <a:bodyPr/>
          <a:lstStyle/>
          <a:p>
            <a:pPr indent="10922">
              <a:defRPr b="1" sz="4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0" sz="4400">
                <a:latin typeface="Helvetica Neue"/>
                <a:ea typeface="Helvetica Neue"/>
                <a:cs typeface="Helvetica Neue"/>
                <a:sym typeface="Helvetica Neue"/>
              </a:rPr>
              <a:t>打造孩子堅固的健康基礎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640;p42"/>
          <p:cNvSpPr txBox="1"/>
          <p:nvPr>
            <p:ph type="title"/>
          </p:nvPr>
        </p:nvSpPr>
        <p:spPr>
          <a:xfrm>
            <a:off x="3044698" y="403986"/>
            <a:ext cx="3075308" cy="939801"/>
          </a:xfrm>
          <a:prstGeom prst="rect">
            <a:avLst/>
          </a:prstGeom>
        </p:spPr>
        <p:txBody>
          <a:bodyPr/>
          <a:lstStyle/>
          <a:p>
            <a:pPr indent="10795">
              <a:defRPr b="1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0" sz="4400">
                <a:latin typeface="Helvetica Neue"/>
                <a:ea typeface="Helvetica Neue"/>
                <a:cs typeface="Helvetica Neue"/>
                <a:sym typeface="Helvetica Neue"/>
              </a:rPr>
              <a:t>兒童健康</a:t>
            </a:r>
          </a:p>
        </p:txBody>
      </p:sp>
      <p:sp>
        <p:nvSpPr>
          <p:cNvPr id="561" name="Google Shape;641;p42"/>
          <p:cNvSpPr txBox="1"/>
          <p:nvPr/>
        </p:nvSpPr>
        <p:spPr>
          <a:xfrm>
            <a:off x="1266571" y="1931871"/>
            <a:ext cx="7341870" cy="1934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 algn="just">
              <a:defRPr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健康基因檢測評估，讓您瞭解孩子的 體質，給予孩子最佳的養育計畫，讓 孩子健健康康、快快樂樂的成長!!!</a:t>
            </a:r>
          </a:p>
        </p:txBody>
      </p:sp>
      <p:sp>
        <p:nvSpPr>
          <p:cNvPr id="562" name="Google Shape;642;p42"/>
          <p:cNvSpPr/>
          <p:nvPr/>
        </p:nvSpPr>
        <p:spPr>
          <a:xfrm>
            <a:off x="1127224" y="260602"/>
            <a:ext cx="1284482" cy="139065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3" name="Google Shape;643;p42"/>
          <p:cNvSpPr/>
          <p:nvPr/>
        </p:nvSpPr>
        <p:spPr>
          <a:xfrm>
            <a:off x="664462" y="4684776"/>
            <a:ext cx="1696213" cy="11369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4" name="Google Shape;644;p42"/>
          <p:cNvSpPr/>
          <p:nvPr/>
        </p:nvSpPr>
        <p:spPr>
          <a:xfrm>
            <a:off x="1680971" y="4684776"/>
            <a:ext cx="1694692" cy="113690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67" name="Google Shape;645;p42"/>
          <p:cNvGrpSpPr/>
          <p:nvPr/>
        </p:nvGrpSpPr>
        <p:grpSpPr>
          <a:xfrm>
            <a:off x="3276222" y="4005064"/>
            <a:ext cx="935740" cy="1680161"/>
            <a:chOff x="0" y="0"/>
            <a:chExt cx="935739" cy="1680160"/>
          </a:xfrm>
        </p:grpSpPr>
        <p:sp>
          <p:nvSpPr>
            <p:cNvPr id="565" name="矩形"/>
            <p:cNvSpPr/>
            <p:nvPr/>
          </p:nvSpPr>
          <p:spPr>
            <a:xfrm>
              <a:off x="0" y="0"/>
              <a:ext cx="935740" cy="301679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6" name="+"/>
            <p:cNvSpPr txBox="1"/>
            <p:nvPr/>
          </p:nvSpPr>
          <p:spPr>
            <a:xfrm>
              <a:off x="0" y="0"/>
              <a:ext cx="935740" cy="1680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b="1" baseline="-25000" sz="9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</p:grpSp>
      <p:sp>
        <p:nvSpPr>
          <p:cNvPr id="568" name="Google Shape;646;p42"/>
          <p:cNvSpPr/>
          <p:nvPr/>
        </p:nvSpPr>
        <p:spPr>
          <a:xfrm>
            <a:off x="3733800" y="4671059"/>
            <a:ext cx="2711196" cy="113690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71" name="Google Shape;647;p42"/>
          <p:cNvGrpSpPr/>
          <p:nvPr/>
        </p:nvGrpSpPr>
        <p:grpSpPr>
          <a:xfrm>
            <a:off x="6228550" y="4005064"/>
            <a:ext cx="935740" cy="1680161"/>
            <a:chOff x="0" y="0"/>
            <a:chExt cx="935739" cy="1680160"/>
          </a:xfrm>
        </p:grpSpPr>
        <p:sp>
          <p:nvSpPr>
            <p:cNvPr id="569" name="矩形"/>
            <p:cNvSpPr/>
            <p:nvPr/>
          </p:nvSpPr>
          <p:spPr>
            <a:xfrm>
              <a:off x="0" y="-1"/>
              <a:ext cx="935740" cy="1136906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0" name="="/>
            <p:cNvSpPr txBox="1"/>
            <p:nvPr/>
          </p:nvSpPr>
          <p:spPr>
            <a:xfrm>
              <a:off x="0" y="0"/>
              <a:ext cx="935740" cy="1680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b="1" baseline="-25000" sz="9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=</a:t>
              </a:r>
            </a:p>
          </p:txBody>
        </p:sp>
      </p:grpSp>
      <p:sp>
        <p:nvSpPr>
          <p:cNvPr id="572" name="Google Shape;649;p42"/>
          <p:cNvSpPr/>
          <p:nvPr/>
        </p:nvSpPr>
        <p:spPr>
          <a:xfrm>
            <a:off x="6568440" y="4671059"/>
            <a:ext cx="2575562" cy="113690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3" name="Google Shape;650;p42"/>
          <p:cNvSpPr/>
          <p:nvPr/>
        </p:nvSpPr>
        <p:spPr>
          <a:xfrm>
            <a:off x="8599930" y="4671059"/>
            <a:ext cx="544071" cy="113690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rcRect l="0" t="25909" r="3240" b="5419"/>
          <a:stretch>
            <a:fillRect/>
          </a:stretch>
        </p:blipFill>
        <p:spPr>
          <a:xfrm>
            <a:off x="601662" y="2935114"/>
            <a:ext cx="7940752" cy="3348329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Rectangle 54"/>
          <p:cNvSpPr txBox="1"/>
          <p:nvPr/>
        </p:nvSpPr>
        <p:spPr>
          <a:xfrm>
            <a:off x="48009" y="205477"/>
            <a:ext cx="9184639" cy="27392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0">
              <a:srgbClr val="A7A7A7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2800">
                <a:solidFill>
                  <a:srgbClr val="2F59A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美國國家衛生研究院院長 柯林斯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>
              <a:defRPr b="1" sz="2800">
                <a:solidFill>
                  <a:srgbClr val="2F59A3"/>
                </a:solidFill>
                <a:latin typeface="+mj-lt"/>
                <a:ea typeface="+mj-ea"/>
                <a:cs typeface="+mj-cs"/>
                <a:sym typeface="Arial"/>
              </a:defRPr>
            </a:pPr>
          </a:p>
          <a:p>
            <a:pPr>
              <a:defRPr b="1" sz="4800">
                <a:solidFill>
                  <a:srgbClr val="009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「        」</a:t>
            </a:r>
            <a:r>
              <a:rPr sz="4000"/>
              <a:t>就像是一把子彈上了膛的槍</a:t>
            </a:r>
            <a:r>
              <a:rPr sz="4000">
                <a:latin typeface="+mn-lt"/>
                <a:ea typeface="+mn-ea"/>
                <a:cs typeface="+mn-cs"/>
                <a:sym typeface="Helvetica"/>
              </a:rPr>
              <a:t>,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>
              <a:defRPr b="1" sz="4800">
                <a:solidFill>
                  <a:srgbClr val="009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「        」</a:t>
            </a:r>
            <a:r>
              <a:rPr sz="4000"/>
              <a:t>則是扣下的板機！</a:t>
            </a:r>
          </a:p>
        </p:txBody>
      </p:sp>
      <p:sp>
        <p:nvSpPr>
          <p:cNvPr id="577" name="文字方塊 2"/>
          <p:cNvSpPr txBox="1"/>
          <p:nvPr/>
        </p:nvSpPr>
        <p:spPr>
          <a:xfrm>
            <a:off x="624021" y="2188187"/>
            <a:ext cx="1526539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外在環境</a:t>
            </a:r>
          </a:p>
        </p:txBody>
      </p:sp>
      <p:sp>
        <p:nvSpPr>
          <p:cNvPr id="578" name="文字方塊 5"/>
          <p:cNvSpPr txBox="1"/>
          <p:nvPr/>
        </p:nvSpPr>
        <p:spPr>
          <a:xfrm>
            <a:off x="979621" y="1301560"/>
            <a:ext cx="815339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基因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8" grpId="1"/>
      <p:bldP build="whole" bldLvl="1" animBg="1" rev="0" advAuto="0" spid="577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656;p43"/>
          <p:cNvSpPr/>
          <p:nvPr/>
        </p:nvSpPr>
        <p:spPr>
          <a:xfrm>
            <a:off x="2917317" y="3416300"/>
            <a:ext cx="3059307" cy="2391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1" name="Google Shape;657;p43"/>
          <p:cNvSpPr/>
          <p:nvPr/>
        </p:nvSpPr>
        <p:spPr>
          <a:xfrm>
            <a:off x="2917317" y="3416300"/>
            <a:ext cx="3059307" cy="2391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00AF50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2" name="Google Shape;658;p43"/>
          <p:cNvSpPr/>
          <p:nvPr/>
        </p:nvSpPr>
        <p:spPr>
          <a:xfrm>
            <a:off x="1944370" y="5193791"/>
            <a:ext cx="1306960" cy="1228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lnTo>
                  <a:pt x="9993" y="30"/>
                </a:lnTo>
                <a:lnTo>
                  <a:pt x="9203" y="117"/>
                </a:lnTo>
                <a:lnTo>
                  <a:pt x="8431" y="260"/>
                </a:lnTo>
                <a:lnTo>
                  <a:pt x="7680" y="457"/>
                </a:lnTo>
                <a:lnTo>
                  <a:pt x="6951" y="706"/>
                </a:lnTo>
                <a:lnTo>
                  <a:pt x="6246" y="1004"/>
                </a:lnTo>
                <a:lnTo>
                  <a:pt x="5568" y="1349"/>
                </a:lnTo>
                <a:lnTo>
                  <a:pt x="4918" y="1740"/>
                </a:lnTo>
                <a:lnTo>
                  <a:pt x="4300" y="2173"/>
                </a:lnTo>
                <a:lnTo>
                  <a:pt x="3714" y="2649"/>
                </a:lnTo>
                <a:lnTo>
                  <a:pt x="3163" y="3163"/>
                </a:lnTo>
                <a:lnTo>
                  <a:pt x="2648" y="3714"/>
                </a:lnTo>
                <a:lnTo>
                  <a:pt x="2173" y="4300"/>
                </a:lnTo>
                <a:lnTo>
                  <a:pt x="1740" y="4919"/>
                </a:lnTo>
                <a:lnTo>
                  <a:pt x="1349" y="5568"/>
                </a:lnTo>
                <a:lnTo>
                  <a:pt x="1003" y="6246"/>
                </a:lnTo>
                <a:lnTo>
                  <a:pt x="706" y="6951"/>
                </a:lnTo>
                <a:lnTo>
                  <a:pt x="457" y="7680"/>
                </a:lnTo>
                <a:lnTo>
                  <a:pt x="260" y="8432"/>
                </a:lnTo>
                <a:lnTo>
                  <a:pt x="117" y="9204"/>
                </a:lnTo>
                <a:lnTo>
                  <a:pt x="30" y="9994"/>
                </a:lnTo>
                <a:lnTo>
                  <a:pt x="0" y="10800"/>
                </a:lnTo>
                <a:lnTo>
                  <a:pt x="30" y="11606"/>
                </a:lnTo>
                <a:lnTo>
                  <a:pt x="117" y="12396"/>
                </a:lnTo>
                <a:lnTo>
                  <a:pt x="260" y="13168"/>
                </a:lnTo>
                <a:lnTo>
                  <a:pt x="457" y="13919"/>
                </a:lnTo>
                <a:lnTo>
                  <a:pt x="706" y="14648"/>
                </a:lnTo>
                <a:lnTo>
                  <a:pt x="1003" y="15353"/>
                </a:lnTo>
                <a:lnTo>
                  <a:pt x="1349" y="16031"/>
                </a:lnTo>
                <a:lnTo>
                  <a:pt x="1740" y="16681"/>
                </a:lnTo>
                <a:lnTo>
                  <a:pt x="2173" y="17299"/>
                </a:lnTo>
                <a:lnTo>
                  <a:pt x="2648" y="17886"/>
                </a:lnTo>
                <a:lnTo>
                  <a:pt x="3163" y="18437"/>
                </a:lnTo>
                <a:lnTo>
                  <a:pt x="3714" y="18951"/>
                </a:lnTo>
                <a:lnTo>
                  <a:pt x="4300" y="19426"/>
                </a:lnTo>
                <a:lnTo>
                  <a:pt x="4918" y="19860"/>
                </a:lnTo>
                <a:lnTo>
                  <a:pt x="5568" y="20251"/>
                </a:lnTo>
                <a:lnTo>
                  <a:pt x="6246" y="20596"/>
                </a:lnTo>
                <a:lnTo>
                  <a:pt x="6951" y="20894"/>
                </a:lnTo>
                <a:lnTo>
                  <a:pt x="7680" y="21143"/>
                </a:lnTo>
                <a:lnTo>
                  <a:pt x="8431" y="21340"/>
                </a:lnTo>
                <a:lnTo>
                  <a:pt x="9203" y="21483"/>
                </a:lnTo>
                <a:lnTo>
                  <a:pt x="9993" y="21570"/>
                </a:lnTo>
                <a:lnTo>
                  <a:pt x="10799" y="21600"/>
                </a:lnTo>
                <a:lnTo>
                  <a:pt x="11605" y="21570"/>
                </a:lnTo>
                <a:lnTo>
                  <a:pt x="12395" y="21483"/>
                </a:lnTo>
                <a:lnTo>
                  <a:pt x="13167" y="21340"/>
                </a:lnTo>
                <a:lnTo>
                  <a:pt x="13918" y="21143"/>
                </a:lnTo>
                <a:lnTo>
                  <a:pt x="14648" y="20894"/>
                </a:lnTo>
                <a:lnTo>
                  <a:pt x="15352" y="20596"/>
                </a:lnTo>
                <a:lnTo>
                  <a:pt x="16031" y="20251"/>
                </a:lnTo>
                <a:lnTo>
                  <a:pt x="16680" y="19860"/>
                </a:lnTo>
                <a:lnTo>
                  <a:pt x="17299" y="19426"/>
                </a:lnTo>
                <a:lnTo>
                  <a:pt x="17885" y="18951"/>
                </a:lnTo>
                <a:lnTo>
                  <a:pt x="18436" y="18437"/>
                </a:lnTo>
                <a:lnTo>
                  <a:pt x="18951" y="17886"/>
                </a:lnTo>
                <a:lnTo>
                  <a:pt x="19426" y="17299"/>
                </a:lnTo>
                <a:lnTo>
                  <a:pt x="19860" y="16681"/>
                </a:lnTo>
                <a:lnTo>
                  <a:pt x="20251" y="16031"/>
                </a:lnTo>
                <a:lnTo>
                  <a:pt x="20596" y="15353"/>
                </a:lnTo>
                <a:lnTo>
                  <a:pt x="20894" y="14648"/>
                </a:lnTo>
                <a:lnTo>
                  <a:pt x="21143" y="13919"/>
                </a:lnTo>
                <a:lnTo>
                  <a:pt x="21340" y="13168"/>
                </a:lnTo>
                <a:lnTo>
                  <a:pt x="21483" y="12396"/>
                </a:lnTo>
                <a:lnTo>
                  <a:pt x="21570" y="11606"/>
                </a:lnTo>
                <a:lnTo>
                  <a:pt x="21600" y="10800"/>
                </a:lnTo>
                <a:lnTo>
                  <a:pt x="21570" y="9994"/>
                </a:lnTo>
                <a:lnTo>
                  <a:pt x="21483" y="9204"/>
                </a:lnTo>
                <a:lnTo>
                  <a:pt x="21340" y="8432"/>
                </a:lnTo>
                <a:lnTo>
                  <a:pt x="21143" y="7680"/>
                </a:lnTo>
                <a:lnTo>
                  <a:pt x="20894" y="6951"/>
                </a:lnTo>
                <a:lnTo>
                  <a:pt x="20596" y="6246"/>
                </a:lnTo>
                <a:lnTo>
                  <a:pt x="20251" y="5568"/>
                </a:lnTo>
                <a:lnTo>
                  <a:pt x="19860" y="4919"/>
                </a:lnTo>
                <a:lnTo>
                  <a:pt x="19426" y="4300"/>
                </a:lnTo>
                <a:lnTo>
                  <a:pt x="18951" y="3714"/>
                </a:lnTo>
                <a:lnTo>
                  <a:pt x="18436" y="3163"/>
                </a:lnTo>
                <a:lnTo>
                  <a:pt x="17885" y="2649"/>
                </a:lnTo>
                <a:lnTo>
                  <a:pt x="17299" y="2173"/>
                </a:lnTo>
                <a:lnTo>
                  <a:pt x="16680" y="1740"/>
                </a:lnTo>
                <a:lnTo>
                  <a:pt x="16031" y="1349"/>
                </a:lnTo>
                <a:lnTo>
                  <a:pt x="15352" y="1004"/>
                </a:lnTo>
                <a:lnTo>
                  <a:pt x="14648" y="706"/>
                </a:lnTo>
                <a:lnTo>
                  <a:pt x="13918" y="457"/>
                </a:lnTo>
                <a:lnTo>
                  <a:pt x="13167" y="260"/>
                </a:lnTo>
                <a:lnTo>
                  <a:pt x="12395" y="117"/>
                </a:lnTo>
                <a:lnTo>
                  <a:pt x="11605" y="30"/>
                </a:lnTo>
                <a:lnTo>
                  <a:pt x="10799" y="0"/>
                </a:lnTo>
                <a:close/>
              </a:path>
            </a:pathLst>
          </a:custGeom>
          <a:solidFill>
            <a:srgbClr val="9C9CD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Google Shape;659;p43"/>
          <p:cNvSpPr/>
          <p:nvPr/>
        </p:nvSpPr>
        <p:spPr>
          <a:xfrm>
            <a:off x="1944370" y="5193791"/>
            <a:ext cx="1306960" cy="1228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30" y="9994"/>
                </a:lnTo>
                <a:lnTo>
                  <a:pt x="117" y="9204"/>
                </a:lnTo>
                <a:lnTo>
                  <a:pt x="260" y="8432"/>
                </a:lnTo>
                <a:lnTo>
                  <a:pt x="457" y="7680"/>
                </a:lnTo>
                <a:lnTo>
                  <a:pt x="706" y="6951"/>
                </a:lnTo>
                <a:lnTo>
                  <a:pt x="1003" y="6246"/>
                </a:lnTo>
                <a:lnTo>
                  <a:pt x="1349" y="5568"/>
                </a:lnTo>
                <a:lnTo>
                  <a:pt x="1740" y="4919"/>
                </a:lnTo>
                <a:lnTo>
                  <a:pt x="2173" y="4300"/>
                </a:lnTo>
                <a:lnTo>
                  <a:pt x="2648" y="3714"/>
                </a:lnTo>
                <a:lnTo>
                  <a:pt x="3163" y="3163"/>
                </a:lnTo>
                <a:lnTo>
                  <a:pt x="3714" y="2649"/>
                </a:lnTo>
                <a:lnTo>
                  <a:pt x="4300" y="2173"/>
                </a:lnTo>
                <a:lnTo>
                  <a:pt x="4918" y="1740"/>
                </a:lnTo>
                <a:lnTo>
                  <a:pt x="5568" y="1349"/>
                </a:lnTo>
                <a:lnTo>
                  <a:pt x="6246" y="1004"/>
                </a:lnTo>
                <a:lnTo>
                  <a:pt x="6951" y="706"/>
                </a:lnTo>
                <a:lnTo>
                  <a:pt x="7680" y="457"/>
                </a:lnTo>
                <a:lnTo>
                  <a:pt x="8431" y="260"/>
                </a:lnTo>
                <a:lnTo>
                  <a:pt x="9203" y="117"/>
                </a:lnTo>
                <a:lnTo>
                  <a:pt x="9993" y="30"/>
                </a:lnTo>
                <a:lnTo>
                  <a:pt x="10799" y="0"/>
                </a:lnTo>
                <a:lnTo>
                  <a:pt x="11605" y="30"/>
                </a:lnTo>
                <a:lnTo>
                  <a:pt x="12395" y="117"/>
                </a:lnTo>
                <a:lnTo>
                  <a:pt x="13167" y="260"/>
                </a:lnTo>
                <a:lnTo>
                  <a:pt x="13918" y="457"/>
                </a:lnTo>
                <a:lnTo>
                  <a:pt x="14648" y="706"/>
                </a:lnTo>
                <a:lnTo>
                  <a:pt x="15352" y="1004"/>
                </a:lnTo>
                <a:lnTo>
                  <a:pt x="16031" y="1349"/>
                </a:lnTo>
                <a:lnTo>
                  <a:pt x="16680" y="1740"/>
                </a:lnTo>
                <a:lnTo>
                  <a:pt x="17299" y="2173"/>
                </a:lnTo>
                <a:lnTo>
                  <a:pt x="17885" y="2649"/>
                </a:lnTo>
                <a:lnTo>
                  <a:pt x="18436" y="3163"/>
                </a:lnTo>
                <a:lnTo>
                  <a:pt x="18951" y="3714"/>
                </a:lnTo>
                <a:lnTo>
                  <a:pt x="19426" y="4300"/>
                </a:lnTo>
                <a:lnTo>
                  <a:pt x="19860" y="4919"/>
                </a:lnTo>
                <a:lnTo>
                  <a:pt x="20251" y="5568"/>
                </a:lnTo>
                <a:lnTo>
                  <a:pt x="20596" y="6246"/>
                </a:lnTo>
                <a:lnTo>
                  <a:pt x="20894" y="6951"/>
                </a:lnTo>
                <a:lnTo>
                  <a:pt x="21143" y="7680"/>
                </a:lnTo>
                <a:lnTo>
                  <a:pt x="21340" y="8432"/>
                </a:lnTo>
                <a:lnTo>
                  <a:pt x="21483" y="9204"/>
                </a:lnTo>
                <a:lnTo>
                  <a:pt x="21570" y="9994"/>
                </a:lnTo>
                <a:lnTo>
                  <a:pt x="21600" y="10800"/>
                </a:lnTo>
                <a:lnTo>
                  <a:pt x="21570" y="11606"/>
                </a:lnTo>
                <a:lnTo>
                  <a:pt x="21483" y="12396"/>
                </a:lnTo>
                <a:lnTo>
                  <a:pt x="21340" y="13168"/>
                </a:lnTo>
                <a:lnTo>
                  <a:pt x="21143" y="13919"/>
                </a:lnTo>
                <a:lnTo>
                  <a:pt x="20894" y="14648"/>
                </a:lnTo>
                <a:lnTo>
                  <a:pt x="20596" y="15353"/>
                </a:lnTo>
                <a:lnTo>
                  <a:pt x="20251" y="16031"/>
                </a:lnTo>
                <a:lnTo>
                  <a:pt x="19860" y="16681"/>
                </a:lnTo>
                <a:lnTo>
                  <a:pt x="19426" y="17299"/>
                </a:lnTo>
                <a:lnTo>
                  <a:pt x="18951" y="17886"/>
                </a:lnTo>
                <a:lnTo>
                  <a:pt x="18436" y="18437"/>
                </a:lnTo>
                <a:lnTo>
                  <a:pt x="17885" y="18951"/>
                </a:lnTo>
                <a:lnTo>
                  <a:pt x="17299" y="19426"/>
                </a:lnTo>
                <a:lnTo>
                  <a:pt x="16680" y="19860"/>
                </a:lnTo>
                <a:lnTo>
                  <a:pt x="16031" y="20251"/>
                </a:lnTo>
                <a:lnTo>
                  <a:pt x="15352" y="20596"/>
                </a:lnTo>
                <a:lnTo>
                  <a:pt x="14648" y="20894"/>
                </a:lnTo>
                <a:lnTo>
                  <a:pt x="13918" y="21143"/>
                </a:lnTo>
                <a:lnTo>
                  <a:pt x="13167" y="21340"/>
                </a:lnTo>
                <a:lnTo>
                  <a:pt x="12395" y="21483"/>
                </a:lnTo>
                <a:lnTo>
                  <a:pt x="11605" y="21570"/>
                </a:lnTo>
                <a:lnTo>
                  <a:pt x="10799" y="21600"/>
                </a:lnTo>
                <a:lnTo>
                  <a:pt x="9993" y="21570"/>
                </a:lnTo>
                <a:lnTo>
                  <a:pt x="9203" y="21483"/>
                </a:lnTo>
                <a:lnTo>
                  <a:pt x="8431" y="21340"/>
                </a:lnTo>
                <a:lnTo>
                  <a:pt x="7680" y="21143"/>
                </a:lnTo>
                <a:lnTo>
                  <a:pt x="6951" y="20894"/>
                </a:lnTo>
                <a:lnTo>
                  <a:pt x="6246" y="20596"/>
                </a:lnTo>
                <a:lnTo>
                  <a:pt x="5568" y="20251"/>
                </a:lnTo>
                <a:lnTo>
                  <a:pt x="4918" y="19860"/>
                </a:lnTo>
                <a:lnTo>
                  <a:pt x="4300" y="19426"/>
                </a:lnTo>
                <a:lnTo>
                  <a:pt x="3714" y="18951"/>
                </a:lnTo>
                <a:lnTo>
                  <a:pt x="3163" y="18437"/>
                </a:lnTo>
                <a:lnTo>
                  <a:pt x="2648" y="17886"/>
                </a:lnTo>
                <a:lnTo>
                  <a:pt x="2173" y="17299"/>
                </a:lnTo>
                <a:lnTo>
                  <a:pt x="1740" y="16681"/>
                </a:lnTo>
                <a:lnTo>
                  <a:pt x="1349" y="16031"/>
                </a:lnTo>
                <a:lnTo>
                  <a:pt x="1003" y="15353"/>
                </a:lnTo>
                <a:lnTo>
                  <a:pt x="706" y="14648"/>
                </a:lnTo>
                <a:lnTo>
                  <a:pt x="457" y="13919"/>
                </a:lnTo>
                <a:lnTo>
                  <a:pt x="260" y="13168"/>
                </a:lnTo>
                <a:lnTo>
                  <a:pt x="117" y="12396"/>
                </a:lnTo>
                <a:lnTo>
                  <a:pt x="30" y="11606"/>
                </a:lnTo>
                <a:lnTo>
                  <a:pt x="0" y="10800"/>
                </a:lnTo>
                <a:close/>
              </a:path>
            </a:pathLst>
          </a:custGeom>
          <a:ln w="25400">
            <a:solidFill>
              <a:srgbClr val="FF6600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4" name="Google Shape;660;p43"/>
          <p:cNvSpPr txBox="1"/>
          <p:nvPr/>
        </p:nvSpPr>
        <p:spPr>
          <a:xfrm>
            <a:off x="2229355" y="5356047"/>
            <a:ext cx="739143" cy="102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defRPr sz="2800">
                <a:solidFill>
                  <a:srgbClr val="212168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外在 環境</a:t>
            </a:r>
          </a:p>
        </p:txBody>
      </p:sp>
      <p:sp>
        <p:nvSpPr>
          <p:cNvPr id="585" name="Google Shape;661;p43"/>
          <p:cNvSpPr/>
          <p:nvPr/>
        </p:nvSpPr>
        <p:spPr>
          <a:xfrm>
            <a:off x="5719698" y="5193791"/>
            <a:ext cx="1306959" cy="1228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lnTo>
                  <a:pt x="9995" y="30"/>
                </a:lnTo>
                <a:lnTo>
                  <a:pt x="9205" y="117"/>
                </a:lnTo>
                <a:lnTo>
                  <a:pt x="8433" y="260"/>
                </a:lnTo>
                <a:lnTo>
                  <a:pt x="7682" y="457"/>
                </a:lnTo>
                <a:lnTo>
                  <a:pt x="6952" y="706"/>
                </a:lnTo>
                <a:lnTo>
                  <a:pt x="6248" y="1004"/>
                </a:lnTo>
                <a:lnTo>
                  <a:pt x="5569" y="1349"/>
                </a:lnTo>
                <a:lnTo>
                  <a:pt x="4920" y="1740"/>
                </a:lnTo>
                <a:lnTo>
                  <a:pt x="4301" y="2173"/>
                </a:lnTo>
                <a:lnTo>
                  <a:pt x="3715" y="2649"/>
                </a:lnTo>
                <a:lnTo>
                  <a:pt x="3164" y="3163"/>
                </a:lnTo>
                <a:lnTo>
                  <a:pt x="2649" y="3714"/>
                </a:lnTo>
                <a:lnTo>
                  <a:pt x="2174" y="4300"/>
                </a:lnTo>
                <a:lnTo>
                  <a:pt x="1740" y="4919"/>
                </a:lnTo>
                <a:lnTo>
                  <a:pt x="1349" y="5568"/>
                </a:lnTo>
                <a:lnTo>
                  <a:pt x="1004" y="6246"/>
                </a:lnTo>
                <a:lnTo>
                  <a:pt x="706" y="6951"/>
                </a:lnTo>
                <a:lnTo>
                  <a:pt x="457" y="7680"/>
                </a:lnTo>
                <a:lnTo>
                  <a:pt x="260" y="8432"/>
                </a:lnTo>
                <a:lnTo>
                  <a:pt x="117" y="9204"/>
                </a:lnTo>
                <a:lnTo>
                  <a:pt x="30" y="9994"/>
                </a:lnTo>
                <a:lnTo>
                  <a:pt x="0" y="10800"/>
                </a:lnTo>
                <a:lnTo>
                  <a:pt x="30" y="11606"/>
                </a:lnTo>
                <a:lnTo>
                  <a:pt x="117" y="12396"/>
                </a:lnTo>
                <a:lnTo>
                  <a:pt x="260" y="13168"/>
                </a:lnTo>
                <a:lnTo>
                  <a:pt x="457" y="13919"/>
                </a:lnTo>
                <a:lnTo>
                  <a:pt x="706" y="14648"/>
                </a:lnTo>
                <a:lnTo>
                  <a:pt x="1004" y="15353"/>
                </a:lnTo>
                <a:lnTo>
                  <a:pt x="1349" y="16031"/>
                </a:lnTo>
                <a:lnTo>
                  <a:pt x="1740" y="16681"/>
                </a:lnTo>
                <a:lnTo>
                  <a:pt x="2174" y="17299"/>
                </a:lnTo>
                <a:lnTo>
                  <a:pt x="2649" y="17886"/>
                </a:lnTo>
                <a:lnTo>
                  <a:pt x="3164" y="18437"/>
                </a:lnTo>
                <a:lnTo>
                  <a:pt x="3715" y="18951"/>
                </a:lnTo>
                <a:lnTo>
                  <a:pt x="4301" y="19426"/>
                </a:lnTo>
                <a:lnTo>
                  <a:pt x="4920" y="19860"/>
                </a:lnTo>
                <a:lnTo>
                  <a:pt x="5569" y="20251"/>
                </a:lnTo>
                <a:lnTo>
                  <a:pt x="6248" y="20596"/>
                </a:lnTo>
                <a:lnTo>
                  <a:pt x="6952" y="20894"/>
                </a:lnTo>
                <a:lnTo>
                  <a:pt x="7682" y="21143"/>
                </a:lnTo>
                <a:lnTo>
                  <a:pt x="8433" y="21340"/>
                </a:lnTo>
                <a:lnTo>
                  <a:pt x="9205" y="21483"/>
                </a:lnTo>
                <a:lnTo>
                  <a:pt x="9995" y="21570"/>
                </a:lnTo>
                <a:lnTo>
                  <a:pt x="10801" y="21600"/>
                </a:lnTo>
                <a:lnTo>
                  <a:pt x="11607" y="21570"/>
                </a:lnTo>
                <a:lnTo>
                  <a:pt x="12397" y="21483"/>
                </a:lnTo>
                <a:lnTo>
                  <a:pt x="13168" y="21340"/>
                </a:lnTo>
                <a:lnTo>
                  <a:pt x="13920" y="21143"/>
                </a:lnTo>
                <a:lnTo>
                  <a:pt x="14649" y="20894"/>
                </a:lnTo>
                <a:lnTo>
                  <a:pt x="15353" y="20596"/>
                </a:lnTo>
                <a:lnTo>
                  <a:pt x="16031" y="20251"/>
                </a:lnTo>
                <a:lnTo>
                  <a:pt x="16681" y="19860"/>
                </a:lnTo>
                <a:lnTo>
                  <a:pt x="17300" y="19426"/>
                </a:lnTo>
                <a:lnTo>
                  <a:pt x="17886" y="18951"/>
                </a:lnTo>
                <a:lnTo>
                  <a:pt x="18437" y="18437"/>
                </a:lnTo>
                <a:lnTo>
                  <a:pt x="18951" y="17886"/>
                </a:lnTo>
                <a:lnTo>
                  <a:pt x="19426" y="17299"/>
                </a:lnTo>
                <a:lnTo>
                  <a:pt x="19860" y="16681"/>
                </a:lnTo>
                <a:lnTo>
                  <a:pt x="20251" y="16031"/>
                </a:lnTo>
                <a:lnTo>
                  <a:pt x="20596" y="15353"/>
                </a:lnTo>
                <a:lnTo>
                  <a:pt x="20894" y="14648"/>
                </a:lnTo>
                <a:lnTo>
                  <a:pt x="21143" y="13919"/>
                </a:lnTo>
                <a:lnTo>
                  <a:pt x="21340" y="13168"/>
                </a:lnTo>
                <a:lnTo>
                  <a:pt x="21483" y="12396"/>
                </a:lnTo>
                <a:lnTo>
                  <a:pt x="21570" y="11606"/>
                </a:lnTo>
                <a:lnTo>
                  <a:pt x="21600" y="10800"/>
                </a:lnTo>
                <a:lnTo>
                  <a:pt x="21570" y="9994"/>
                </a:lnTo>
                <a:lnTo>
                  <a:pt x="21483" y="9204"/>
                </a:lnTo>
                <a:lnTo>
                  <a:pt x="21340" y="8432"/>
                </a:lnTo>
                <a:lnTo>
                  <a:pt x="21143" y="7680"/>
                </a:lnTo>
                <a:lnTo>
                  <a:pt x="20894" y="6951"/>
                </a:lnTo>
                <a:lnTo>
                  <a:pt x="20596" y="6246"/>
                </a:lnTo>
                <a:lnTo>
                  <a:pt x="20251" y="5568"/>
                </a:lnTo>
                <a:lnTo>
                  <a:pt x="19860" y="4919"/>
                </a:lnTo>
                <a:lnTo>
                  <a:pt x="19426" y="4300"/>
                </a:lnTo>
                <a:lnTo>
                  <a:pt x="18951" y="3714"/>
                </a:lnTo>
                <a:lnTo>
                  <a:pt x="18437" y="3163"/>
                </a:lnTo>
                <a:lnTo>
                  <a:pt x="17886" y="2649"/>
                </a:lnTo>
                <a:lnTo>
                  <a:pt x="17300" y="2173"/>
                </a:lnTo>
                <a:lnTo>
                  <a:pt x="16681" y="1740"/>
                </a:lnTo>
                <a:lnTo>
                  <a:pt x="16031" y="1349"/>
                </a:lnTo>
                <a:lnTo>
                  <a:pt x="15353" y="1004"/>
                </a:lnTo>
                <a:lnTo>
                  <a:pt x="14649" y="706"/>
                </a:lnTo>
                <a:lnTo>
                  <a:pt x="13920" y="457"/>
                </a:lnTo>
                <a:lnTo>
                  <a:pt x="13168" y="260"/>
                </a:lnTo>
                <a:lnTo>
                  <a:pt x="12397" y="117"/>
                </a:lnTo>
                <a:lnTo>
                  <a:pt x="11607" y="30"/>
                </a:lnTo>
                <a:lnTo>
                  <a:pt x="10801" y="0"/>
                </a:lnTo>
                <a:close/>
              </a:path>
            </a:pathLst>
          </a:custGeom>
          <a:solidFill>
            <a:srgbClr val="6666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6" name="Google Shape;662;p43"/>
          <p:cNvSpPr/>
          <p:nvPr/>
        </p:nvSpPr>
        <p:spPr>
          <a:xfrm>
            <a:off x="5719698" y="5193791"/>
            <a:ext cx="1306959" cy="1228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30" y="9994"/>
                </a:lnTo>
                <a:lnTo>
                  <a:pt x="117" y="9204"/>
                </a:lnTo>
                <a:lnTo>
                  <a:pt x="260" y="8432"/>
                </a:lnTo>
                <a:lnTo>
                  <a:pt x="457" y="7680"/>
                </a:lnTo>
                <a:lnTo>
                  <a:pt x="706" y="6951"/>
                </a:lnTo>
                <a:lnTo>
                  <a:pt x="1004" y="6246"/>
                </a:lnTo>
                <a:lnTo>
                  <a:pt x="1349" y="5568"/>
                </a:lnTo>
                <a:lnTo>
                  <a:pt x="1740" y="4919"/>
                </a:lnTo>
                <a:lnTo>
                  <a:pt x="2174" y="4300"/>
                </a:lnTo>
                <a:lnTo>
                  <a:pt x="2649" y="3714"/>
                </a:lnTo>
                <a:lnTo>
                  <a:pt x="3164" y="3163"/>
                </a:lnTo>
                <a:lnTo>
                  <a:pt x="3715" y="2649"/>
                </a:lnTo>
                <a:lnTo>
                  <a:pt x="4301" y="2173"/>
                </a:lnTo>
                <a:lnTo>
                  <a:pt x="4920" y="1740"/>
                </a:lnTo>
                <a:lnTo>
                  <a:pt x="5569" y="1349"/>
                </a:lnTo>
                <a:lnTo>
                  <a:pt x="6248" y="1004"/>
                </a:lnTo>
                <a:lnTo>
                  <a:pt x="6952" y="706"/>
                </a:lnTo>
                <a:lnTo>
                  <a:pt x="7682" y="457"/>
                </a:lnTo>
                <a:lnTo>
                  <a:pt x="8433" y="260"/>
                </a:lnTo>
                <a:lnTo>
                  <a:pt x="9205" y="117"/>
                </a:lnTo>
                <a:lnTo>
                  <a:pt x="9995" y="30"/>
                </a:lnTo>
                <a:lnTo>
                  <a:pt x="10801" y="0"/>
                </a:lnTo>
                <a:lnTo>
                  <a:pt x="11607" y="30"/>
                </a:lnTo>
                <a:lnTo>
                  <a:pt x="12397" y="117"/>
                </a:lnTo>
                <a:lnTo>
                  <a:pt x="13168" y="260"/>
                </a:lnTo>
                <a:lnTo>
                  <a:pt x="13920" y="457"/>
                </a:lnTo>
                <a:lnTo>
                  <a:pt x="14649" y="706"/>
                </a:lnTo>
                <a:lnTo>
                  <a:pt x="15353" y="1004"/>
                </a:lnTo>
                <a:lnTo>
                  <a:pt x="16031" y="1349"/>
                </a:lnTo>
                <a:lnTo>
                  <a:pt x="16681" y="1740"/>
                </a:lnTo>
                <a:lnTo>
                  <a:pt x="17300" y="2173"/>
                </a:lnTo>
                <a:lnTo>
                  <a:pt x="17886" y="2649"/>
                </a:lnTo>
                <a:lnTo>
                  <a:pt x="18437" y="3163"/>
                </a:lnTo>
                <a:lnTo>
                  <a:pt x="18951" y="3714"/>
                </a:lnTo>
                <a:lnTo>
                  <a:pt x="19426" y="4300"/>
                </a:lnTo>
                <a:lnTo>
                  <a:pt x="19860" y="4919"/>
                </a:lnTo>
                <a:lnTo>
                  <a:pt x="20251" y="5568"/>
                </a:lnTo>
                <a:lnTo>
                  <a:pt x="20596" y="6246"/>
                </a:lnTo>
                <a:lnTo>
                  <a:pt x="20894" y="6951"/>
                </a:lnTo>
                <a:lnTo>
                  <a:pt x="21143" y="7680"/>
                </a:lnTo>
                <a:lnTo>
                  <a:pt x="21340" y="8432"/>
                </a:lnTo>
                <a:lnTo>
                  <a:pt x="21483" y="9204"/>
                </a:lnTo>
                <a:lnTo>
                  <a:pt x="21570" y="9994"/>
                </a:lnTo>
                <a:lnTo>
                  <a:pt x="21600" y="10800"/>
                </a:lnTo>
                <a:lnTo>
                  <a:pt x="21570" y="11606"/>
                </a:lnTo>
                <a:lnTo>
                  <a:pt x="21483" y="12396"/>
                </a:lnTo>
                <a:lnTo>
                  <a:pt x="21340" y="13168"/>
                </a:lnTo>
                <a:lnTo>
                  <a:pt x="21143" y="13919"/>
                </a:lnTo>
                <a:lnTo>
                  <a:pt x="20894" y="14648"/>
                </a:lnTo>
                <a:lnTo>
                  <a:pt x="20596" y="15353"/>
                </a:lnTo>
                <a:lnTo>
                  <a:pt x="20251" y="16031"/>
                </a:lnTo>
                <a:lnTo>
                  <a:pt x="19860" y="16681"/>
                </a:lnTo>
                <a:lnTo>
                  <a:pt x="19426" y="17299"/>
                </a:lnTo>
                <a:lnTo>
                  <a:pt x="18951" y="17886"/>
                </a:lnTo>
                <a:lnTo>
                  <a:pt x="18437" y="18437"/>
                </a:lnTo>
                <a:lnTo>
                  <a:pt x="17886" y="18951"/>
                </a:lnTo>
                <a:lnTo>
                  <a:pt x="17300" y="19426"/>
                </a:lnTo>
                <a:lnTo>
                  <a:pt x="16681" y="19860"/>
                </a:lnTo>
                <a:lnTo>
                  <a:pt x="16031" y="20251"/>
                </a:lnTo>
                <a:lnTo>
                  <a:pt x="15353" y="20596"/>
                </a:lnTo>
                <a:lnTo>
                  <a:pt x="14649" y="20894"/>
                </a:lnTo>
                <a:lnTo>
                  <a:pt x="13920" y="21143"/>
                </a:lnTo>
                <a:lnTo>
                  <a:pt x="13168" y="21340"/>
                </a:lnTo>
                <a:lnTo>
                  <a:pt x="12397" y="21483"/>
                </a:lnTo>
                <a:lnTo>
                  <a:pt x="11607" y="21570"/>
                </a:lnTo>
                <a:lnTo>
                  <a:pt x="10801" y="21600"/>
                </a:lnTo>
                <a:lnTo>
                  <a:pt x="9995" y="21570"/>
                </a:lnTo>
                <a:lnTo>
                  <a:pt x="9205" y="21483"/>
                </a:lnTo>
                <a:lnTo>
                  <a:pt x="8433" y="21340"/>
                </a:lnTo>
                <a:lnTo>
                  <a:pt x="7682" y="21143"/>
                </a:lnTo>
                <a:lnTo>
                  <a:pt x="6952" y="20894"/>
                </a:lnTo>
                <a:lnTo>
                  <a:pt x="6248" y="20596"/>
                </a:lnTo>
                <a:lnTo>
                  <a:pt x="5569" y="20251"/>
                </a:lnTo>
                <a:lnTo>
                  <a:pt x="4920" y="19860"/>
                </a:lnTo>
                <a:lnTo>
                  <a:pt x="4301" y="19426"/>
                </a:lnTo>
                <a:lnTo>
                  <a:pt x="3715" y="18951"/>
                </a:lnTo>
                <a:lnTo>
                  <a:pt x="3164" y="18437"/>
                </a:lnTo>
                <a:lnTo>
                  <a:pt x="2649" y="17886"/>
                </a:lnTo>
                <a:lnTo>
                  <a:pt x="2174" y="17299"/>
                </a:lnTo>
                <a:lnTo>
                  <a:pt x="1740" y="16681"/>
                </a:lnTo>
                <a:lnTo>
                  <a:pt x="1349" y="16031"/>
                </a:lnTo>
                <a:lnTo>
                  <a:pt x="1004" y="15353"/>
                </a:lnTo>
                <a:lnTo>
                  <a:pt x="706" y="14648"/>
                </a:lnTo>
                <a:lnTo>
                  <a:pt x="457" y="13919"/>
                </a:lnTo>
                <a:lnTo>
                  <a:pt x="260" y="13168"/>
                </a:lnTo>
                <a:lnTo>
                  <a:pt x="117" y="12396"/>
                </a:lnTo>
                <a:lnTo>
                  <a:pt x="30" y="11606"/>
                </a:lnTo>
                <a:lnTo>
                  <a:pt x="0" y="10800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rgbClr val="CC0099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7" name="Google Shape;663;p43"/>
          <p:cNvSpPr txBox="1"/>
          <p:nvPr/>
        </p:nvSpPr>
        <p:spPr>
          <a:xfrm>
            <a:off x="6005321" y="5356047"/>
            <a:ext cx="739143" cy="102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飲食 習慣</a:t>
            </a:r>
          </a:p>
        </p:txBody>
      </p:sp>
      <p:sp>
        <p:nvSpPr>
          <p:cNvPr id="588" name="Google Shape;664;p43"/>
          <p:cNvSpPr/>
          <p:nvPr/>
        </p:nvSpPr>
        <p:spPr>
          <a:xfrm>
            <a:off x="3793490" y="2576066"/>
            <a:ext cx="1306961" cy="1228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lnTo>
                  <a:pt x="9995" y="30"/>
                </a:lnTo>
                <a:lnTo>
                  <a:pt x="9205" y="117"/>
                </a:lnTo>
                <a:lnTo>
                  <a:pt x="8433" y="260"/>
                </a:lnTo>
                <a:lnTo>
                  <a:pt x="7682" y="457"/>
                </a:lnTo>
                <a:lnTo>
                  <a:pt x="6952" y="706"/>
                </a:lnTo>
                <a:lnTo>
                  <a:pt x="6248" y="1004"/>
                </a:lnTo>
                <a:lnTo>
                  <a:pt x="5569" y="1349"/>
                </a:lnTo>
                <a:lnTo>
                  <a:pt x="4920" y="1740"/>
                </a:lnTo>
                <a:lnTo>
                  <a:pt x="4301" y="2173"/>
                </a:lnTo>
                <a:lnTo>
                  <a:pt x="3715" y="2649"/>
                </a:lnTo>
                <a:lnTo>
                  <a:pt x="3164" y="3163"/>
                </a:lnTo>
                <a:lnTo>
                  <a:pt x="2649" y="3714"/>
                </a:lnTo>
                <a:lnTo>
                  <a:pt x="2174" y="4300"/>
                </a:lnTo>
                <a:lnTo>
                  <a:pt x="1740" y="4919"/>
                </a:lnTo>
                <a:lnTo>
                  <a:pt x="1349" y="5568"/>
                </a:lnTo>
                <a:lnTo>
                  <a:pt x="1004" y="6246"/>
                </a:lnTo>
                <a:lnTo>
                  <a:pt x="706" y="6951"/>
                </a:lnTo>
                <a:lnTo>
                  <a:pt x="457" y="7680"/>
                </a:lnTo>
                <a:lnTo>
                  <a:pt x="260" y="8432"/>
                </a:lnTo>
                <a:lnTo>
                  <a:pt x="117" y="9204"/>
                </a:lnTo>
                <a:lnTo>
                  <a:pt x="30" y="9994"/>
                </a:lnTo>
                <a:lnTo>
                  <a:pt x="0" y="10800"/>
                </a:lnTo>
                <a:lnTo>
                  <a:pt x="30" y="11606"/>
                </a:lnTo>
                <a:lnTo>
                  <a:pt x="117" y="12396"/>
                </a:lnTo>
                <a:lnTo>
                  <a:pt x="260" y="13167"/>
                </a:lnTo>
                <a:lnTo>
                  <a:pt x="457" y="13919"/>
                </a:lnTo>
                <a:lnTo>
                  <a:pt x="706" y="14648"/>
                </a:lnTo>
                <a:lnTo>
                  <a:pt x="1004" y="15353"/>
                </a:lnTo>
                <a:lnTo>
                  <a:pt x="1349" y="16031"/>
                </a:lnTo>
                <a:lnTo>
                  <a:pt x="1740" y="16680"/>
                </a:lnTo>
                <a:lnTo>
                  <a:pt x="2174" y="17299"/>
                </a:lnTo>
                <a:lnTo>
                  <a:pt x="2649" y="17885"/>
                </a:lnTo>
                <a:lnTo>
                  <a:pt x="3164" y="18437"/>
                </a:lnTo>
                <a:lnTo>
                  <a:pt x="3715" y="18951"/>
                </a:lnTo>
                <a:lnTo>
                  <a:pt x="4301" y="19426"/>
                </a:lnTo>
                <a:lnTo>
                  <a:pt x="4920" y="19860"/>
                </a:lnTo>
                <a:lnTo>
                  <a:pt x="5569" y="20251"/>
                </a:lnTo>
                <a:lnTo>
                  <a:pt x="6248" y="20596"/>
                </a:lnTo>
                <a:lnTo>
                  <a:pt x="6952" y="20894"/>
                </a:lnTo>
                <a:lnTo>
                  <a:pt x="7682" y="21143"/>
                </a:lnTo>
                <a:lnTo>
                  <a:pt x="8433" y="21340"/>
                </a:lnTo>
                <a:lnTo>
                  <a:pt x="9205" y="21483"/>
                </a:lnTo>
                <a:lnTo>
                  <a:pt x="9995" y="21570"/>
                </a:lnTo>
                <a:lnTo>
                  <a:pt x="10801" y="21600"/>
                </a:lnTo>
                <a:lnTo>
                  <a:pt x="11607" y="21570"/>
                </a:lnTo>
                <a:lnTo>
                  <a:pt x="12397" y="21483"/>
                </a:lnTo>
                <a:lnTo>
                  <a:pt x="13169" y="21340"/>
                </a:lnTo>
                <a:lnTo>
                  <a:pt x="13920" y="21143"/>
                </a:lnTo>
                <a:lnTo>
                  <a:pt x="14649" y="20894"/>
                </a:lnTo>
                <a:lnTo>
                  <a:pt x="15354" y="20596"/>
                </a:lnTo>
                <a:lnTo>
                  <a:pt x="16032" y="20251"/>
                </a:lnTo>
                <a:lnTo>
                  <a:pt x="16682" y="19860"/>
                </a:lnTo>
                <a:lnTo>
                  <a:pt x="17300" y="19426"/>
                </a:lnTo>
                <a:lnTo>
                  <a:pt x="17886" y="18951"/>
                </a:lnTo>
                <a:lnTo>
                  <a:pt x="18437" y="18437"/>
                </a:lnTo>
                <a:lnTo>
                  <a:pt x="18952" y="17885"/>
                </a:lnTo>
                <a:lnTo>
                  <a:pt x="19427" y="17299"/>
                </a:lnTo>
                <a:lnTo>
                  <a:pt x="19860" y="16680"/>
                </a:lnTo>
                <a:lnTo>
                  <a:pt x="20251" y="16031"/>
                </a:lnTo>
                <a:lnTo>
                  <a:pt x="20596" y="15353"/>
                </a:lnTo>
                <a:lnTo>
                  <a:pt x="20894" y="14648"/>
                </a:lnTo>
                <a:lnTo>
                  <a:pt x="21143" y="13919"/>
                </a:lnTo>
                <a:lnTo>
                  <a:pt x="21340" y="13167"/>
                </a:lnTo>
                <a:lnTo>
                  <a:pt x="21483" y="12396"/>
                </a:lnTo>
                <a:lnTo>
                  <a:pt x="21570" y="11606"/>
                </a:lnTo>
                <a:lnTo>
                  <a:pt x="21600" y="10800"/>
                </a:lnTo>
                <a:lnTo>
                  <a:pt x="21570" y="9994"/>
                </a:lnTo>
                <a:lnTo>
                  <a:pt x="21483" y="9204"/>
                </a:lnTo>
                <a:lnTo>
                  <a:pt x="21340" y="8432"/>
                </a:lnTo>
                <a:lnTo>
                  <a:pt x="21143" y="7680"/>
                </a:lnTo>
                <a:lnTo>
                  <a:pt x="20894" y="6951"/>
                </a:lnTo>
                <a:lnTo>
                  <a:pt x="20596" y="6246"/>
                </a:lnTo>
                <a:lnTo>
                  <a:pt x="20251" y="5568"/>
                </a:lnTo>
                <a:lnTo>
                  <a:pt x="19860" y="4919"/>
                </a:lnTo>
                <a:lnTo>
                  <a:pt x="19427" y="4300"/>
                </a:lnTo>
                <a:lnTo>
                  <a:pt x="18952" y="3714"/>
                </a:lnTo>
                <a:lnTo>
                  <a:pt x="18437" y="3163"/>
                </a:lnTo>
                <a:lnTo>
                  <a:pt x="17886" y="2649"/>
                </a:lnTo>
                <a:lnTo>
                  <a:pt x="17300" y="2173"/>
                </a:lnTo>
                <a:lnTo>
                  <a:pt x="16682" y="1740"/>
                </a:lnTo>
                <a:lnTo>
                  <a:pt x="16032" y="1349"/>
                </a:lnTo>
                <a:lnTo>
                  <a:pt x="15354" y="1004"/>
                </a:lnTo>
                <a:lnTo>
                  <a:pt x="14649" y="706"/>
                </a:lnTo>
                <a:lnTo>
                  <a:pt x="13920" y="457"/>
                </a:lnTo>
                <a:lnTo>
                  <a:pt x="13169" y="260"/>
                </a:lnTo>
                <a:lnTo>
                  <a:pt x="12397" y="117"/>
                </a:lnTo>
                <a:lnTo>
                  <a:pt x="11607" y="30"/>
                </a:lnTo>
                <a:lnTo>
                  <a:pt x="10801" y="0"/>
                </a:lnTo>
                <a:close/>
              </a:path>
            </a:pathLst>
          </a:custGeom>
          <a:solidFill>
            <a:srgbClr val="EFF8F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9" name="Google Shape;665;p43"/>
          <p:cNvSpPr/>
          <p:nvPr/>
        </p:nvSpPr>
        <p:spPr>
          <a:xfrm>
            <a:off x="3793490" y="2576066"/>
            <a:ext cx="1306961" cy="1228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30" y="9994"/>
                </a:lnTo>
                <a:lnTo>
                  <a:pt x="117" y="9204"/>
                </a:lnTo>
                <a:lnTo>
                  <a:pt x="260" y="8432"/>
                </a:lnTo>
                <a:lnTo>
                  <a:pt x="457" y="7680"/>
                </a:lnTo>
                <a:lnTo>
                  <a:pt x="706" y="6951"/>
                </a:lnTo>
                <a:lnTo>
                  <a:pt x="1004" y="6246"/>
                </a:lnTo>
                <a:lnTo>
                  <a:pt x="1349" y="5568"/>
                </a:lnTo>
                <a:lnTo>
                  <a:pt x="1740" y="4919"/>
                </a:lnTo>
                <a:lnTo>
                  <a:pt x="2174" y="4300"/>
                </a:lnTo>
                <a:lnTo>
                  <a:pt x="2649" y="3714"/>
                </a:lnTo>
                <a:lnTo>
                  <a:pt x="3164" y="3163"/>
                </a:lnTo>
                <a:lnTo>
                  <a:pt x="3715" y="2649"/>
                </a:lnTo>
                <a:lnTo>
                  <a:pt x="4301" y="2173"/>
                </a:lnTo>
                <a:lnTo>
                  <a:pt x="4920" y="1740"/>
                </a:lnTo>
                <a:lnTo>
                  <a:pt x="5569" y="1349"/>
                </a:lnTo>
                <a:lnTo>
                  <a:pt x="6248" y="1004"/>
                </a:lnTo>
                <a:lnTo>
                  <a:pt x="6952" y="706"/>
                </a:lnTo>
                <a:lnTo>
                  <a:pt x="7682" y="457"/>
                </a:lnTo>
                <a:lnTo>
                  <a:pt x="8433" y="260"/>
                </a:lnTo>
                <a:lnTo>
                  <a:pt x="9205" y="117"/>
                </a:lnTo>
                <a:lnTo>
                  <a:pt x="9995" y="30"/>
                </a:lnTo>
                <a:lnTo>
                  <a:pt x="10801" y="0"/>
                </a:lnTo>
                <a:lnTo>
                  <a:pt x="11607" y="30"/>
                </a:lnTo>
                <a:lnTo>
                  <a:pt x="12397" y="117"/>
                </a:lnTo>
                <a:lnTo>
                  <a:pt x="13169" y="260"/>
                </a:lnTo>
                <a:lnTo>
                  <a:pt x="13920" y="457"/>
                </a:lnTo>
                <a:lnTo>
                  <a:pt x="14649" y="706"/>
                </a:lnTo>
                <a:lnTo>
                  <a:pt x="15354" y="1004"/>
                </a:lnTo>
                <a:lnTo>
                  <a:pt x="16032" y="1349"/>
                </a:lnTo>
                <a:lnTo>
                  <a:pt x="16682" y="1740"/>
                </a:lnTo>
                <a:lnTo>
                  <a:pt x="17300" y="2173"/>
                </a:lnTo>
                <a:lnTo>
                  <a:pt x="17886" y="2649"/>
                </a:lnTo>
                <a:lnTo>
                  <a:pt x="18437" y="3163"/>
                </a:lnTo>
                <a:lnTo>
                  <a:pt x="18952" y="3714"/>
                </a:lnTo>
                <a:lnTo>
                  <a:pt x="19427" y="4300"/>
                </a:lnTo>
                <a:lnTo>
                  <a:pt x="19860" y="4919"/>
                </a:lnTo>
                <a:lnTo>
                  <a:pt x="20251" y="5568"/>
                </a:lnTo>
                <a:lnTo>
                  <a:pt x="20596" y="6246"/>
                </a:lnTo>
                <a:lnTo>
                  <a:pt x="20894" y="6951"/>
                </a:lnTo>
                <a:lnTo>
                  <a:pt x="21143" y="7680"/>
                </a:lnTo>
                <a:lnTo>
                  <a:pt x="21340" y="8432"/>
                </a:lnTo>
                <a:lnTo>
                  <a:pt x="21483" y="9204"/>
                </a:lnTo>
                <a:lnTo>
                  <a:pt x="21570" y="9994"/>
                </a:lnTo>
                <a:lnTo>
                  <a:pt x="21600" y="10800"/>
                </a:lnTo>
                <a:lnTo>
                  <a:pt x="21570" y="11606"/>
                </a:lnTo>
                <a:lnTo>
                  <a:pt x="21483" y="12396"/>
                </a:lnTo>
                <a:lnTo>
                  <a:pt x="21340" y="13167"/>
                </a:lnTo>
                <a:lnTo>
                  <a:pt x="21143" y="13919"/>
                </a:lnTo>
                <a:lnTo>
                  <a:pt x="20894" y="14648"/>
                </a:lnTo>
                <a:lnTo>
                  <a:pt x="20596" y="15353"/>
                </a:lnTo>
                <a:lnTo>
                  <a:pt x="20251" y="16031"/>
                </a:lnTo>
                <a:lnTo>
                  <a:pt x="19860" y="16680"/>
                </a:lnTo>
                <a:lnTo>
                  <a:pt x="19427" y="17299"/>
                </a:lnTo>
                <a:lnTo>
                  <a:pt x="18952" y="17885"/>
                </a:lnTo>
                <a:lnTo>
                  <a:pt x="18437" y="18437"/>
                </a:lnTo>
                <a:lnTo>
                  <a:pt x="17886" y="18951"/>
                </a:lnTo>
                <a:lnTo>
                  <a:pt x="17300" y="19426"/>
                </a:lnTo>
                <a:lnTo>
                  <a:pt x="16682" y="19860"/>
                </a:lnTo>
                <a:lnTo>
                  <a:pt x="16032" y="20251"/>
                </a:lnTo>
                <a:lnTo>
                  <a:pt x="15354" y="20596"/>
                </a:lnTo>
                <a:lnTo>
                  <a:pt x="14649" y="20894"/>
                </a:lnTo>
                <a:lnTo>
                  <a:pt x="13920" y="21143"/>
                </a:lnTo>
                <a:lnTo>
                  <a:pt x="13169" y="21340"/>
                </a:lnTo>
                <a:lnTo>
                  <a:pt x="12397" y="21483"/>
                </a:lnTo>
                <a:lnTo>
                  <a:pt x="11607" y="21570"/>
                </a:lnTo>
                <a:lnTo>
                  <a:pt x="10801" y="21600"/>
                </a:lnTo>
                <a:lnTo>
                  <a:pt x="9995" y="21570"/>
                </a:lnTo>
                <a:lnTo>
                  <a:pt x="9205" y="21483"/>
                </a:lnTo>
                <a:lnTo>
                  <a:pt x="8433" y="21340"/>
                </a:lnTo>
                <a:lnTo>
                  <a:pt x="7682" y="21143"/>
                </a:lnTo>
                <a:lnTo>
                  <a:pt x="6952" y="20894"/>
                </a:lnTo>
                <a:lnTo>
                  <a:pt x="6248" y="20596"/>
                </a:lnTo>
                <a:lnTo>
                  <a:pt x="5569" y="20251"/>
                </a:lnTo>
                <a:lnTo>
                  <a:pt x="4920" y="19860"/>
                </a:lnTo>
                <a:lnTo>
                  <a:pt x="4301" y="19426"/>
                </a:lnTo>
                <a:lnTo>
                  <a:pt x="3715" y="18951"/>
                </a:lnTo>
                <a:lnTo>
                  <a:pt x="3164" y="18437"/>
                </a:lnTo>
                <a:lnTo>
                  <a:pt x="2649" y="17885"/>
                </a:lnTo>
                <a:lnTo>
                  <a:pt x="2174" y="17299"/>
                </a:lnTo>
                <a:lnTo>
                  <a:pt x="1740" y="16680"/>
                </a:lnTo>
                <a:lnTo>
                  <a:pt x="1349" y="16031"/>
                </a:lnTo>
                <a:lnTo>
                  <a:pt x="1004" y="15353"/>
                </a:lnTo>
                <a:lnTo>
                  <a:pt x="706" y="14648"/>
                </a:lnTo>
                <a:lnTo>
                  <a:pt x="457" y="13919"/>
                </a:lnTo>
                <a:lnTo>
                  <a:pt x="260" y="13167"/>
                </a:lnTo>
                <a:lnTo>
                  <a:pt x="117" y="12396"/>
                </a:lnTo>
                <a:lnTo>
                  <a:pt x="30" y="11606"/>
                </a:lnTo>
                <a:lnTo>
                  <a:pt x="0" y="10800"/>
                </a:lnTo>
                <a:close/>
              </a:path>
            </a:pathLst>
          </a:custGeom>
          <a:ln w="25400">
            <a:solidFill>
              <a:srgbClr val="0000FF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0" name="Google Shape;666;p43"/>
          <p:cNvSpPr txBox="1"/>
          <p:nvPr/>
        </p:nvSpPr>
        <p:spPr>
          <a:xfrm>
            <a:off x="3926204" y="4393817"/>
            <a:ext cx="1044578" cy="1439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defRPr sz="4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基因 遺傳</a:t>
            </a:r>
          </a:p>
        </p:txBody>
      </p:sp>
      <p:sp>
        <p:nvSpPr>
          <p:cNvPr id="591" name="Google Shape;667;p43"/>
          <p:cNvSpPr txBox="1"/>
          <p:nvPr/>
        </p:nvSpPr>
        <p:spPr>
          <a:xfrm>
            <a:off x="1361951" y="1068449"/>
            <a:ext cx="7049700" cy="312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先天</a:t>
            </a:r>
            <a:r>
              <a:rPr sz="2800">
                <a:solidFill>
                  <a:srgbClr val="000000"/>
                </a:solidFill>
              </a:rPr>
              <a:t>的遺傳基因	         </a:t>
            </a:r>
            <a:r>
              <a:t>後天 </a:t>
            </a:r>
            <a:r>
              <a:rPr sz="2800">
                <a:solidFill>
                  <a:srgbClr val="000000"/>
                </a:solidFill>
              </a:rPr>
              <a:t>環境影響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1913252">
              <a:spcBef>
                <a:spcPts val="800"/>
              </a:spcBef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可改變</a:t>
            </a:r>
            <a:r>
              <a:rPr sz="2800">
                <a:solidFill>
                  <a:srgbClr val="000000"/>
                </a:solidFill>
              </a:rPr>
              <a:t>一個人的體質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R="2660013" indent="2729227">
              <a:spcBef>
                <a:spcPts val="2800"/>
              </a:spcBef>
              <a:defRPr sz="2800">
                <a:solidFill>
                  <a:srgbClr val="006FC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生活 </a:t>
            </a:r>
          </a:p>
          <a:p>
            <a:pPr marR="2660013" indent="2729227">
              <a:spcBef>
                <a:spcPts val="2800"/>
              </a:spcBef>
              <a:defRPr sz="2800">
                <a:solidFill>
                  <a:srgbClr val="006FC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習慣</a:t>
            </a:r>
          </a:p>
        </p:txBody>
      </p:sp>
      <p:sp>
        <p:nvSpPr>
          <p:cNvPr id="592" name="Google Shape;671;p43"/>
          <p:cNvSpPr/>
          <p:nvPr/>
        </p:nvSpPr>
        <p:spPr>
          <a:xfrm>
            <a:off x="2371561" y="1705062"/>
            <a:ext cx="614555" cy="559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66" y="0"/>
                </a:moveTo>
                <a:lnTo>
                  <a:pt x="11766" y="7839"/>
                </a:lnTo>
                <a:lnTo>
                  <a:pt x="0" y="7839"/>
                </a:lnTo>
                <a:lnTo>
                  <a:pt x="0" y="13766"/>
                </a:lnTo>
                <a:lnTo>
                  <a:pt x="11766" y="13766"/>
                </a:lnTo>
                <a:lnTo>
                  <a:pt x="11766" y="21600"/>
                </a:lnTo>
                <a:lnTo>
                  <a:pt x="21600" y="10800"/>
                </a:lnTo>
                <a:lnTo>
                  <a:pt x="11766" y="0"/>
                </a:lnTo>
                <a:close/>
              </a:path>
            </a:pathLst>
          </a:custGeom>
          <a:solidFill>
            <a:srgbClr val="D5009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3" name="Google Shape;673;p43"/>
          <p:cNvSpPr txBox="1"/>
          <p:nvPr>
            <p:ph type="title"/>
          </p:nvPr>
        </p:nvSpPr>
        <p:spPr>
          <a:xfrm>
            <a:off x="2310901" y="198573"/>
            <a:ext cx="6386703" cy="697204"/>
          </a:xfrm>
          <a:prstGeom prst="rect">
            <a:avLst/>
          </a:prstGeom>
        </p:spPr>
        <p:txBody>
          <a:bodyPr/>
          <a:lstStyle/>
          <a:p>
            <a:pPr indent="9534" defTabSz="798270">
              <a:defRPr b="1" sz="320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0" sz="3783">
                <a:latin typeface="Helvetica Neue"/>
                <a:ea typeface="Helvetica Neue"/>
                <a:cs typeface="Helvetica Neue"/>
                <a:sym typeface="Helvetica Neue"/>
              </a:rPr>
              <a:t>體質可以被改變</a:t>
            </a:r>
            <a:r>
              <a:rPr b="0" sz="3783">
                <a:latin typeface="+mj-lt"/>
                <a:ea typeface="+mj-ea"/>
                <a:cs typeface="+mj-cs"/>
                <a:sym typeface="Arial"/>
              </a:rPr>
              <a:t>?!</a:t>
            </a:r>
          </a:p>
        </p:txBody>
      </p:sp>
      <p:sp>
        <p:nvSpPr>
          <p:cNvPr id="594" name="加號 1"/>
          <p:cNvSpPr/>
          <p:nvPr/>
        </p:nvSpPr>
        <p:spPr>
          <a:xfrm>
            <a:off x="4346145" y="1225047"/>
            <a:ext cx="529188" cy="406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344"/>
                </a:moveTo>
                <a:lnTo>
                  <a:pt x="8144" y="7344"/>
                </a:lnTo>
                <a:lnTo>
                  <a:pt x="8144" y="0"/>
                </a:lnTo>
                <a:lnTo>
                  <a:pt x="13456" y="0"/>
                </a:lnTo>
                <a:lnTo>
                  <a:pt x="13456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3456" y="14256"/>
                </a:lnTo>
                <a:lnTo>
                  <a:pt x="13456" y="21600"/>
                </a:lnTo>
                <a:lnTo>
                  <a:pt x="8144" y="21600"/>
                </a:lnTo>
                <a:lnTo>
                  <a:pt x="8144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689;p45"/>
          <p:cNvSpPr txBox="1"/>
          <p:nvPr/>
        </p:nvSpPr>
        <p:spPr>
          <a:xfrm>
            <a:off x="611186" y="338034"/>
            <a:ext cx="8229604" cy="712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ctr">
              <a:defRPr sz="4600" u="sng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預防醫學新趨勢</a:t>
            </a:r>
          </a:p>
        </p:txBody>
      </p:sp>
      <p:grpSp>
        <p:nvGrpSpPr>
          <p:cNvPr id="599" name="Google Shape;690;p45"/>
          <p:cNvGrpSpPr/>
          <p:nvPr/>
        </p:nvGrpSpPr>
        <p:grpSpPr>
          <a:xfrm>
            <a:off x="2989260" y="1630384"/>
            <a:ext cx="2160593" cy="1036643"/>
            <a:chOff x="0" y="0"/>
            <a:chExt cx="2160591" cy="1036641"/>
          </a:xfrm>
        </p:grpSpPr>
        <p:sp>
          <p:nvSpPr>
            <p:cNvPr id="597" name="Google Shape;691;p45"/>
            <p:cNvSpPr/>
            <p:nvPr/>
          </p:nvSpPr>
          <p:spPr>
            <a:xfrm>
              <a:off x="-1" y="-1"/>
              <a:ext cx="2160592" cy="103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773" y="0"/>
                    <a:pt x="1727" y="0"/>
                  </a:cubicBezTo>
                  <a:lnTo>
                    <a:pt x="19873" y="0"/>
                  </a:lnTo>
                  <a:cubicBezTo>
                    <a:pt x="2082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827" y="21600"/>
                    <a:pt x="19873" y="21600"/>
                  </a:cubicBezTo>
                  <a:lnTo>
                    <a:pt x="1727" y="21600"/>
                  </a:lnTo>
                  <a:cubicBezTo>
                    <a:pt x="77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FFF66"/>
            </a:solidFill>
            <a:ln w="63500" cap="flat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98" name="Google Shape;692;p45"/>
            <p:cNvSpPr txBox="1"/>
            <p:nvPr/>
          </p:nvSpPr>
          <p:spPr>
            <a:xfrm>
              <a:off x="86386" y="38188"/>
              <a:ext cx="1951312" cy="960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>
                <a:defRPr sz="3400">
                  <a:solidFill>
                    <a:srgbClr val="FF66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基因分析</a:t>
              </a:r>
              <a:endParaRPr sz="1800"/>
            </a:p>
            <a:p>
              <a:pPr>
                <a:defRPr b="1" sz="1800">
                  <a:solidFill>
                    <a:srgbClr val="FF66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(</a:t>
              </a:r>
              <a:r>
                <a:rPr b="0">
                  <a:latin typeface="標楷體"/>
                  <a:ea typeface="標楷體"/>
                  <a:cs typeface="標楷體"/>
                  <a:sym typeface="標楷體"/>
                </a:rPr>
                <a:t>掌握先天體質</a:t>
              </a:r>
              <a:r>
                <a:t>)</a:t>
              </a:r>
            </a:p>
          </p:txBody>
        </p:sp>
      </p:grpSp>
      <p:grpSp>
        <p:nvGrpSpPr>
          <p:cNvPr id="602" name="Google Shape;693;p45"/>
          <p:cNvGrpSpPr/>
          <p:nvPr/>
        </p:nvGrpSpPr>
        <p:grpSpPr>
          <a:xfrm>
            <a:off x="6156322" y="1628800"/>
            <a:ext cx="2160593" cy="1036641"/>
            <a:chOff x="0" y="0"/>
            <a:chExt cx="2160591" cy="1036640"/>
          </a:xfrm>
        </p:grpSpPr>
        <p:sp>
          <p:nvSpPr>
            <p:cNvPr id="600" name="Google Shape;694;p45"/>
            <p:cNvSpPr/>
            <p:nvPr/>
          </p:nvSpPr>
          <p:spPr>
            <a:xfrm>
              <a:off x="-1" y="0"/>
              <a:ext cx="2160592" cy="1036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2"/>
                    <a:pt x="773" y="0"/>
                    <a:pt x="1727" y="0"/>
                  </a:cubicBezTo>
                  <a:lnTo>
                    <a:pt x="19873" y="0"/>
                  </a:lnTo>
                  <a:cubicBezTo>
                    <a:pt x="2082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827" y="21600"/>
                    <a:pt x="19873" y="21600"/>
                  </a:cubicBezTo>
                  <a:lnTo>
                    <a:pt x="1727" y="21600"/>
                  </a:lnTo>
                  <a:cubicBezTo>
                    <a:pt x="77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FFF66"/>
            </a:solidFill>
            <a:ln w="63500" cap="flat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01" name="Google Shape;695;p45"/>
            <p:cNvSpPr txBox="1"/>
            <p:nvPr/>
          </p:nvSpPr>
          <p:spPr>
            <a:xfrm>
              <a:off x="86387" y="38187"/>
              <a:ext cx="1951311" cy="960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>
                <a:defRPr sz="3400">
                  <a:solidFill>
                    <a:srgbClr val="FF66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保健養生</a:t>
              </a:r>
              <a:endParaRPr sz="1800"/>
            </a:p>
            <a:p>
              <a:pPr>
                <a:defRPr b="1" sz="1800">
                  <a:solidFill>
                    <a:srgbClr val="FF66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(</a:t>
              </a:r>
              <a:r>
                <a:rPr b="0">
                  <a:latin typeface="標楷體"/>
                  <a:ea typeface="標楷體"/>
                  <a:cs typeface="標楷體"/>
                  <a:sym typeface="標楷體"/>
                </a:rPr>
                <a:t>正確疾病預防</a:t>
              </a:r>
              <a:r>
                <a:t>)</a:t>
              </a:r>
            </a:p>
          </p:txBody>
        </p:sp>
      </p:grpSp>
      <p:sp>
        <p:nvSpPr>
          <p:cNvPr id="603" name="Google Shape;696;p45"/>
          <p:cNvSpPr txBox="1"/>
          <p:nvPr/>
        </p:nvSpPr>
        <p:spPr>
          <a:xfrm>
            <a:off x="5365748" y="1695792"/>
            <a:ext cx="456270" cy="840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4200">
                <a:solidFill>
                  <a:srgbClr val="FF66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+</a:t>
            </a:r>
          </a:p>
        </p:txBody>
      </p:sp>
      <p:pic>
        <p:nvPicPr>
          <p:cNvPr id="604" name="Google Shape;697;p45" descr="Google Shape;697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295864">
            <a:off x="1044574" y="1191054"/>
            <a:ext cx="1582739" cy="1846265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Google Shape;698;p45"/>
          <p:cNvSpPr txBox="1"/>
          <p:nvPr/>
        </p:nvSpPr>
        <p:spPr>
          <a:xfrm>
            <a:off x="-250827" y="3068950"/>
            <a:ext cx="10144804" cy="1014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800" u="sng">
                <a:latin typeface="標楷體"/>
                <a:ea typeface="標楷體"/>
                <a:cs typeface="標楷體"/>
                <a:sym typeface="標楷體"/>
              </a:defRPr>
            </a:pPr>
            <a:r>
              <a:t>美國“08年度最佳發明”:個人基因檢測服務</a:t>
            </a:r>
          </a:p>
          <a:p>
            <a:pPr algn="ctr">
              <a:defRPr sz="1800">
                <a:latin typeface="標楷體"/>
                <a:ea typeface="標楷體"/>
                <a:cs typeface="標楷體"/>
                <a:sym typeface="標楷體"/>
              </a:defRPr>
            </a:pPr>
            <a:r>
              <a:t>                                        新華網 2008/11/22</a:t>
            </a:r>
          </a:p>
          <a:p>
            <a:pPr algn="ctr">
              <a:defRPr sz="1800" u="sng">
                <a:latin typeface="標楷體"/>
                <a:ea typeface="標楷體"/>
                <a:cs typeface="標楷體"/>
                <a:sym typeface="標楷體"/>
              </a:defRPr>
            </a:pPr>
            <a:r>
              <a:t>韓國基因圖完成，向現代醫學邁出一大步 </a:t>
            </a:r>
          </a:p>
          <a:p>
            <a:pPr algn="ctr">
              <a:defRPr sz="1800">
                <a:latin typeface="標楷體"/>
                <a:ea typeface="標楷體"/>
                <a:cs typeface="標楷體"/>
                <a:sym typeface="標楷體"/>
              </a:defRPr>
            </a:pPr>
            <a:r>
              <a:t>                                       東亞日報2008/12/4</a:t>
            </a:r>
          </a:p>
        </p:txBody>
      </p:sp>
      <p:sp>
        <p:nvSpPr>
          <p:cNvPr id="606" name="Google Shape;699;p45"/>
          <p:cNvSpPr txBox="1"/>
          <p:nvPr/>
        </p:nvSpPr>
        <p:spPr>
          <a:xfrm>
            <a:off x="179512" y="4437112"/>
            <a:ext cx="8964488" cy="1334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4600" u="sng">
                <a:latin typeface="標楷體"/>
                <a:ea typeface="標楷體"/>
                <a:cs typeface="標楷體"/>
                <a:sym typeface="標楷體"/>
              </a:defRPr>
            </a:pPr>
            <a:r>
              <a:t>美國地區 2014年 超過</a:t>
            </a:r>
            <a:r>
              <a:rPr>
                <a:solidFill>
                  <a:srgbClr val="FF0000"/>
                </a:solidFill>
              </a:rPr>
              <a:t>千萬</a:t>
            </a:r>
            <a:r>
              <a:t>人進行基因檢測分析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705;p46"/>
          <p:cNvSpPr txBox="1"/>
          <p:nvPr/>
        </p:nvSpPr>
        <p:spPr>
          <a:xfrm>
            <a:off x="2483989" y="525253"/>
            <a:ext cx="5192882" cy="70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4600" u="sng">
                <a:latin typeface="標楷體"/>
                <a:ea typeface="標楷體"/>
                <a:cs typeface="標楷體"/>
                <a:sym typeface="標楷體"/>
              </a:defRPr>
            </a:pPr>
            <a:r>
              <a:t>基因營養學 </a:t>
            </a:r>
            <a:r>
              <a:rPr b="1" i="1" sz="2200">
                <a:latin typeface="Times New Roman"/>
                <a:ea typeface="Times New Roman"/>
                <a:cs typeface="Times New Roman"/>
                <a:sym typeface="Times New Roman"/>
              </a:rPr>
              <a:t>Nutrigenomics</a:t>
            </a:r>
            <a:r>
              <a:rPr b="1"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 </a:t>
            </a:r>
          </a:p>
        </p:txBody>
      </p:sp>
      <p:sp>
        <p:nvSpPr>
          <p:cNvPr id="609" name="Google Shape;706;p46"/>
          <p:cNvSpPr txBox="1"/>
          <p:nvPr/>
        </p:nvSpPr>
        <p:spPr>
          <a:xfrm>
            <a:off x="1187002" y="1485496"/>
            <a:ext cx="7200904" cy="2400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針對個人基因圖譜需要，提供預防疾病和恢復體內平衡的飲食與保養，將來消費者可按照自己的基因圖譜選擇</a:t>
            </a:r>
            <a:r>
              <a:rPr u="sng">
                <a:solidFill>
                  <a:srgbClr val="FF0066"/>
                </a:solidFill>
              </a:rPr>
              <a:t>食品、保健品 </a:t>
            </a:r>
          </a:p>
        </p:txBody>
      </p:sp>
      <p:sp>
        <p:nvSpPr>
          <p:cNvPr id="610" name="Google Shape;707;p46"/>
          <p:cNvSpPr/>
          <p:nvPr/>
        </p:nvSpPr>
        <p:spPr>
          <a:xfrm>
            <a:off x="899715" y="1772816"/>
            <a:ext cx="215905" cy="215905"/>
          </a:xfrm>
          <a:prstGeom prst="ellipse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</p:txBody>
      </p:sp>
      <p:pic>
        <p:nvPicPr>
          <p:cNvPr id="611" name="Google Shape;708;p46" descr="Google Shape;708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665" y="692694"/>
            <a:ext cx="1343029" cy="738985"/>
          </a:xfrm>
          <a:prstGeom prst="rect">
            <a:avLst/>
          </a:prstGeom>
          <a:ln>
            <a:solidFill>
              <a:srgbClr val="FF0066"/>
            </a:solidFill>
            <a:miter lim="8000"/>
          </a:ln>
        </p:spPr>
      </p:pic>
      <p:sp>
        <p:nvSpPr>
          <p:cNvPr id="612" name="Google Shape;709;p46"/>
          <p:cNvSpPr txBox="1"/>
          <p:nvPr/>
        </p:nvSpPr>
        <p:spPr>
          <a:xfrm>
            <a:off x="1187002" y="3854463"/>
            <a:ext cx="7200904" cy="123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有效降低常見重大疾病(癌症、心血管疾病、糖尿病等發生) </a:t>
            </a:r>
          </a:p>
        </p:txBody>
      </p:sp>
      <p:sp>
        <p:nvSpPr>
          <p:cNvPr id="613" name="Google Shape;710;p46"/>
          <p:cNvSpPr/>
          <p:nvPr/>
        </p:nvSpPr>
        <p:spPr>
          <a:xfrm>
            <a:off x="899715" y="4123787"/>
            <a:ext cx="215905" cy="215905"/>
          </a:xfrm>
          <a:prstGeom prst="ellipse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</p:txBody>
      </p:sp>
      <p:sp>
        <p:nvSpPr>
          <p:cNvPr id="614" name="Google Shape;711;p46"/>
          <p:cNvSpPr txBox="1"/>
          <p:nvPr/>
        </p:nvSpPr>
        <p:spPr>
          <a:xfrm>
            <a:off x="1187522" y="4937485"/>
            <a:ext cx="7632949" cy="123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提升個體腸胃道、免疫系統功能及體內細胞正常活動力</a:t>
            </a:r>
          </a:p>
        </p:txBody>
      </p:sp>
      <p:sp>
        <p:nvSpPr>
          <p:cNvPr id="615" name="Google Shape;712;p46"/>
          <p:cNvSpPr/>
          <p:nvPr/>
        </p:nvSpPr>
        <p:spPr>
          <a:xfrm>
            <a:off x="899591" y="5229199"/>
            <a:ext cx="215905" cy="215905"/>
          </a:xfrm>
          <a:prstGeom prst="ellipse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 sz="3200">
                <a:latin typeface="微軟正黑體"/>
                <a:ea typeface="微軟正黑體"/>
                <a:cs typeface="微軟正黑體"/>
                <a:sym typeface="微軟正黑體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89;p17"/>
          <p:cNvSpPr/>
          <p:nvPr/>
        </p:nvSpPr>
        <p:spPr>
          <a:xfrm>
            <a:off x="179512" y="1239843"/>
            <a:ext cx="5948923" cy="552021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" name="Google Shape;90;p17"/>
          <p:cNvSpPr txBox="1"/>
          <p:nvPr/>
        </p:nvSpPr>
        <p:spPr>
          <a:xfrm>
            <a:off x="6300192" y="1547800"/>
            <a:ext cx="3096346" cy="1716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高風險APOE基因</a:t>
            </a:r>
          </a:p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冠狀動脈疾病</a:t>
            </a:r>
          </a:p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    3倍</a:t>
            </a:r>
          </a:p>
        </p:txBody>
      </p:sp>
      <p:sp>
        <p:nvSpPr>
          <p:cNvPr id="151" name="向下箭號 4"/>
          <p:cNvSpPr/>
          <p:nvPr/>
        </p:nvSpPr>
        <p:spPr>
          <a:xfrm rot="10800000">
            <a:off x="6372199" y="2732510"/>
            <a:ext cx="432050" cy="288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3A5E8A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718;p47"/>
          <p:cNvSpPr txBox="1"/>
          <p:nvPr/>
        </p:nvSpPr>
        <p:spPr>
          <a:xfrm>
            <a:off x="1258886" y="412751"/>
            <a:ext cx="316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000">
                <a:solidFill>
                  <a:srgbClr val="000066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只要健康 </a:t>
            </a:r>
          </a:p>
        </p:txBody>
      </p:sp>
      <p:sp>
        <p:nvSpPr>
          <p:cNvPr id="618" name="Google Shape;719;p47"/>
          <p:cNvSpPr txBox="1"/>
          <p:nvPr/>
        </p:nvSpPr>
        <p:spPr>
          <a:xfrm>
            <a:off x="4643435" y="400842"/>
            <a:ext cx="482510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4500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/>
            <a:r>
              <a:t>夢 ~ 永遠不遲 !</a:t>
            </a:r>
          </a:p>
        </p:txBody>
      </p:sp>
      <p:sp>
        <p:nvSpPr>
          <p:cNvPr id="619" name="Google Shape;720;p47"/>
          <p:cNvSpPr txBox="1"/>
          <p:nvPr/>
        </p:nvSpPr>
        <p:spPr>
          <a:xfrm>
            <a:off x="1907701" y="2107701"/>
            <a:ext cx="5832480" cy="40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u="sng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~夢騎士的故事~</a:t>
            </a:r>
          </a:p>
        </p:txBody>
      </p:sp>
      <p:pic>
        <p:nvPicPr>
          <p:cNvPr id="620" name="Google Shape;721;p47" descr="Google Shape;721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4869" y="2964027"/>
            <a:ext cx="5184181" cy="3084348"/>
          </a:xfrm>
          <a:prstGeom prst="rect">
            <a:avLst/>
          </a:prstGeom>
          <a:ln>
            <a:solidFill>
              <a:srgbClr val="FF0000"/>
            </a:solidFill>
            <a:miter lim="8000"/>
          </a:ln>
        </p:spPr>
      </p:pic>
      <p:sp>
        <p:nvSpPr>
          <p:cNvPr id="621" name="Google Shape;722;p47"/>
          <p:cNvSpPr txBox="1"/>
          <p:nvPr/>
        </p:nvSpPr>
        <p:spPr>
          <a:xfrm>
            <a:off x="1979709" y="1603648"/>
            <a:ext cx="5832480" cy="414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 u="sng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/>
            <a:r>
              <a:t>同時掌握 生命的長度與寬度</a:t>
            </a:r>
          </a:p>
        </p:txBody>
      </p:sp>
      <p:pic>
        <p:nvPicPr>
          <p:cNvPr id="622" name="Google Shape;723;p47" descr="Google Shape;723;p47"/>
          <p:cNvPicPr>
            <a:picLocks noChangeAspect="1"/>
          </p:cNvPicPr>
          <p:nvPr/>
        </p:nvPicPr>
        <p:blipFill>
          <a:blip r:embed="rId3">
            <a:extLst/>
          </a:blip>
          <a:srcRect l="16791" t="13930" r="41790" b="10445"/>
          <a:stretch>
            <a:fillRect/>
          </a:stretch>
        </p:blipFill>
        <p:spPr>
          <a:xfrm>
            <a:off x="2285982" y="1500173"/>
            <a:ext cx="5000662" cy="5135816"/>
          </a:xfrm>
          <a:prstGeom prst="rect">
            <a:avLst/>
          </a:prstGeom>
          <a:ln w="22225">
            <a:solidFill>
              <a:srgbClr val="FF0066"/>
            </a:solidFill>
            <a:miter lim="8000"/>
          </a:ln>
        </p:spPr>
      </p:pic>
      <p:grpSp>
        <p:nvGrpSpPr>
          <p:cNvPr id="626" name="Google Shape;724;p47"/>
          <p:cNvGrpSpPr/>
          <p:nvPr/>
        </p:nvGrpSpPr>
        <p:grpSpPr>
          <a:xfrm>
            <a:off x="355091" y="1354765"/>
            <a:ext cx="8540514" cy="4908984"/>
            <a:chOff x="0" y="-1"/>
            <a:chExt cx="8540512" cy="4908983"/>
          </a:xfrm>
        </p:grpSpPr>
        <p:pic>
          <p:nvPicPr>
            <p:cNvPr id="623" name="Google Shape;725;p47" descr="Google Shape;725;p4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5113"/>
              <a:ext cx="3249244" cy="4873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726;p47" descr="Google Shape;726;p4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16709" y="16059"/>
              <a:ext cx="2954762" cy="487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727;p47" descr="Google Shape;727;p4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167442" y="-2"/>
              <a:ext cx="3373072" cy="489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27" name="Google Shape;728;p47" descr="Google Shape;728;p4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65261" y="1527521"/>
            <a:ext cx="6213479" cy="417227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6" grpId="2"/>
      <p:bldP build="whole" bldLvl="1" animBg="1" rev="0" advAuto="0" spid="627" grpId="3"/>
      <p:bldP build="whole" bldLvl="1" animBg="1" rev="0" advAuto="0" spid="622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投影片編號版面配置區 2"/>
          <p:cNvSpPr txBox="1"/>
          <p:nvPr>
            <p:ph type="sldNum" sz="quarter" idx="4294967295"/>
          </p:nvPr>
        </p:nvSpPr>
        <p:spPr>
          <a:xfrm>
            <a:off x="8419896" y="6377940"/>
            <a:ext cx="266905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0" name="Rectangle 2"/>
          <p:cNvSpPr txBox="1"/>
          <p:nvPr>
            <p:ph type="title" idx="4294967295"/>
          </p:nvPr>
        </p:nvSpPr>
        <p:spPr>
          <a:xfrm>
            <a:off x="230832" y="274638"/>
            <a:ext cx="8229601" cy="1325564"/>
          </a:xfrm>
          <a:prstGeom prst="rect">
            <a:avLst/>
          </a:prstGeom>
        </p:spPr>
        <p:txBody>
          <a:bodyPr/>
          <a:lstStyle/>
          <a:p>
            <a:pPr/>
            <a:r>
              <a:t>健康，管與不管差別巨大</a:t>
            </a:r>
            <a:br/>
            <a:r>
              <a:rPr b="1" sz="2000">
                <a:solidFill>
                  <a:srgbClr val="C00000"/>
                </a:solidFill>
              </a:rPr>
              <a:t>電影Top Gun捍衛戰士的主角(Kelly McGillis &amp; Tom Cruise)</a:t>
            </a:r>
          </a:p>
        </p:txBody>
      </p:sp>
      <p:sp>
        <p:nvSpPr>
          <p:cNvPr id="631" name="Text Box 11"/>
          <p:cNvSpPr txBox="1"/>
          <p:nvPr/>
        </p:nvSpPr>
        <p:spPr>
          <a:xfrm>
            <a:off x="3635895" y="5981217"/>
            <a:ext cx="2449515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1200"/>
              </a:spcBef>
              <a:defRPr b="1" sz="20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         2018年</a:t>
            </a:r>
            <a:r>
              <a:rPr sz="1400"/>
              <a:t>(32年後)</a:t>
            </a:r>
          </a:p>
        </p:txBody>
      </p:sp>
      <p:grpSp>
        <p:nvGrpSpPr>
          <p:cNvPr id="634" name="群組 9"/>
          <p:cNvGrpSpPr/>
          <p:nvPr/>
        </p:nvGrpSpPr>
        <p:grpSpPr>
          <a:xfrm>
            <a:off x="1738665" y="1363340"/>
            <a:ext cx="6433737" cy="3865862"/>
            <a:chOff x="0" y="0"/>
            <a:chExt cx="6433736" cy="3865861"/>
          </a:xfrm>
        </p:grpSpPr>
        <p:pic>
          <p:nvPicPr>
            <p:cNvPr id="632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433737" cy="386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3" name="文字方塊 8"/>
            <p:cNvSpPr txBox="1"/>
            <p:nvPr/>
          </p:nvSpPr>
          <p:spPr>
            <a:xfrm>
              <a:off x="2448271" y="49436"/>
              <a:ext cx="1368155" cy="447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1986年</a:t>
              </a:r>
            </a:p>
          </p:txBody>
        </p:sp>
      </p:grpSp>
      <p:pic>
        <p:nvPicPr>
          <p:cNvPr id="63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5266" y="3458147"/>
            <a:ext cx="3039135" cy="3501095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直線接點 11"/>
          <p:cNvSpPr/>
          <p:nvPr/>
        </p:nvSpPr>
        <p:spPr>
          <a:xfrm>
            <a:off x="4536616" y="5213165"/>
            <a:ext cx="2" cy="648074"/>
          </a:xfrm>
          <a:prstGeom prst="line">
            <a:avLst/>
          </a:prstGeom>
          <a:ln w="762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37" name="直線單箭頭接點 15"/>
          <p:cNvSpPr/>
          <p:nvPr/>
        </p:nvSpPr>
        <p:spPr>
          <a:xfrm>
            <a:off x="3023827" y="5888790"/>
            <a:ext cx="3096347" cy="2"/>
          </a:xfrm>
          <a:prstGeom prst="line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3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2536" y="3293286"/>
            <a:ext cx="2912443" cy="3539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Subtype="10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5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1" grpId="3"/>
      <p:bldP build="whole" bldLvl="1" animBg="1" rev="0" advAuto="0" spid="638" grpId="5"/>
      <p:bldP build="whole" bldLvl="1" animBg="1" rev="0" advAuto="0" spid="637" grpId="2"/>
      <p:bldP build="whole" bldLvl="1" animBg="1" rev="0" advAuto="0" spid="636" grpId="1"/>
      <p:bldP build="whole" bldLvl="1" animBg="1" rev="0" advAuto="0" spid="635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95;p18"/>
          <p:cNvSpPr/>
          <p:nvPr/>
        </p:nvSpPr>
        <p:spPr>
          <a:xfrm>
            <a:off x="511890" y="21335"/>
            <a:ext cx="7443221" cy="681532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04;p19"/>
          <p:cNvSpPr txBox="1"/>
          <p:nvPr>
            <p:ph type="title" idx="4294967295"/>
          </p:nvPr>
        </p:nvSpPr>
        <p:spPr>
          <a:xfrm>
            <a:off x="2131061" y="163464"/>
            <a:ext cx="6694486" cy="696915"/>
          </a:xfrm>
          <a:prstGeom prst="rect">
            <a:avLst/>
          </a:prstGeom>
        </p:spPr>
        <p:txBody>
          <a:bodyPr/>
          <a:lstStyle/>
          <a:p>
            <a:pPr indent="9534" defTabSz="798270">
              <a:defRPr sz="320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sz="3783">
                <a:latin typeface="Helvetica Neue"/>
                <a:ea typeface="Helvetica Neue"/>
                <a:cs typeface="Helvetica Neue"/>
                <a:sym typeface="Helvetica Neue"/>
              </a:rPr>
              <a:t>獨一無二的基因惹的禍</a:t>
            </a:r>
          </a:p>
        </p:txBody>
      </p:sp>
      <p:pic>
        <p:nvPicPr>
          <p:cNvPr id="1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0974" t="0" r="13046" b="0"/>
          <a:stretch>
            <a:fillRect/>
          </a:stretch>
        </p:blipFill>
        <p:spPr>
          <a:xfrm>
            <a:off x="1052909" y="925355"/>
            <a:ext cx="7037997" cy="5523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09;p20"/>
          <p:cNvSpPr/>
          <p:nvPr/>
        </p:nvSpPr>
        <p:spPr>
          <a:xfrm>
            <a:off x="251523" y="188582"/>
            <a:ext cx="8640699" cy="54086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10;p20"/>
          <p:cNvSpPr/>
          <p:nvPr/>
        </p:nvSpPr>
        <p:spPr>
          <a:xfrm>
            <a:off x="241998" y="179181"/>
            <a:ext cx="8659749" cy="5427604"/>
          </a:xfrm>
          <a:prstGeom prst="rect">
            <a:avLst/>
          </a:prstGeom>
          <a:ln w="19050">
            <a:solidFill>
              <a:srgbClr val="660066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11;p20"/>
          <p:cNvSpPr txBox="1"/>
          <p:nvPr>
            <p:ph type="ctrTitle"/>
          </p:nvPr>
        </p:nvSpPr>
        <p:spPr>
          <a:xfrm>
            <a:off x="467544" y="5633720"/>
            <a:ext cx="7851141" cy="667388"/>
          </a:xfrm>
          <a:prstGeom prst="rect">
            <a:avLst/>
          </a:prstGeom>
        </p:spPr>
        <p:txBody>
          <a:bodyPr/>
          <a:lstStyle/>
          <a:p>
            <a:pPr indent="9406" defTabSz="778520">
              <a:defRPr sz="2277" u="none">
                <a:solidFill>
                  <a:srgbClr val="000066"/>
                </a:solidFill>
              </a:defRPr>
            </a:pPr>
            <a:r>
              <a:t>每個人都擁有一本屬於</a:t>
            </a:r>
            <a:r>
              <a:rPr sz="3663" u="sng">
                <a:solidFill>
                  <a:srgbClr val="000000"/>
                </a:solidFill>
              </a:rPr>
              <a:t>自</a:t>
            </a:r>
            <a:r>
              <a:t>己的</a:t>
            </a:r>
            <a:r>
              <a:rPr sz="3663" u="sng">
                <a:solidFill>
                  <a:srgbClr val="FF0066"/>
                </a:solidFill>
              </a:rPr>
              <a:t> </a:t>
            </a:r>
            <a:r>
              <a:rPr sz="2970" u="sng">
                <a:solidFill>
                  <a:srgbClr val="FF0066"/>
                </a:solidFill>
              </a:rPr>
              <a:t>基因說明書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16;p21" descr="Google Shape;116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" y="-3"/>
            <a:ext cx="9148486" cy="6861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Google Shape;117;p21"/>
          <p:cNvGrpSpPr/>
          <p:nvPr/>
        </p:nvGrpSpPr>
        <p:grpSpPr>
          <a:xfrm>
            <a:off x="268590" y="2246788"/>
            <a:ext cx="4461975" cy="4315038"/>
            <a:chOff x="0" y="0"/>
            <a:chExt cx="4461973" cy="4315037"/>
          </a:xfrm>
        </p:grpSpPr>
        <p:sp>
          <p:nvSpPr>
            <p:cNvPr id="163" name="Google Shape;118;p21"/>
            <p:cNvSpPr/>
            <p:nvPr/>
          </p:nvSpPr>
          <p:spPr>
            <a:xfrm>
              <a:off x="-1" y="-1"/>
              <a:ext cx="4461975" cy="431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26" y="18516"/>
                  </a:moveTo>
                  <a:cubicBezTo>
                    <a:pt x="20511" y="16528"/>
                    <a:pt x="21600" y="13664"/>
                    <a:pt x="21600" y="10800"/>
                  </a:cubicBezTo>
                  <a:cubicBezTo>
                    <a:pt x="21600" y="4845"/>
                    <a:pt x="16798" y="0"/>
                    <a:pt x="10911" y="0"/>
                  </a:cubicBezTo>
                  <a:cubicBezTo>
                    <a:pt x="4802" y="0"/>
                    <a:pt x="0" y="4845"/>
                    <a:pt x="0" y="10800"/>
                  </a:cubicBezTo>
                  <a:cubicBezTo>
                    <a:pt x="0" y="16972"/>
                    <a:pt x="4802" y="21600"/>
                    <a:pt x="10911" y="21600"/>
                  </a:cubicBezTo>
                  <a:cubicBezTo>
                    <a:pt x="14402" y="21600"/>
                    <a:pt x="17894" y="21600"/>
                    <a:pt x="21600" y="21600"/>
                  </a:cubicBezTo>
                  <a:cubicBezTo>
                    <a:pt x="21600" y="20716"/>
                    <a:pt x="21600" y="19616"/>
                    <a:pt x="21600" y="18516"/>
                  </a:cubicBezTo>
                  <a:cubicBezTo>
                    <a:pt x="20511" y="18516"/>
                    <a:pt x="19415" y="18516"/>
                    <a:pt x="18326" y="18516"/>
                  </a:cubicBezTo>
                  <a:close/>
                  <a:moveTo>
                    <a:pt x="19197" y="18516"/>
                  </a:moveTo>
                  <a:lnTo>
                    <a:pt x="18765" y="18516"/>
                  </a:lnTo>
                  <a:lnTo>
                    <a:pt x="19197" y="18516"/>
                  </a:lnTo>
                  <a:close/>
                </a:path>
              </a:pathLst>
            </a:custGeom>
            <a:solidFill>
              <a:srgbClr val="23C8AA">
                <a:alpha val="5254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3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166" name="Google Shape;119;p21"/>
            <p:cNvGrpSpPr/>
            <p:nvPr/>
          </p:nvGrpSpPr>
          <p:grpSpPr>
            <a:xfrm>
              <a:off x="650270" y="628855"/>
              <a:ext cx="3186685" cy="3081745"/>
              <a:chOff x="0" y="0"/>
              <a:chExt cx="3186683" cy="3081744"/>
            </a:xfrm>
          </p:grpSpPr>
          <p:sp>
            <p:nvSpPr>
              <p:cNvPr id="164" name="Google Shape;120;p21"/>
              <p:cNvSpPr/>
              <p:nvPr/>
            </p:nvSpPr>
            <p:spPr>
              <a:xfrm>
                <a:off x="-1" y="0"/>
                <a:ext cx="3186685" cy="3081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326" y="18516"/>
                    </a:moveTo>
                    <a:cubicBezTo>
                      <a:pt x="20511" y="16528"/>
                      <a:pt x="21600" y="13664"/>
                      <a:pt x="21600" y="10800"/>
                    </a:cubicBezTo>
                    <a:cubicBezTo>
                      <a:pt x="21600" y="4845"/>
                      <a:pt x="16798" y="0"/>
                      <a:pt x="10911" y="0"/>
                    </a:cubicBezTo>
                    <a:cubicBezTo>
                      <a:pt x="4802" y="0"/>
                      <a:pt x="0" y="4845"/>
                      <a:pt x="0" y="10800"/>
                    </a:cubicBezTo>
                    <a:cubicBezTo>
                      <a:pt x="0" y="16972"/>
                      <a:pt x="4802" y="21600"/>
                      <a:pt x="10911" y="21600"/>
                    </a:cubicBezTo>
                    <a:cubicBezTo>
                      <a:pt x="14402" y="21600"/>
                      <a:pt x="17894" y="21600"/>
                      <a:pt x="21600" y="21600"/>
                    </a:cubicBezTo>
                    <a:cubicBezTo>
                      <a:pt x="21600" y="20716"/>
                      <a:pt x="21600" y="19616"/>
                      <a:pt x="21600" y="18516"/>
                    </a:cubicBezTo>
                    <a:cubicBezTo>
                      <a:pt x="20511" y="18516"/>
                      <a:pt x="19415" y="18516"/>
                      <a:pt x="18326" y="18516"/>
                    </a:cubicBezTo>
                    <a:close/>
                    <a:moveTo>
                      <a:pt x="19197" y="18516"/>
                    </a:moveTo>
                    <a:lnTo>
                      <a:pt x="18765" y="18516"/>
                    </a:lnTo>
                    <a:lnTo>
                      <a:pt x="19197" y="18516"/>
                    </a:lnTo>
                    <a:close/>
                  </a:path>
                </a:pathLst>
              </a:custGeom>
              <a:solidFill>
                <a:srgbClr val="23C8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360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defRPr>
                </a:pPr>
              </a:p>
            </p:txBody>
          </p:sp>
          <p:sp>
            <p:nvSpPr>
              <p:cNvPr id="165" name="Google Shape;121;p21"/>
              <p:cNvSpPr txBox="1"/>
              <p:nvPr/>
            </p:nvSpPr>
            <p:spPr>
              <a:xfrm>
                <a:off x="629626" y="1171268"/>
                <a:ext cx="1927924" cy="7396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3200" tIns="43200" rIns="43200" bIns="43200" numCol="1" anchor="ctr">
                <a:spAutoFit/>
              </a:bodyPr>
              <a:lstStyle>
                <a:lvl1pPr algn="ctr">
                  <a:defRPr b="1" sz="3600" u="sng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defRPr>
                </a:lvl1pPr>
              </a:lstStyle>
              <a:p>
                <a:pPr/>
                <a:r>
                  <a:t>認識基因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