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339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 b="def" i="def"/>
      <a:tcStyle>
        <a:tcBdr/>
        <a:fill>
          <a:solidFill>
            <a:srgbClr val="E6EF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 b="def" i="def"/>
      <a:tcStyle>
        <a:tcBdr/>
        <a:fill>
          <a:solidFill>
            <a:srgbClr val="E6EFF6"/>
          </a:solidFill>
        </a:fill>
      </a:tcStyle>
    </a:band2H>
    <a:firstCol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381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381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381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381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381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381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 b="def" i="def"/>
      <a:tcStyle>
        <a:tcBdr/>
        <a:fill>
          <a:solidFill>
            <a:srgbClr val="003399"/>
          </a:solidFill>
        </a:fill>
      </a:tcStyle>
    </a:band2H>
    <a:firstCol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 b="def" i="def"/>
      <a:tcStyle>
        <a:tcBdr/>
        <a:fill>
          <a:solidFill>
            <a:srgbClr val="E6E7EF"/>
          </a:solidFill>
        </a:fill>
      </a:tcStyle>
    </a:band2H>
    <a:firstCol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38100" cap="flat">
              <a:solidFill>
                <a:srgbClr val="003399"/>
              </a:solidFill>
              <a:prstDash val="solid"/>
              <a:round/>
            </a:ln>
          </a:top>
          <a:bottom>
            <a:ln w="127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Ref idx="major">
          <a:srgbClr val="003399"/>
        </a:fontRef>
        <a:srgbClr val="003399"/>
      </a:tcTxStyle>
      <a:tcStyle>
        <a:tcBdr>
          <a:left>
            <a:ln w="12700" cap="flat">
              <a:solidFill>
                <a:srgbClr val="003399"/>
              </a:solidFill>
              <a:prstDash val="solid"/>
              <a:round/>
            </a:ln>
          </a:left>
          <a:right>
            <a:ln w="12700" cap="flat">
              <a:solidFill>
                <a:srgbClr val="003399"/>
              </a:solidFill>
              <a:prstDash val="solid"/>
              <a:round/>
            </a:ln>
          </a:right>
          <a:top>
            <a:ln w="12700" cap="flat">
              <a:solidFill>
                <a:srgbClr val="003399"/>
              </a:solidFill>
              <a:prstDash val="solid"/>
              <a:round/>
            </a:ln>
          </a:top>
          <a:bottom>
            <a:ln w="381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solidFill>
                <a:srgbClr val="003399"/>
              </a:solidFill>
              <a:prstDash val="solid"/>
              <a:round/>
            </a:ln>
          </a:insideH>
          <a:insideV>
            <a:ln w="12700" cap="flat">
              <a:solidFill>
                <a:srgbClr val="003399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/>
          <p:nvPr>
            <p:ph type="title"/>
          </p:nvPr>
        </p:nvSpPr>
        <p:spPr>
          <a:xfrm>
            <a:off x="685800" y="1736725"/>
            <a:ext cx="7772400" cy="1920875"/>
          </a:xfrm>
          <a:prstGeom prst="rect">
            <a:avLst/>
          </a:prstGeom>
        </p:spPr>
        <p:txBody>
          <a:bodyPr/>
          <a:lstStyle>
            <a:lvl1pPr>
              <a:defRPr sz="60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21" name="內文層級一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</a:lvl1pPr>
            <a:lvl2pPr marL="0" indent="0" algn="ctr">
              <a:buClrTx/>
              <a:buSzTx/>
              <a:buNone/>
            </a:lvl2pPr>
            <a:lvl3pPr marL="0" indent="0" algn="ctr">
              <a:buClrTx/>
              <a:buSzTx/>
              <a:buNone/>
            </a:lvl3pPr>
            <a:lvl4pPr marL="0" indent="0" algn="ctr">
              <a:buClrTx/>
              <a:buSzTx/>
              <a:buNone/>
            </a:lvl4pPr>
            <a:lvl5pPr marL="0" indent="0" algn="ctr">
              <a:buClrTx/>
              <a:buSzTx/>
              <a:buNone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/>
          <p:nvPr>
            <p:ph type="sldNum" sz="quarter" idx="2"/>
          </p:nvPr>
        </p:nvSpPr>
        <p:spPr>
          <a:xfrm>
            <a:off x="8413147" y="6466748"/>
            <a:ext cx="273654" cy="26425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0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/>
          <p:nvPr>
            <p:ph type="title"/>
          </p:nvPr>
        </p:nvSpPr>
        <p:spPr>
          <a:xfrm>
            <a:off x="685800" y="1736725"/>
            <a:ext cx="7772400" cy="1920875"/>
          </a:xfrm>
          <a:prstGeom prst="rect">
            <a:avLst/>
          </a:prstGeom>
        </p:spPr>
        <p:txBody>
          <a:bodyPr/>
          <a:lstStyle>
            <a:lvl1pPr>
              <a:defRPr sz="6000"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30" name="內文層級一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None/>
            </a:lvl1pPr>
            <a:lvl2pPr marL="0" indent="0" algn="ctr">
              <a:buClrTx/>
              <a:buSzTx/>
              <a:buNone/>
            </a:lvl2pPr>
            <a:lvl3pPr marL="0" indent="0" algn="ctr">
              <a:buClrTx/>
              <a:buSzTx/>
              <a:buNone/>
            </a:lvl3pPr>
            <a:lvl4pPr marL="0" indent="0" algn="ctr">
              <a:buClrTx/>
              <a:buSzTx/>
              <a:buNone/>
            </a:lvl4pPr>
            <a:lvl5pPr marL="0" indent="0" algn="ctr">
              <a:buClrTx/>
              <a:buSzTx/>
              <a:buNone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xfrm>
            <a:off x="8413147" y="6466748"/>
            <a:ext cx="273654" cy="26425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4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71" name="內文層級一…"/>
          <p:cNvSpPr txBox="1"/>
          <p:nvPr>
            <p:ph type="body" sz="quarter" idx="1"/>
          </p:nvPr>
        </p:nvSpPr>
        <p:spPr>
          <a:xfrm>
            <a:off x="457200" y="1600200"/>
            <a:ext cx="4038600" cy="2185989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33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"/>
          <p:cNvGrpSpPr/>
          <p:nvPr/>
        </p:nvGrpSpPr>
        <p:grpSpPr>
          <a:xfrm>
            <a:off x="0" y="-1"/>
            <a:ext cx="9140825" cy="6850067"/>
            <a:chOff x="0" y="0"/>
            <a:chExt cx="9140825" cy="6850065"/>
          </a:xfrm>
        </p:grpSpPr>
        <p:grpSp>
          <p:nvGrpSpPr>
            <p:cNvPr id="7" name="群組"/>
            <p:cNvGrpSpPr/>
            <p:nvPr/>
          </p:nvGrpSpPr>
          <p:grpSpPr>
            <a:xfrm>
              <a:off x="2743200" y="3540125"/>
              <a:ext cx="6392865" cy="3309941"/>
              <a:chOff x="0" y="0"/>
              <a:chExt cx="6392864" cy="3309939"/>
            </a:xfrm>
          </p:grpSpPr>
          <p:sp>
            <p:nvSpPr>
              <p:cNvPr id="2" name="形狀"/>
              <p:cNvSpPr/>
              <p:nvPr/>
            </p:nvSpPr>
            <p:spPr>
              <a:xfrm>
                <a:off x="0" y="657225"/>
                <a:ext cx="4575176" cy="2652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" name="形狀"/>
              <p:cNvSpPr/>
              <p:nvPr/>
            </p:nvSpPr>
            <p:spPr>
              <a:xfrm>
                <a:off x="3876675" y="700087"/>
                <a:ext cx="1998665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" name="形狀"/>
              <p:cNvSpPr/>
              <p:nvPr/>
            </p:nvSpPr>
            <p:spPr>
              <a:xfrm>
                <a:off x="1860550" y="1771650"/>
                <a:ext cx="4522790" cy="1538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97D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" name="形狀"/>
              <p:cNvSpPr/>
              <p:nvPr/>
            </p:nvSpPr>
            <p:spPr>
              <a:xfrm>
                <a:off x="1619250" y="0"/>
                <a:ext cx="4773615" cy="3309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6" name="形狀"/>
              <p:cNvSpPr/>
              <p:nvPr/>
            </p:nvSpPr>
            <p:spPr>
              <a:xfrm>
                <a:off x="4402137" y="138112"/>
                <a:ext cx="1981203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C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8" name="形狀"/>
            <p:cNvSpPr/>
            <p:nvPr/>
          </p:nvSpPr>
          <p:spPr>
            <a:xfrm>
              <a:off x="5273674" y="2128837"/>
              <a:ext cx="2897189" cy="2439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" name="矩形"/>
            <p:cNvSpPr/>
            <p:nvPr/>
          </p:nvSpPr>
          <p:spPr>
            <a:xfrm>
              <a:off x="0" y="-1"/>
              <a:ext cx="9140825" cy="2819401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1" name="大標題文字"/>
          <p:cNvSpPr txBox="1"/>
          <p:nvPr>
            <p:ph type="title"/>
          </p:nvPr>
        </p:nvSpPr>
        <p:spPr>
          <a:xfrm>
            <a:off x="457200" y="274636"/>
            <a:ext cx="82296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xfrm>
            <a:off x="8413147" y="6460398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b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ln>
            <a:noFill/>
          </a:ln>
          <a:solidFill>
            <a:srgbClr val="E5E5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5pPr>
      <a:lvl6pPr marL="0" marR="0" indent="2286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6pPr>
      <a:lvl7pPr marL="0" marR="0" indent="2743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7pPr>
      <a:lvl8pPr marL="0" marR="0" indent="3200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8pPr>
      <a:lvl9pPr marL="0" marR="0" indent="3657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33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幻燈片編號"/>
          <p:cNvSpPr txBox="1"/>
          <p:nvPr>
            <p:ph type="sldNum" sz="quarter" idx="4294967295"/>
          </p:nvPr>
        </p:nvSpPr>
        <p:spPr>
          <a:xfrm>
            <a:off x="8497902" y="646674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" name="『傳統嘗試』out，『精準醫療』 in！"/>
          <p:cNvSpPr txBox="1"/>
          <p:nvPr/>
        </p:nvSpPr>
        <p:spPr>
          <a:xfrm>
            <a:off x="179387" y="1399326"/>
            <a:ext cx="8820151" cy="1695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br/>
            <a:r>
              <a:rPr b="0" sz="4000">
                <a:latin typeface="新細明體"/>
                <a:ea typeface="新細明體"/>
                <a:cs typeface="新細明體"/>
                <a:sym typeface="新細明體"/>
              </a:rPr>
              <a:t>『傳統嘗試』</a:t>
            </a:r>
            <a:r>
              <a:rPr sz="4000"/>
              <a:t>out</a:t>
            </a:r>
            <a:r>
              <a:rPr b="0" sz="4000">
                <a:latin typeface="新細明體"/>
                <a:ea typeface="新細明體"/>
                <a:cs typeface="新細明體"/>
                <a:sym typeface="新細明體"/>
              </a:rPr>
              <a:t>，『精準醫療』 </a:t>
            </a:r>
            <a:r>
              <a:rPr sz="4000"/>
              <a:t>in</a:t>
            </a:r>
            <a:r>
              <a:rPr b="0" sz="4000">
                <a:latin typeface="新細明體"/>
                <a:ea typeface="新細明體"/>
                <a:cs typeface="新細明體"/>
                <a:sym typeface="新細明體"/>
              </a:rPr>
              <a:t>！</a:t>
            </a:r>
            <a:br>
              <a:rPr b="0" sz="4000">
                <a:latin typeface="新細明體"/>
                <a:ea typeface="新細明體"/>
                <a:cs typeface="新細明體"/>
                <a:sym typeface="新細明體"/>
              </a:rPr>
            </a:br>
          </a:p>
        </p:txBody>
      </p:sp>
      <p:pic>
        <p:nvPicPr>
          <p:cNvPr id="83" name="台灣醫美管理學會LOGO確認.png" descr="台灣醫美管理學會LOGO確認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0438" y="341225"/>
            <a:ext cx="4499669" cy="652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矩形"/>
          <p:cNvSpPr/>
          <p:nvPr/>
        </p:nvSpPr>
        <p:spPr>
          <a:xfrm>
            <a:off x="323850" y="0"/>
            <a:ext cx="8569325" cy="3644900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txBody>
          <a:bodyPr lIns="45718" tIns="45718" rIns="45718" bIns="45718" anchor="ctr"/>
          <a:lstStyle/>
          <a:p>
            <a:pPr algn="ctr"/>
          </a:p>
        </p:txBody>
      </p:sp>
      <p:sp>
        <p:nvSpPr>
          <p:cNvPr id="195" name="矩形"/>
          <p:cNvSpPr/>
          <p:nvPr/>
        </p:nvSpPr>
        <p:spPr>
          <a:xfrm>
            <a:off x="827087" y="3500437"/>
            <a:ext cx="7775576" cy="215902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txBody>
          <a:bodyPr lIns="45718" tIns="45718" rIns="45718" bIns="45718" anchor="ctr"/>
          <a:lstStyle/>
          <a:p>
            <a:pPr algn="ctr"/>
          </a:p>
        </p:txBody>
      </p:sp>
      <p:grpSp>
        <p:nvGrpSpPr>
          <p:cNvPr id="198" name="群組"/>
          <p:cNvGrpSpPr/>
          <p:nvPr/>
        </p:nvGrpSpPr>
        <p:grpSpPr>
          <a:xfrm>
            <a:off x="395286" y="1412874"/>
            <a:ext cx="8243891" cy="3960815"/>
            <a:chOff x="0" y="0"/>
            <a:chExt cx="8243889" cy="3960814"/>
          </a:xfrm>
        </p:grpSpPr>
        <p:sp>
          <p:nvSpPr>
            <p:cNvPr id="196" name="矩形"/>
            <p:cNvSpPr/>
            <p:nvPr/>
          </p:nvSpPr>
          <p:spPr>
            <a:xfrm>
              <a:off x="-1" y="0"/>
              <a:ext cx="8243891" cy="39608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97" name="傳.png" descr="傳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6661" r="0" b="0"/>
            <a:stretch>
              <a:fillRect/>
            </a:stretch>
          </p:blipFill>
          <p:spPr>
            <a:xfrm>
              <a:off x="-1" y="-2"/>
              <a:ext cx="8243891" cy="3960816"/>
            </a:xfrm>
            <a:prstGeom prst="rect">
              <a:avLst/>
            </a:prstGeom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grpSp>
        <p:nvGrpSpPr>
          <p:cNvPr id="201" name="群組"/>
          <p:cNvGrpSpPr/>
          <p:nvPr/>
        </p:nvGrpSpPr>
        <p:grpSpPr>
          <a:xfrm>
            <a:off x="3132136" y="3116578"/>
            <a:ext cx="935039" cy="408939"/>
            <a:chOff x="0" y="0"/>
            <a:chExt cx="935037" cy="408938"/>
          </a:xfrm>
        </p:grpSpPr>
        <p:sp>
          <p:nvSpPr>
            <p:cNvPr id="199" name="橢圓形"/>
            <p:cNvSpPr/>
            <p:nvPr/>
          </p:nvSpPr>
          <p:spPr>
            <a:xfrm>
              <a:off x="0" y="25082"/>
              <a:ext cx="935039" cy="358779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0" name="A藥品"/>
            <p:cNvSpPr txBox="1"/>
            <p:nvPr/>
          </p:nvSpPr>
          <p:spPr>
            <a:xfrm>
              <a:off x="110611" y="0"/>
              <a:ext cx="713813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A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204" name="群組"/>
          <p:cNvGrpSpPr/>
          <p:nvPr/>
        </p:nvGrpSpPr>
        <p:grpSpPr>
          <a:xfrm>
            <a:off x="3132136" y="3549172"/>
            <a:ext cx="935039" cy="408939"/>
            <a:chOff x="0" y="0"/>
            <a:chExt cx="935037" cy="408938"/>
          </a:xfrm>
        </p:grpSpPr>
        <p:sp>
          <p:nvSpPr>
            <p:cNvPr id="202" name="橢圓形"/>
            <p:cNvSpPr/>
            <p:nvPr/>
          </p:nvSpPr>
          <p:spPr>
            <a:xfrm>
              <a:off x="0" y="24288"/>
              <a:ext cx="935039" cy="360365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3" name="B藥品"/>
            <p:cNvSpPr txBox="1"/>
            <p:nvPr/>
          </p:nvSpPr>
          <p:spPr>
            <a:xfrm>
              <a:off x="110611" y="-1"/>
              <a:ext cx="713813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B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207" name="群組"/>
          <p:cNvGrpSpPr/>
          <p:nvPr/>
        </p:nvGrpSpPr>
        <p:grpSpPr>
          <a:xfrm>
            <a:off x="3132136" y="4005262"/>
            <a:ext cx="935039" cy="431803"/>
            <a:chOff x="0" y="0"/>
            <a:chExt cx="935037" cy="431801"/>
          </a:xfrm>
        </p:grpSpPr>
        <p:sp>
          <p:nvSpPr>
            <p:cNvPr id="205" name="橢圓形"/>
            <p:cNvSpPr/>
            <p:nvPr/>
          </p:nvSpPr>
          <p:spPr>
            <a:xfrm>
              <a:off x="0" y="0"/>
              <a:ext cx="935039" cy="431802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6" name="C藥品"/>
            <p:cNvSpPr txBox="1"/>
            <p:nvPr/>
          </p:nvSpPr>
          <p:spPr>
            <a:xfrm>
              <a:off x="104304" y="11429"/>
              <a:ext cx="726426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C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210" name="群組"/>
          <p:cNvGrpSpPr/>
          <p:nvPr/>
        </p:nvGrpSpPr>
        <p:grpSpPr>
          <a:xfrm>
            <a:off x="3132136" y="4483417"/>
            <a:ext cx="935039" cy="408939"/>
            <a:chOff x="0" y="0"/>
            <a:chExt cx="935037" cy="408938"/>
          </a:xfrm>
        </p:grpSpPr>
        <p:sp>
          <p:nvSpPr>
            <p:cNvPr id="208" name="橢圓形"/>
            <p:cNvSpPr/>
            <p:nvPr/>
          </p:nvSpPr>
          <p:spPr>
            <a:xfrm>
              <a:off x="0" y="25082"/>
              <a:ext cx="935039" cy="358777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9" name="D藥品"/>
            <p:cNvSpPr txBox="1"/>
            <p:nvPr/>
          </p:nvSpPr>
          <p:spPr>
            <a:xfrm>
              <a:off x="104304" y="-1"/>
              <a:ext cx="726426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D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213" name="群組"/>
          <p:cNvGrpSpPr/>
          <p:nvPr/>
        </p:nvGrpSpPr>
        <p:grpSpPr>
          <a:xfrm>
            <a:off x="2592134" y="1335403"/>
            <a:ext cx="4032755" cy="802639"/>
            <a:chOff x="0" y="0"/>
            <a:chExt cx="4032753" cy="802638"/>
          </a:xfrm>
        </p:grpSpPr>
        <p:sp>
          <p:nvSpPr>
            <p:cNvPr id="211" name="矩形"/>
            <p:cNvSpPr/>
            <p:nvPr/>
          </p:nvSpPr>
          <p:spPr>
            <a:xfrm>
              <a:off x="324103" y="77470"/>
              <a:ext cx="3384552" cy="647702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400">
                  <a:solidFill>
                    <a:srgbClr val="000514"/>
                  </a:solidFill>
                </a:defRPr>
              </a:pPr>
            </a:p>
          </p:txBody>
        </p:sp>
        <p:sp>
          <p:nvSpPr>
            <p:cNvPr id="212" name="精準醫療用藥"/>
            <p:cNvSpPr txBox="1"/>
            <p:nvPr/>
          </p:nvSpPr>
          <p:spPr>
            <a:xfrm>
              <a:off x="0" y="-1"/>
              <a:ext cx="4032755" cy="802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lvl="1" indent="457200" algn="ctr">
                <a:defRPr sz="4000">
                  <a:solidFill>
                    <a:srgbClr val="000514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精準醫療用藥</a:t>
              </a:r>
              <a:r>
                <a:rPr sz="2400">
                  <a:latin typeface="+mj-lt"/>
                  <a:ea typeface="+mj-ea"/>
                  <a:cs typeface="+mj-cs"/>
                  <a:sym typeface="Arial"/>
                </a:rPr>
                <a:t>     </a:t>
              </a:r>
            </a:p>
          </p:txBody>
        </p:sp>
      </p:grpSp>
      <p:grpSp>
        <p:nvGrpSpPr>
          <p:cNvPr id="216" name="群組"/>
          <p:cNvGrpSpPr/>
          <p:nvPr/>
        </p:nvGrpSpPr>
        <p:grpSpPr>
          <a:xfrm>
            <a:off x="539749" y="2133599"/>
            <a:ext cx="7847016" cy="719140"/>
            <a:chOff x="0" y="0"/>
            <a:chExt cx="7847014" cy="719139"/>
          </a:xfrm>
        </p:grpSpPr>
        <p:sp>
          <p:nvSpPr>
            <p:cNvPr id="214" name="矩形"/>
            <p:cNvSpPr/>
            <p:nvPr/>
          </p:nvSpPr>
          <p:spPr>
            <a:xfrm>
              <a:off x="-1" y="-1"/>
              <a:ext cx="7847016" cy="719140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700">
                  <a:solidFill>
                    <a:srgbClr val="E5E5FF"/>
                  </a:solidFill>
                </a:defRPr>
              </a:pPr>
            </a:p>
          </p:txBody>
        </p:sp>
        <p:sp>
          <p:nvSpPr>
            <p:cNvPr id="215" name="透過人體基因資料庫進行比對及分析，直接從多項藥品中選出最適合病患的藥品"/>
            <p:cNvSpPr txBox="1"/>
            <p:nvPr/>
          </p:nvSpPr>
          <p:spPr>
            <a:xfrm>
              <a:off x="93185" y="161448"/>
              <a:ext cx="7660639" cy="39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700">
                  <a:solidFill>
                    <a:srgbClr val="E5E5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透過人體基因資料庫進行比對及分析，直接從多項藥品中選出最適合病患的藥品</a:t>
              </a:r>
            </a:p>
          </p:txBody>
        </p:sp>
      </p:grpSp>
      <p:grpSp>
        <p:nvGrpSpPr>
          <p:cNvPr id="219" name="群組"/>
          <p:cNvGrpSpPr/>
          <p:nvPr/>
        </p:nvGrpSpPr>
        <p:grpSpPr>
          <a:xfrm>
            <a:off x="2051050" y="4576286"/>
            <a:ext cx="576264" cy="370839"/>
            <a:chOff x="0" y="0"/>
            <a:chExt cx="576262" cy="370837"/>
          </a:xfrm>
        </p:grpSpPr>
        <p:sp>
          <p:nvSpPr>
            <p:cNvPr id="217" name="矩形"/>
            <p:cNvSpPr/>
            <p:nvPr/>
          </p:nvSpPr>
          <p:spPr>
            <a:xfrm>
              <a:off x="0" y="5238"/>
              <a:ext cx="576264" cy="360365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8" name="病患"/>
            <p:cNvSpPr txBox="1"/>
            <p:nvPr/>
          </p:nvSpPr>
          <p:spPr>
            <a:xfrm>
              <a:off x="32861" y="-1"/>
              <a:ext cx="510539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病患</a:t>
              </a:r>
            </a:p>
          </p:txBody>
        </p:sp>
      </p:grpSp>
      <p:grpSp>
        <p:nvGrpSpPr>
          <p:cNvPr id="222" name="群組"/>
          <p:cNvGrpSpPr/>
          <p:nvPr/>
        </p:nvGrpSpPr>
        <p:grpSpPr>
          <a:xfrm>
            <a:off x="5076825" y="3069273"/>
            <a:ext cx="2879725" cy="1871979"/>
            <a:chOff x="0" y="0"/>
            <a:chExt cx="2879725" cy="1871977"/>
          </a:xfrm>
        </p:grpSpPr>
        <p:sp>
          <p:nvSpPr>
            <p:cNvPr id="220" name="矩形"/>
            <p:cNvSpPr/>
            <p:nvPr/>
          </p:nvSpPr>
          <p:spPr>
            <a:xfrm>
              <a:off x="0" y="72387"/>
              <a:ext cx="2879725" cy="1727203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80000"/>
                </a:lnSpc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1" name="優點：…"/>
            <p:cNvSpPr txBox="1"/>
            <p:nvPr/>
          </p:nvSpPr>
          <p:spPr>
            <a:xfrm>
              <a:off x="359093" y="0"/>
              <a:ext cx="2161539" cy="1871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優點：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提高疾病治癒率、</a:t>
              </a:r>
              <a:br/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降低副作用、</a:t>
              </a:r>
              <a:br/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減少醫療資源浪費。</a:t>
              </a:r>
            </a:p>
          </p:txBody>
        </p:sp>
      </p:grpSp>
      <p:sp>
        <p:nvSpPr>
          <p:cNvPr id="223" name="線條"/>
          <p:cNvSpPr/>
          <p:nvPr/>
        </p:nvSpPr>
        <p:spPr>
          <a:xfrm>
            <a:off x="2770186" y="5157787"/>
            <a:ext cx="2089152" cy="2"/>
          </a:xfrm>
          <a:prstGeom prst="line">
            <a:avLst/>
          </a:prstGeom>
          <a:ln w="76200">
            <a:solidFill>
              <a:srgbClr val="000514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26" name="群組"/>
          <p:cNvGrpSpPr/>
          <p:nvPr/>
        </p:nvGrpSpPr>
        <p:grpSpPr>
          <a:xfrm>
            <a:off x="5003799" y="4858066"/>
            <a:ext cx="2087566" cy="599440"/>
            <a:chOff x="0" y="0"/>
            <a:chExt cx="2087564" cy="599438"/>
          </a:xfrm>
        </p:grpSpPr>
        <p:sp>
          <p:nvSpPr>
            <p:cNvPr id="224" name="矩形"/>
            <p:cNvSpPr/>
            <p:nvPr/>
          </p:nvSpPr>
          <p:spPr>
            <a:xfrm>
              <a:off x="-1" y="83820"/>
              <a:ext cx="2087566" cy="43180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000514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225" name="精準用藥"/>
            <p:cNvSpPr txBox="1"/>
            <p:nvPr/>
          </p:nvSpPr>
          <p:spPr>
            <a:xfrm>
              <a:off x="280511" y="-1"/>
              <a:ext cx="1526539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800">
                  <a:solidFill>
                    <a:srgbClr val="000514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精準用藥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幻燈片編號"/>
          <p:cNvSpPr txBox="1"/>
          <p:nvPr>
            <p:ph type="sldNum" sz="quarter" idx="4294967295"/>
          </p:nvPr>
        </p:nvSpPr>
        <p:spPr>
          <a:xfrm>
            <a:off x="8424454" y="6460394"/>
            <a:ext cx="262344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9" name="抗癌新武器，個人化精準醫療"/>
          <p:cNvSpPr txBox="1"/>
          <p:nvPr>
            <p:ph type="title"/>
          </p:nvPr>
        </p:nvSpPr>
        <p:spPr>
          <a:xfrm>
            <a:off x="457200" y="269873"/>
            <a:ext cx="8229600" cy="1143004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抗癌新武器，個人化精準醫療</a:t>
            </a:r>
          </a:p>
        </p:txBody>
      </p:sp>
      <p:sp>
        <p:nvSpPr>
          <p:cNvPr id="230" name="衛福部：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39470" indent="-339470" defTabSz="905255">
              <a:lnSpc>
                <a:spcPct val="120000"/>
              </a:lnSpc>
              <a:spcBef>
                <a:spcPts val="600"/>
              </a:spcBef>
              <a:buSzTx/>
              <a:buNone/>
              <a:defRPr sz="27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衛福部：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300">
                <a:effectLst/>
              </a:defRPr>
            </a:pPr>
            <a:r>
              <a:t>2017</a:t>
            </a: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年高居國人十大死因，癌症高居死因榜首</a:t>
            </a:r>
            <a:r>
              <a:t>36</a:t>
            </a: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年</a:t>
            </a:r>
          </a:p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3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癌症死亡人數達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48037</a:t>
            </a:r>
            <a:r>
              <a:t>人，占所有死亡人數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28%</a:t>
            </a:r>
          </a:p>
          <a:p>
            <a:pPr marL="339470" indent="-339470" defTabSz="905255">
              <a:lnSpc>
                <a:spcPct val="120000"/>
              </a:lnSpc>
              <a:spcBef>
                <a:spcPts val="600"/>
              </a:spcBef>
              <a:buSzTx/>
              <a:buNone/>
              <a:defRPr sz="27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十大死因依死亡率排序：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3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肺癌、心臟疾病、肺炎、腦血管疾病、事故傷害、慢性下呼吸道疾病、高血壓性疾病、腎炎和腎病症候群及腎病變、慢性肝病及肝硬化</a:t>
            </a:r>
          </a:p>
          <a:p>
            <a:pPr marL="339470" indent="-339470" defTabSz="905255">
              <a:lnSpc>
                <a:spcPct val="110000"/>
              </a:lnSpc>
              <a:spcBef>
                <a:spcPts val="500"/>
              </a:spcBef>
              <a:buSzTx/>
              <a:buNone/>
              <a:defRPr sz="2300">
                <a:effectLst>
                  <a:outerShdw sx="100000" sy="100000" kx="0" ky="0" algn="b" rotWithShape="0" blurRad="12700" dist="25146" dir="2700000">
                    <a:srgbClr val="000000"/>
                  </a:outerShdw>
                </a:effectLst>
              </a:defRPr>
            </a:pPr>
            <a:r>
              <a:t>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3" name="癌症主要治療方式"/>
          <p:cNvSpPr txBox="1"/>
          <p:nvPr>
            <p:ph type="title"/>
          </p:nvPr>
        </p:nvSpPr>
        <p:spPr>
          <a:xfrm>
            <a:off x="457200" y="274637"/>
            <a:ext cx="8229600" cy="419101"/>
          </a:xfrm>
          <a:prstGeom prst="rect">
            <a:avLst/>
          </a:prstGeom>
        </p:spPr>
        <p:txBody>
          <a:bodyPr/>
          <a:lstStyle>
            <a:lvl1pPr defTabSz="393191">
              <a:defRPr b="0" sz="1800">
                <a:effectLst>
                  <a:outerShdw sx="100000" sy="100000" kx="0" ky="0" algn="b" rotWithShape="0" blurRad="0" dist="10922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/>
            <a:r>
              <a:t>癌症主要治療方式</a:t>
            </a:r>
          </a:p>
        </p:txBody>
      </p:sp>
      <p:graphicFrame>
        <p:nvGraphicFramePr>
          <p:cNvPr id="234" name="表格"/>
          <p:cNvGraphicFramePr/>
          <p:nvPr/>
        </p:nvGraphicFramePr>
        <p:xfrm>
          <a:off x="107950" y="1052512"/>
          <a:ext cx="8858248" cy="518953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25537"/>
                <a:gridCol w="2474912"/>
                <a:gridCol w="2592387"/>
                <a:gridCol w="2665412"/>
              </a:tblGrid>
              <a:tr h="45243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方法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機轉</a:t>
                      </a:r>
                    </a:p>
                  </a:txBody>
                  <a:tcPr marL="45720" marR="45720" marT="45720" marB="45720" anchor="t" anchorCtr="0" horzOverflow="overflow"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優點</a:t>
                      </a:r>
                    </a:p>
                  </a:txBody>
                  <a:tcPr marL="45720" marR="45720" marT="45720" marB="45720" anchor="t" anchorCtr="0" horzOverflow="overflow"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缺點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手術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直接清除腫瘤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針對未擴散的初期腫瘤非常有效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需要開刀，不適合已擴散的癌症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noFill/>
                  </a:tcPr>
                </a:tc>
              </a:tr>
              <a:tr h="86518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放射線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利用放射線的高能量與高穿透力，直接殺死癌細胞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重點打擊局部位置的腫瘤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缺乏選擇性，副作用大，會造成免疫系統的不良反應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noFill/>
                  </a:tcPr>
                </a:tc>
              </a:tr>
              <a:tr h="81438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化療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終止癌細胞的生長或直接破壞癌細胞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針對已擴散的癌細胞進行全身性的攻擊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缺乏選擇性，副作用大，會引起全身性的不良反應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noFill/>
                  </a:tcPr>
                </a:tc>
              </a:tr>
              <a:tr h="126523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標靶藥物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影響特定蛋白標靶，以阻斷腫瘤的生長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副作用小，專一且有效地對癌症細胞進行攻擊，治療效果佳、且易發展成精準醫療</a:t>
                      </a:r>
                    </a:p>
                  </a:txBody>
                  <a:tcPr marL="45720" marR="45720" marT="45720" marB="45720" anchor="t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有效期短，易產生抗藥性</a:t>
                      </a:r>
                    </a:p>
                    <a:p>
                      <a:pPr algn="l">
                        <a:lnSpc>
                          <a:spcPct val="120000"/>
                        </a:lnSpc>
                        <a:def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基因多重變異，治療效果不同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noFill/>
                  </a:tcPr>
                </a:tc>
              </a:tr>
              <a:tr h="102076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免疫療法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強化自身的免疫力，以對抗癌症</a:t>
                      </a:r>
                    </a:p>
                  </a:txBody>
                  <a:tcPr marL="45720" marR="45720" marT="45720" marB="45720" anchor="t" anchorCtr="0" horzOverflow="overflow"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副作用小，且療效具持久性</a:t>
                      </a:r>
                    </a:p>
                    <a:p>
                      <a:pPr algn="l">
                        <a:lnSpc>
                          <a:spcPct val="120000"/>
                        </a:lnSpc>
                        <a:def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近幾年有抗癌主流的趨勢</a:t>
                      </a:r>
                    </a:p>
                  </a:txBody>
                  <a:tcPr marL="45720" marR="45720" marT="45720" marB="45720" anchor="t" anchorCtr="0" horzOverflow="overflow"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價格昂貴，臨床應答率有限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Screenshot_20181028-003937.png" descr="Screenshot_20181028-003937.png"/>
          <p:cNvPicPr>
            <a:picLocks noChangeAspect="1"/>
          </p:cNvPicPr>
          <p:nvPr/>
        </p:nvPicPr>
        <p:blipFill>
          <a:blip r:embed="rId2">
            <a:extLst/>
          </a:blip>
          <a:srcRect l="29154" t="10351" r="4370" b="18144"/>
          <a:stretch>
            <a:fillRect/>
          </a:stretch>
        </p:blipFill>
        <p:spPr>
          <a:xfrm>
            <a:off x="395286" y="982661"/>
            <a:ext cx="8353427" cy="496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Screenshot_20181028-004036.png" descr="Screenshot_20181028-004036.png"/>
          <p:cNvPicPr>
            <a:picLocks noChangeAspect="1"/>
          </p:cNvPicPr>
          <p:nvPr/>
        </p:nvPicPr>
        <p:blipFill>
          <a:blip r:embed="rId2">
            <a:extLst/>
          </a:blip>
          <a:srcRect l="28371" t="10510" r="4306" b="46870"/>
          <a:stretch>
            <a:fillRect/>
          </a:stretch>
        </p:blipFill>
        <p:spPr>
          <a:xfrm>
            <a:off x="323848" y="1196974"/>
            <a:ext cx="8496304" cy="3025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3" name="世界各國發展精準醫療狀況"/>
          <p:cNvSpPr txBox="1"/>
          <p:nvPr>
            <p:ph type="title"/>
          </p:nvPr>
        </p:nvSpPr>
        <p:spPr>
          <a:xfrm>
            <a:off x="457200" y="44448"/>
            <a:ext cx="8229600" cy="1143004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/>
            <a:r>
              <a:t>世界各國發展精準醫療狀況</a:t>
            </a:r>
          </a:p>
        </p:txBody>
      </p:sp>
      <p:graphicFrame>
        <p:nvGraphicFramePr>
          <p:cNvPr id="244" name="表格"/>
          <p:cNvGraphicFramePr/>
          <p:nvPr/>
        </p:nvGraphicFramePr>
        <p:xfrm>
          <a:off x="250825" y="1125537"/>
          <a:ext cx="8675687" cy="559752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68525"/>
                <a:gridCol w="2170112"/>
                <a:gridCol w="2168525"/>
                <a:gridCol w="2168525"/>
              </a:tblGrid>
              <a:tr h="76041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美國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英國</a:t>
                      </a:r>
                    </a:p>
                  </a:txBody>
                  <a:tcPr marL="45720" marR="45720" marT="45720" marB="45720" anchor="t" anchorCtr="0" horzOverflow="overflow"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中國</a:t>
                      </a:r>
                    </a:p>
                  </a:txBody>
                  <a:tcPr marL="45720" marR="45720" marT="45720" marB="45720" anchor="t" anchorCtr="0" horzOverflow="overflow"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台灣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</a:tr>
              <a:tr h="4837112">
                <a:tc>
                  <a:txBody>
                    <a:bodyPr/>
                    <a:lstStyle/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2015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年歐巴 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馬宣布『精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準醫療』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</a:defRPr>
                      </a:pPr>
                      <a:r>
                        <a:t>   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計畫</a:t>
                      </a:r>
                    </a:p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2016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年編列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</a:defRPr>
                      </a:pPr>
                      <a:r>
                        <a:t>   2.15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億美元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經費用於精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準醫療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12700" dist="25400" dir="2700000">
                              <a:srgbClr val="000000"/>
                            </a:outerShdw>
                          </a:effectLst>
                        </a:defRPr>
                      </a:pPr>
                      <a:r>
                        <a:t>●</a:t>
                      </a:r>
                      <a:r>
                        <a:rPr sz="2400"/>
                        <a:t> 2015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年宣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布建立六個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資料研究中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心</a:t>
                      </a:r>
                      <a:r>
                        <a:rPr>
                          <a:latin typeface="+mj-lt"/>
                          <a:ea typeface="+mj-ea"/>
                          <a:cs typeface="+mj-cs"/>
                          <a:sym typeface="Arial"/>
                        </a:rPr>
                        <a:t>(</a:t>
                      </a:r>
                      <a:r>
                        <a:t>總部設於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劍橋</a:t>
                      </a:r>
                      <a:r>
                        <a:rPr>
                          <a:latin typeface="+mj-lt"/>
                          <a:ea typeface="+mj-ea"/>
                          <a:cs typeface="+mj-cs"/>
                          <a:sym typeface="Arial"/>
                        </a:rPr>
                        <a:t>)</a:t>
                      </a:r>
                    </a:p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 2015-2021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 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編列</a:t>
                      </a:r>
                      <a:r>
                        <a:rPr>
                          <a:latin typeface="+mj-lt"/>
                          <a:ea typeface="+mj-ea"/>
                          <a:cs typeface="+mj-cs"/>
                          <a:sym typeface="Arial"/>
                        </a:rPr>
                        <a:t>93</a:t>
                      </a:r>
                      <a:r>
                        <a:t>億美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元經費用於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基因資料庫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</a:defRPr>
                      </a:pPr>
                      <a:r>
                        <a:t>   10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萬人</a:t>
                      </a:r>
                    </a:p>
                  </a:txBody>
                  <a:tcPr marL="45720" marR="45720" marT="45720" marB="45720" anchor="t" anchorCtr="0" horzOverflow="overflow"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 2015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年召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開精準醫療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專家會議</a:t>
                      </a:r>
                    </a:p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 2030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年前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投入</a:t>
                      </a:r>
                      <a:r>
                        <a:rPr>
                          <a:latin typeface="+mj-lt"/>
                          <a:ea typeface="+mj-ea"/>
                          <a:cs typeface="+mj-cs"/>
                          <a:sym typeface="Arial"/>
                        </a:rPr>
                        <a:t>600</a:t>
                      </a:r>
                      <a:r>
                        <a:t>億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人民幣推動</a:t>
                      </a:r>
                    </a:p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 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『十三五』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</a:defRPr>
                      </a:pPr>
                      <a:r>
                        <a:t>   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啟動精準醫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療重點科技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研發計畫</a:t>
                      </a:r>
                    </a:p>
                  </a:txBody>
                  <a:tcPr marL="45720" marR="45720" marT="45720" marB="45720" anchor="t" anchorCtr="0" horzOverflow="overflow"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/>
                        <a:t> 2012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年建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立人體生物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資料庫，至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今累積逾</a:t>
                      </a:r>
                      <a:r>
                        <a:rPr>
                          <a:latin typeface="+mj-lt"/>
                          <a:ea typeface="+mj-ea"/>
                          <a:cs typeface="+mj-cs"/>
                          <a:sym typeface="Arial"/>
                        </a:rPr>
                        <a:t>7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</a:defRPr>
                      </a:pPr>
                      <a:r>
                        <a:t>   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萬筆資料</a:t>
                      </a:r>
                    </a:p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生技公司展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開醫療併購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布局</a:t>
                      </a:r>
                    </a:p>
                    <a:p>
                      <a:pPr algn="l">
                        <a:defRPr sz="1600">
                          <a:solidFill>
                            <a:srgbClr val="FFFFFF"/>
                          </a:solidFill>
                        </a:defRPr>
                      </a:pPr>
                      <a:r>
                        <a:t>●</a:t>
                      </a:r>
                      <a:r>
                        <a:rPr sz="24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電子業誇入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精準醫療市</a:t>
                      </a: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   場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7" name="精準醫療計畫的目標"/>
          <p:cNvSpPr txBox="1"/>
          <p:nvPr>
            <p:ph type="title"/>
          </p:nvPr>
        </p:nvSpPr>
        <p:spPr>
          <a:xfrm>
            <a:off x="457200" y="1984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精準醫療計畫的目標</a:t>
            </a:r>
          </a:p>
        </p:txBody>
      </p:sp>
      <p:sp>
        <p:nvSpPr>
          <p:cNvPr id="248" name="短期目標：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buSzTx/>
              <a:buNone/>
              <a:defRPr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短期目標：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>
              <a:lnSpc>
                <a:spcPct val="120000"/>
              </a:lnSpc>
              <a:spcBef>
                <a:spcPts val="500"/>
              </a:spcBef>
              <a:defRPr sz="24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訂定相關法規</a:t>
            </a:r>
          </a:p>
          <a:p>
            <a:pPr>
              <a:lnSpc>
                <a:spcPct val="120000"/>
              </a:lnSpc>
              <a:spcBef>
                <a:spcPts val="500"/>
              </a:spcBef>
              <a:defRPr sz="24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如何保護隱私與個資安全</a:t>
            </a:r>
          </a:p>
          <a:p>
            <a:pPr>
              <a:lnSpc>
                <a:spcPct val="120000"/>
              </a:lnSpc>
              <a:spcBef>
                <a:spcPts val="500"/>
              </a:spcBef>
              <a:defRPr sz="24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找尋誘發癌症的基因及新藥開發</a:t>
            </a:r>
          </a:p>
          <a:p>
            <a:pPr>
              <a:lnSpc>
                <a:spcPct val="120000"/>
              </a:lnSpc>
              <a:buSzTx/>
              <a:buNone/>
              <a:defRPr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長期目標：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>
              <a:lnSpc>
                <a:spcPct val="120000"/>
              </a:lnSpc>
              <a:spcBef>
                <a:spcPts val="500"/>
              </a:spcBef>
              <a:defRPr sz="24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建立百萬人的醫療記錄、基因、生活習慣等數據資料庫</a:t>
            </a:r>
          </a:p>
        </p:txBody>
      </p:sp>
      <p:grpSp>
        <p:nvGrpSpPr>
          <p:cNvPr id="251" name="群組"/>
          <p:cNvGrpSpPr/>
          <p:nvPr/>
        </p:nvGrpSpPr>
        <p:grpSpPr>
          <a:xfrm>
            <a:off x="5075237" y="1341437"/>
            <a:ext cx="3384553" cy="1871665"/>
            <a:chOff x="0" y="0"/>
            <a:chExt cx="3384551" cy="1871664"/>
          </a:xfrm>
        </p:grpSpPr>
        <p:sp>
          <p:nvSpPr>
            <p:cNvPr id="249" name="橢圓形"/>
            <p:cNvSpPr/>
            <p:nvPr/>
          </p:nvSpPr>
          <p:spPr>
            <a:xfrm>
              <a:off x="0" y="-1"/>
              <a:ext cx="3384552" cy="1871666"/>
            </a:xfrm>
            <a:prstGeom prst="ellipse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400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250" name="全面普及…"/>
            <p:cNvSpPr txBox="1"/>
            <p:nvPr/>
          </p:nvSpPr>
          <p:spPr>
            <a:xfrm>
              <a:off x="560705" y="107791"/>
              <a:ext cx="2263139" cy="1656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40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全面普及</a:t>
              </a:r>
              <a:endParaRPr b="1">
                <a:latin typeface="Garamond"/>
                <a:ea typeface="Garamond"/>
                <a:cs typeface="Garamond"/>
                <a:sym typeface="Garamond"/>
              </a:endParaRPr>
            </a:p>
            <a:p>
              <a:pPr algn="ctr">
                <a:lnSpc>
                  <a:spcPct val="120000"/>
                </a:lnSpc>
                <a:defRPr sz="40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人人健康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4" name="精準醫療產業鏈分布"/>
          <p:cNvSpPr txBox="1"/>
          <p:nvPr>
            <p:ph type="title"/>
          </p:nvPr>
        </p:nvSpPr>
        <p:spPr>
          <a:xfrm>
            <a:off x="457200" y="115886"/>
            <a:ext cx="8229600" cy="649290"/>
          </a:xfrm>
          <a:prstGeom prst="rect">
            <a:avLst/>
          </a:prstGeom>
        </p:spPr>
        <p:txBody>
          <a:bodyPr/>
          <a:lstStyle>
            <a:lvl1pPr defTabSz="722376">
              <a:defRPr b="0" sz="31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精準醫療產業鏈分布</a:t>
            </a:r>
          </a:p>
        </p:txBody>
      </p:sp>
      <p:graphicFrame>
        <p:nvGraphicFramePr>
          <p:cNvPr id="255" name="表格"/>
          <p:cNvGraphicFramePr/>
          <p:nvPr/>
        </p:nvGraphicFramePr>
        <p:xfrm>
          <a:off x="323850" y="981075"/>
          <a:ext cx="8424862" cy="56213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095625"/>
                <a:gridCol w="3168650"/>
                <a:gridCol w="2160587"/>
              </a:tblGrid>
              <a:tr h="1331912">
                <a:tc>
                  <a:txBody>
                    <a:bodyPr/>
                    <a:lstStyle/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上游：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儀器與試劑供應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中游：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基因檢測與數據分析</a:t>
                      </a:r>
                    </a:p>
                  </a:txBody>
                  <a:tcPr marL="45720" marR="45720" marT="45720" marB="45720" anchor="t" anchorCtr="0" horzOverflow="overflow"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下游：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應用端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lnT w="28575">
                      <a:solidFill>
                        <a:srgbClr val="FFFFFF"/>
                      </a:solidFill>
                    </a:lnT>
                    <a:noFill/>
                  </a:tcPr>
                </a:tc>
              </a:tr>
              <a:tr h="428942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儀器：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</a:defRPr>
                      </a:pPr>
                      <a:r>
                        <a:t>Illumina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Thermo Fisher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Roche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Nanoprobes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Pacific Biosciences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Personal Genomics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、貝瑞和康、華大基因、達安基因、昌紅科技、康聯、普生</a:t>
                      </a:r>
                      <a:r>
                        <a:rPr sz="28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合富</a:t>
                      </a:r>
                    </a:p>
                    <a:p>
                      <a:pPr algn="l">
                        <a:lnSpc>
                          <a:spcPct val="110000"/>
                        </a:lnSpc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試劑：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</a:defRPr>
                      </a:pPr>
                      <a:r>
                        <a:t>Illumina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Thermo Fisher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Qiagen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Bio-Rad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IDT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、安捷倫</a:t>
                      </a:r>
                    </a:p>
                  </a:txBody>
                  <a:tcPr marL="45720" marR="45720" marT="45720" marB="45720" anchor="t" anchorCtr="0" horzOverflow="overflow">
                    <a:lnL w="28575">
                      <a:solidFill>
                        <a:srgbClr val="FFFFFF"/>
                      </a:solidFill>
                    </a:lnL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檢測服務：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</a:defRPr>
                      </a:pPr>
                      <a:r>
                        <a:t>Foundation Medicine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Genomic Health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Natera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、行動基因、達安基因、北陸藥業、新開源、華大基因、博奧生物、貝瑞和康、創源、大江、基米、普生、訊聯、冠科</a:t>
                      </a:r>
                      <a:r>
                        <a:rPr sz="2800"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康呈</a:t>
                      </a:r>
                    </a:p>
                    <a:p>
                      <a:pPr algn="l">
                        <a:lnSpc>
                          <a:spcPct val="110000"/>
                        </a:lnSpc>
                        <a:defRPr sz="24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數據分析：</a:t>
                      </a:r>
                      <a:endParaRPr b="1">
                        <a:latin typeface="+mj-lt"/>
                        <a:ea typeface="+mj-ea"/>
                        <a:cs typeface="+mj-cs"/>
                        <a:sym typeface="Arial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</a:defRPr>
                      </a:pPr>
                      <a:r>
                        <a:t>IBM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Seven Bridges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</a:t>
                      </a:r>
                      <a:r>
                        <a:t>Illumina</a:t>
                      </a:r>
                      <a:r>
                        <a:rPr>
                          <a:latin typeface="新細明體"/>
                          <a:ea typeface="新細明體"/>
                          <a:cs typeface="新細明體"/>
                          <a:sym typeface="新細明體"/>
                        </a:rPr>
                        <a:t>、基雲惠康、藍圖基因、鴻海、宏基、上銀、華碩</a:t>
                      </a:r>
                    </a:p>
                  </a:txBody>
                  <a:tcPr marL="45720" marR="45720" marT="45720" marB="45720" anchor="t" anchorCtr="0" horzOverflow="overflow"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醫療院所</a:t>
                      </a:r>
                    </a:p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藥廠</a:t>
                      </a:r>
                    </a:p>
                    <a:p>
                      <a:pPr algn="l">
                        <a:lnSpc>
                          <a:spcPct val="110000"/>
                        </a:lnSpc>
                        <a:defRPr sz="1800">
                          <a:solidFill>
                            <a:srgbClr val="FFFFFF"/>
                          </a:solidFill>
                          <a:latin typeface="新細明體"/>
                          <a:ea typeface="新細明體"/>
                          <a:cs typeface="新細明體"/>
                          <a:sym typeface="新細明體"/>
                        </a:defRPr>
                      </a:pPr>
                      <a:r>
                        <a:t>生技公司</a:t>
                      </a:r>
                    </a:p>
                  </a:txBody>
                  <a:tcPr marL="45720" marR="45720" marT="45720" marB="45720" anchor="t" anchorCtr="0" horzOverflow="overflow">
                    <a:lnR w="28575">
                      <a:solidFill>
                        <a:srgbClr val="FFFFFF"/>
                      </a:solidFill>
                    </a:lnR>
                    <a:lnB w="28575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58" name="群組"/>
          <p:cNvGrpSpPr/>
          <p:nvPr/>
        </p:nvGrpSpPr>
        <p:grpSpPr>
          <a:xfrm>
            <a:off x="6372224" y="3933824"/>
            <a:ext cx="2735266" cy="2087566"/>
            <a:chOff x="0" y="0"/>
            <a:chExt cx="2735264" cy="2087564"/>
          </a:xfrm>
        </p:grpSpPr>
        <p:sp>
          <p:nvSpPr>
            <p:cNvPr id="256" name="橢圓形"/>
            <p:cNvSpPr/>
            <p:nvPr/>
          </p:nvSpPr>
          <p:spPr>
            <a:xfrm>
              <a:off x="-1" y="-1"/>
              <a:ext cx="2735266" cy="2087566"/>
            </a:xfrm>
            <a:prstGeom prst="ellipse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320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257" name="產業系統化…"/>
            <p:cNvSpPr txBox="1"/>
            <p:nvPr/>
          </p:nvSpPr>
          <p:spPr>
            <a:xfrm>
              <a:off x="248761" y="369411"/>
              <a:ext cx="2237739" cy="1348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產業系統化</a:t>
              </a:r>
              <a:endParaRPr b="1">
                <a:latin typeface="Garamond"/>
                <a:ea typeface="Garamond"/>
                <a:cs typeface="Garamond"/>
                <a:sym typeface="Garamond"/>
              </a:endParaRPr>
            </a:p>
            <a:p>
              <a:pPr algn="ctr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跨產業整合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1" name="全球精準醫療市場規模"/>
          <p:cNvSpPr txBox="1"/>
          <p:nvPr>
            <p:ph type="title"/>
          </p:nvPr>
        </p:nvSpPr>
        <p:spPr>
          <a:xfrm>
            <a:off x="457200" y="414337"/>
            <a:ext cx="8229600" cy="1143002"/>
          </a:xfrm>
          <a:prstGeom prst="rect">
            <a:avLst/>
          </a:prstGeom>
        </p:spPr>
        <p:txBody>
          <a:bodyPr/>
          <a:lstStyle/>
          <a:p>
            <a:pPr defTabSz="694944">
              <a:lnSpc>
                <a:spcPct val="110000"/>
              </a:lnSpc>
              <a:defRPr b="0" sz="30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全球精準醫療市場規模</a:t>
            </a:r>
            <a:br/>
          </a:p>
        </p:txBody>
      </p:sp>
      <p:pic>
        <p:nvPicPr>
          <p:cNvPr id="262" name="bio_13716_20170829.png" descr="bio_13716_201708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1628775"/>
            <a:ext cx="7488239" cy="46847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『基因檢測 預測我應該至少能活到 120歲』"/>
          <p:cNvSpPr txBox="1"/>
          <p:nvPr>
            <p:ph type="title"/>
          </p:nvPr>
        </p:nvSpPr>
        <p:spPr>
          <a:xfrm>
            <a:off x="457200" y="1773236"/>
            <a:ext cx="8147050" cy="1943102"/>
          </a:xfrm>
          <a:prstGeom prst="rect">
            <a:avLst/>
          </a:prstGeom>
        </p:spPr>
        <p:txBody>
          <a:bodyPr/>
          <a:lstStyle/>
          <a:p>
            <a:pPr defTabSz="521208">
              <a:lnSpc>
                <a:spcPct val="120000"/>
              </a:lnSpc>
              <a:defRPr b="0" sz="22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『</a:t>
            </a:r>
            <a:r>
              <a:rPr sz="3000"/>
              <a:t>基因檢測</a:t>
            </a:r>
            <a:br>
              <a:rPr sz="3000"/>
            </a:br>
            <a:r>
              <a:rPr sz="3000"/>
              <a:t>預測我應該至少能活到</a:t>
            </a:r>
            <a:br>
              <a:rPr sz="3000"/>
            </a:br>
            <a:r>
              <a:rPr b="1" sz="3000">
                <a:latin typeface="Garamond"/>
                <a:ea typeface="Garamond"/>
                <a:cs typeface="Garamond"/>
                <a:sym typeface="Garamond"/>
              </a:rPr>
              <a:t>120</a:t>
            </a:r>
            <a:r>
              <a:rPr sz="3000"/>
              <a:t>歲</a:t>
            </a:r>
            <a:r>
              <a:t>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187" y="0"/>
            <a:ext cx="7885114" cy="4090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" name="群組"/>
          <p:cNvGrpSpPr/>
          <p:nvPr/>
        </p:nvGrpSpPr>
        <p:grpSpPr>
          <a:xfrm>
            <a:off x="900112" y="4292600"/>
            <a:ext cx="7200901" cy="1800225"/>
            <a:chOff x="0" y="0"/>
            <a:chExt cx="7200900" cy="1800225"/>
          </a:xfrm>
        </p:grpSpPr>
        <p:sp>
          <p:nvSpPr>
            <p:cNvPr id="87" name="矩形"/>
            <p:cNvSpPr/>
            <p:nvPr/>
          </p:nvSpPr>
          <p:spPr>
            <a:xfrm>
              <a:off x="0" y="0"/>
              <a:ext cx="7200901" cy="1800225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5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8" name="我們找到的答案是…"/>
            <p:cNvSpPr txBox="1"/>
            <p:nvPr/>
          </p:nvSpPr>
          <p:spPr>
            <a:xfrm>
              <a:off x="690881" y="187643"/>
              <a:ext cx="5819139" cy="1424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                                                                   我們找到的答案是</a:t>
              </a:r>
            </a:p>
            <a:p>
              <a:pPr algn="ctr">
                <a:lnSpc>
                  <a:spcPct val="120000"/>
                </a:lnSpc>
                <a:defRPr sz="5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『個人化醫療』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" name="全球營養保健食品市場"/>
          <p:cNvSpPr txBox="1"/>
          <p:nvPr>
            <p:ph type="title"/>
          </p:nvPr>
        </p:nvSpPr>
        <p:spPr>
          <a:xfrm>
            <a:off x="457200" y="11588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全球營養保健食品市場</a:t>
            </a:r>
          </a:p>
        </p:txBody>
      </p:sp>
      <p:grpSp>
        <p:nvGrpSpPr>
          <p:cNvPr id="271" name="群組"/>
          <p:cNvGrpSpPr/>
          <p:nvPr/>
        </p:nvGrpSpPr>
        <p:grpSpPr>
          <a:xfrm>
            <a:off x="1619249" y="1268412"/>
            <a:ext cx="4897440" cy="647702"/>
            <a:chOff x="0" y="0"/>
            <a:chExt cx="4897439" cy="647701"/>
          </a:xfrm>
        </p:grpSpPr>
        <p:sp>
          <p:nvSpPr>
            <p:cNvPr id="269" name="矩形"/>
            <p:cNvSpPr/>
            <p:nvPr/>
          </p:nvSpPr>
          <p:spPr>
            <a:xfrm>
              <a:off x="-1" y="-1"/>
              <a:ext cx="4897440" cy="647703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0" name="2015-2021年均複合成長7.3%"/>
            <p:cNvSpPr txBox="1"/>
            <p:nvPr/>
          </p:nvSpPr>
          <p:spPr>
            <a:xfrm>
              <a:off x="406072" y="68579"/>
              <a:ext cx="4085291" cy="51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400">
                  <a:solidFill>
                    <a:srgbClr val="FFFFFF"/>
                  </a:solidFill>
                </a:defRPr>
              </a:pPr>
              <a:r>
                <a:t>2015-2021</a:t>
              </a:r>
              <a:r>
                <a:rPr b="0">
                  <a:latin typeface="新細明體"/>
                  <a:ea typeface="新細明體"/>
                  <a:cs typeface="新細明體"/>
                  <a:sym typeface="新細明體"/>
                </a:rPr>
                <a:t>年均複合成長</a:t>
              </a:r>
              <a:r>
                <a:t>7.3%</a:t>
              </a:r>
            </a:p>
          </p:txBody>
        </p:sp>
      </p:grpSp>
      <p:grpSp>
        <p:nvGrpSpPr>
          <p:cNvPr id="274" name="群組"/>
          <p:cNvGrpSpPr/>
          <p:nvPr/>
        </p:nvGrpSpPr>
        <p:grpSpPr>
          <a:xfrm>
            <a:off x="1692274" y="2708274"/>
            <a:ext cx="2087566" cy="1223965"/>
            <a:chOff x="0" y="0"/>
            <a:chExt cx="2087564" cy="1223964"/>
          </a:xfrm>
        </p:grpSpPr>
        <p:sp>
          <p:nvSpPr>
            <p:cNvPr id="272" name="橢圓形"/>
            <p:cNvSpPr/>
            <p:nvPr/>
          </p:nvSpPr>
          <p:spPr>
            <a:xfrm>
              <a:off x="-1" y="-1"/>
              <a:ext cx="2087566" cy="1223965"/>
            </a:xfrm>
            <a:prstGeom prst="ellipse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3" name="2015年…"/>
            <p:cNvSpPr txBox="1"/>
            <p:nvPr/>
          </p:nvSpPr>
          <p:spPr>
            <a:xfrm>
              <a:off x="153139" y="142175"/>
              <a:ext cx="1781283" cy="939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400">
                  <a:solidFill>
                    <a:srgbClr val="FFFFFF"/>
                  </a:solidFill>
                </a:defRPr>
              </a:pPr>
              <a:r>
                <a:t>2015</a:t>
              </a:r>
              <a:r>
                <a:rPr b="0">
                  <a:latin typeface="新細明體"/>
                  <a:ea typeface="新細明體"/>
                  <a:cs typeface="新細明體"/>
                  <a:sym typeface="新細明體"/>
                </a:rPr>
                <a:t>年</a:t>
              </a:r>
            </a:p>
            <a:p>
              <a:pPr algn="ctr">
                <a:defRPr b="1" sz="2400">
                  <a:solidFill>
                    <a:srgbClr val="FFFFFF"/>
                  </a:solidFill>
                </a:defRPr>
              </a:pPr>
              <a:r>
                <a:t>1,656</a:t>
              </a:r>
              <a:r>
                <a:rPr b="0">
                  <a:latin typeface="新細明體"/>
                  <a:ea typeface="新細明體"/>
                  <a:cs typeface="新細明體"/>
                  <a:sym typeface="新細明體"/>
                </a:rPr>
                <a:t>億美元</a:t>
              </a:r>
            </a:p>
          </p:txBody>
        </p:sp>
      </p:grpSp>
      <p:grpSp>
        <p:nvGrpSpPr>
          <p:cNvPr id="277" name="群組"/>
          <p:cNvGrpSpPr/>
          <p:nvPr/>
        </p:nvGrpSpPr>
        <p:grpSpPr>
          <a:xfrm>
            <a:off x="5795962" y="1844675"/>
            <a:ext cx="2303465" cy="1439864"/>
            <a:chOff x="0" y="0"/>
            <a:chExt cx="2303464" cy="1439863"/>
          </a:xfrm>
        </p:grpSpPr>
        <p:sp>
          <p:nvSpPr>
            <p:cNvPr id="275" name="橢圓形"/>
            <p:cNvSpPr/>
            <p:nvPr/>
          </p:nvSpPr>
          <p:spPr>
            <a:xfrm>
              <a:off x="-1" y="0"/>
              <a:ext cx="2303466" cy="1439864"/>
            </a:xfrm>
            <a:prstGeom prst="ellipse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76" name="2021年…"/>
            <p:cNvSpPr txBox="1"/>
            <p:nvPr/>
          </p:nvSpPr>
          <p:spPr>
            <a:xfrm>
              <a:off x="261089" y="250125"/>
              <a:ext cx="1781283" cy="939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400">
                  <a:solidFill>
                    <a:srgbClr val="FFFFFF"/>
                  </a:solidFill>
                </a:defRPr>
              </a:pPr>
              <a:r>
                <a:t>2021</a:t>
              </a:r>
              <a:r>
                <a:rPr b="0">
                  <a:latin typeface="新細明體"/>
                  <a:ea typeface="新細明體"/>
                  <a:cs typeface="新細明體"/>
                  <a:sym typeface="新細明體"/>
                </a:rPr>
                <a:t>年</a:t>
              </a:r>
            </a:p>
            <a:p>
              <a:pPr algn="ctr">
                <a:defRPr b="1" sz="2400">
                  <a:solidFill>
                    <a:srgbClr val="FFFFFF"/>
                  </a:solidFill>
                </a:defRPr>
              </a:pPr>
              <a:r>
                <a:t>2,790</a:t>
              </a:r>
              <a:r>
                <a:rPr b="0">
                  <a:latin typeface="新細明體"/>
                  <a:ea typeface="新細明體"/>
                  <a:cs typeface="新細明體"/>
                  <a:sym typeface="新細明體"/>
                </a:rPr>
                <a:t>億美元</a:t>
              </a:r>
            </a:p>
          </p:txBody>
        </p:sp>
      </p:grpSp>
      <p:sp>
        <p:nvSpPr>
          <p:cNvPr id="278" name="線條"/>
          <p:cNvSpPr/>
          <p:nvPr/>
        </p:nvSpPr>
        <p:spPr>
          <a:xfrm flipV="1">
            <a:off x="3924300" y="2563811"/>
            <a:ext cx="1727201" cy="865189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81" name="群組"/>
          <p:cNvGrpSpPr/>
          <p:nvPr/>
        </p:nvGrpSpPr>
        <p:grpSpPr>
          <a:xfrm>
            <a:off x="2843211" y="3933825"/>
            <a:ext cx="5832477" cy="1439864"/>
            <a:chOff x="0" y="0"/>
            <a:chExt cx="5832476" cy="1439863"/>
          </a:xfrm>
        </p:grpSpPr>
        <p:sp>
          <p:nvSpPr>
            <p:cNvPr id="279" name="矩形"/>
            <p:cNvSpPr/>
            <p:nvPr/>
          </p:nvSpPr>
          <p:spPr>
            <a:xfrm>
              <a:off x="-1" y="0"/>
              <a:ext cx="5832478" cy="1439864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20000"/>
                </a:lnSpc>
                <a:defRPr b="1"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0" name="最大類別：功能性食品31%…"/>
            <p:cNvSpPr txBox="1"/>
            <p:nvPr/>
          </p:nvSpPr>
          <p:spPr>
            <a:xfrm>
              <a:off x="-1" y="208215"/>
              <a:ext cx="4016384" cy="1023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最大類別：功能性食品</a:t>
              </a:r>
              <a:r>
                <a:rPr b="1">
                  <a:latin typeface="+mj-lt"/>
                  <a:ea typeface="+mj-ea"/>
                  <a:cs typeface="+mj-cs"/>
                  <a:sym typeface="Arial"/>
                </a:rPr>
                <a:t>31%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最大市場：北美佔全球</a:t>
              </a:r>
              <a:r>
                <a:rPr b="1">
                  <a:latin typeface="+mj-lt"/>
                  <a:ea typeface="+mj-ea"/>
                  <a:cs typeface="+mj-cs"/>
                  <a:sym typeface="Arial"/>
                </a:rPr>
                <a:t>39.6%</a:t>
              </a:r>
            </a:p>
          </p:txBody>
        </p:sp>
      </p:grpSp>
      <p:grpSp>
        <p:nvGrpSpPr>
          <p:cNvPr id="284" name="群組"/>
          <p:cNvGrpSpPr/>
          <p:nvPr/>
        </p:nvGrpSpPr>
        <p:grpSpPr>
          <a:xfrm>
            <a:off x="611187" y="5508942"/>
            <a:ext cx="7848601" cy="662939"/>
            <a:chOff x="0" y="0"/>
            <a:chExt cx="7848600" cy="662938"/>
          </a:xfrm>
        </p:grpSpPr>
        <p:sp>
          <p:nvSpPr>
            <p:cNvPr id="282" name="矩形"/>
            <p:cNvSpPr/>
            <p:nvPr/>
          </p:nvSpPr>
          <p:spPr>
            <a:xfrm>
              <a:off x="0" y="7619"/>
              <a:ext cx="7848601" cy="647702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3" name="全球人口高齡化，營養保健食品商機旺"/>
            <p:cNvSpPr txBox="1"/>
            <p:nvPr/>
          </p:nvSpPr>
          <p:spPr>
            <a:xfrm>
              <a:off x="417829" y="0"/>
              <a:ext cx="7012939" cy="662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全球人口高齡化，營養保健食品商機旺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7" name="保健食品市場成長動能"/>
          <p:cNvSpPr txBox="1"/>
          <p:nvPr>
            <p:ph type="title"/>
          </p:nvPr>
        </p:nvSpPr>
        <p:spPr>
          <a:xfrm>
            <a:off x="457200" y="11588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保健食品市場成長動能</a:t>
            </a:r>
          </a:p>
        </p:txBody>
      </p:sp>
      <p:sp>
        <p:nvSpPr>
          <p:cNvPr id="288" name="人口餘命的延長…"/>
          <p:cNvSpPr txBox="1"/>
          <p:nvPr>
            <p:ph type="body" idx="1"/>
          </p:nvPr>
        </p:nvSpPr>
        <p:spPr>
          <a:xfrm>
            <a:off x="457200" y="1412875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人口餘命的延長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預防醫學的興起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慢性病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(</a:t>
            </a:r>
            <a:r>
              <a:t>三高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)</a:t>
            </a:r>
            <a:r>
              <a:t>族群人口增加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開發中國家人均消費成長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保健食品技術升級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政策轉向正面激勵</a:t>
            </a:r>
          </a:p>
        </p:txBody>
      </p:sp>
      <p:grpSp>
        <p:nvGrpSpPr>
          <p:cNvPr id="291" name="群組"/>
          <p:cNvGrpSpPr/>
          <p:nvPr/>
        </p:nvGrpSpPr>
        <p:grpSpPr>
          <a:xfrm>
            <a:off x="611187" y="5300662"/>
            <a:ext cx="8064501" cy="863602"/>
            <a:chOff x="0" y="0"/>
            <a:chExt cx="8064500" cy="863600"/>
          </a:xfrm>
        </p:grpSpPr>
        <p:sp>
          <p:nvSpPr>
            <p:cNvPr id="289" name="矩形"/>
            <p:cNvSpPr/>
            <p:nvPr/>
          </p:nvSpPr>
          <p:spPr>
            <a:xfrm>
              <a:off x="0" y="0"/>
              <a:ext cx="8064501" cy="863601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0" name="餘命增、政策推… 保健食品漸成大產業"/>
            <p:cNvSpPr txBox="1"/>
            <p:nvPr/>
          </p:nvSpPr>
          <p:spPr>
            <a:xfrm>
              <a:off x="469324" y="100330"/>
              <a:ext cx="7125850" cy="662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餘命增、政策推</a:t>
              </a:r>
              <a:r>
                <a:rPr b="1">
                  <a:latin typeface="+mj-lt"/>
                  <a:ea typeface="+mj-ea"/>
                  <a:cs typeface="+mj-cs"/>
                  <a:sym typeface="Arial"/>
                </a:rPr>
                <a:t>… </a:t>
              </a:r>
              <a:r>
                <a:t>保健食品漸成大產業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營養保健食品的十大趨勢 2017年New Nutrition Business"/>
          <p:cNvSpPr txBox="1"/>
          <p:nvPr>
            <p:ph type="title"/>
          </p:nvPr>
        </p:nvSpPr>
        <p:spPr>
          <a:xfrm>
            <a:off x="457200" y="115887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905255">
              <a:defRPr b="0" sz="39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營養保健食品的十大趨勢</a:t>
            </a:r>
            <a:br/>
            <a:r>
              <a:rPr sz="1900">
                <a:latin typeface="Garamond"/>
                <a:ea typeface="Garamond"/>
                <a:cs typeface="Garamond"/>
                <a:sym typeface="Garamond"/>
              </a:rPr>
              <a:t>2017</a:t>
            </a:r>
            <a:r>
              <a:rPr sz="1900"/>
              <a:t>年</a:t>
            </a:r>
            <a:r>
              <a:rPr sz="1900">
                <a:latin typeface="Garamond"/>
                <a:ea typeface="Garamond"/>
                <a:cs typeface="Garamond"/>
                <a:sym typeface="Garamond"/>
              </a:rPr>
              <a:t>New Nutrition Business</a:t>
            </a:r>
          </a:p>
        </p:txBody>
      </p:sp>
      <p:sp>
        <p:nvSpPr>
          <p:cNvPr id="295" name="促進消化系統健康產品將更有新意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促進消化系統健康產品將更有新意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產品融入更多植物性原料</a:t>
            </a: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全民運動風帶動營養品發展、鎖定非專業運動員族群</a:t>
            </a: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個人化營養保健產品及服務持續在全球掀起熱潮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小眾消費者開始關注抗炎症產品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蛋白質市場將持續增溫</a:t>
            </a: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正餐零食化持續發燒</a:t>
            </a: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新科學論證將改變未來對脂肪的消費態度</a:t>
            </a: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低碳水化合物飲食日益增長、無麩質產品將是關鍵</a:t>
            </a:r>
          </a:p>
          <a:p>
            <a:pPr marL="329184" indent="-329184" defTabSz="877822">
              <a:lnSpc>
                <a:spcPct val="90000"/>
              </a:lnSpc>
              <a:spcBef>
                <a:spcPts val="500"/>
              </a:spcBef>
              <a:defRPr sz="2300">
                <a:effectLst>
                  <a:outerShdw sx="100000" sy="100000" kx="0" ky="0" algn="b" rotWithShape="0" blurRad="12700" dist="24384" dir="2700000">
                    <a:srgbClr val="000000"/>
                  </a:outerShdw>
                </a:effectLst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健康需求呈現碎片化及優質化</a:t>
            </a:r>
          </a:p>
        </p:txBody>
      </p:sp>
      <p:grpSp>
        <p:nvGrpSpPr>
          <p:cNvPr id="298" name="群組"/>
          <p:cNvGrpSpPr/>
          <p:nvPr/>
        </p:nvGrpSpPr>
        <p:grpSpPr>
          <a:xfrm>
            <a:off x="900112" y="5734050"/>
            <a:ext cx="7343776" cy="863600"/>
            <a:chOff x="0" y="0"/>
            <a:chExt cx="7343775" cy="863600"/>
          </a:xfrm>
        </p:grpSpPr>
        <p:sp>
          <p:nvSpPr>
            <p:cNvPr id="296" name="矩形"/>
            <p:cNvSpPr/>
            <p:nvPr/>
          </p:nvSpPr>
          <p:spPr>
            <a:xfrm>
              <a:off x="0" y="0"/>
              <a:ext cx="7343776" cy="863600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7" name="餘命增、政策推… 保健食品漸成大產業"/>
            <p:cNvSpPr txBox="1"/>
            <p:nvPr/>
          </p:nvSpPr>
          <p:spPr>
            <a:xfrm>
              <a:off x="108961" y="100329"/>
              <a:ext cx="7125850" cy="662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餘命增、政策推</a:t>
              </a:r>
              <a:r>
                <a:rPr b="1">
                  <a:latin typeface="+mj-lt"/>
                  <a:ea typeface="+mj-ea"/>
                  <a:cs typeface="+mj-cs"/>
                  <a:sym typeface="Arial"/>
                </a:rPr>
                <a:t>… </a:t>
              </a:r>
              <a:r>
                <a:t>保健食品漸成大產業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2986" t="0" r="13767" b="0"/>
          <a:stretch>
            <a:fillRect/>
          </a:stretch>
        </p:blipFill>
        <p:spPr>
          <a:xfrm>
            <a:off x="107949" y="1598612"/>
            <a:ext cx="6697664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原料選擇多元 - 微生物及植物類占大宗"/>
          <p:cNvSpPr txBox="1"/>
          <p:nvPr>
            <p:ph type="title"/>
          </p:nvPr>
        </p:nvSpPr>
        <p:spPr>
          <a:xfrm>
            <a:off x="250825" y="115887"/>
            <a:ext cx="8642350" cy="1143001"/>
          </a:xfrm>
          <a:prstGeom prst="rect">
            <a:avLst/>
          </a:prstGeom>
        </p:spPr>
        <p:txBody>
          <a:bodyPr/>
          <a:lstStyle/>
          <a:p>
            <a:pPr>
              <a:defRPr b="0" sz="40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原料選擇多元 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- </a:t>
            </a:r>
            <a:r>
              <a:rPr sz="3600"/>
              <a:t>微生物及植物類占大宗</a:t>
            </a:r>
          </a:p>
        </p:txBody>
      </p:sp>
      <p:grpSp>
        <p:nvGrpSpPr>
          <p:cNvPr id="305" name="群組"/>
          <p:cNvGrpSpPr/>
          <p:nvPr/>
        </p:nvGrpSpPr>
        <p:grpSpPr>
          <a:xfrm>
            <a:off x="5975350" y="1412874"/>
            <a:ext cx="3168650" cy="1655766"/>
            <a:chOff x="0" y="0"/>
            <a:chExt cx="3168650" cy="1655764"/>
          </a:xfrm>
        </p:grpSpPr>
        <p:sp>
          <p:nvSpPr>
            <p:cNvPr id="303" name="橢圓形"/>
            <p:cNvSpPr/>
            <p:nvPr/>
          </p:nvSpPr>
          <p:spPr>
            <a:xfrm>
              <a:off x="0" y="-1"/>
              <a:ext cx="3168650" cy="1655766"/>
            </a:xfrm>
            <a:prstGeom prst="ellipse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240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304" name="發酵工業紮根深…"/>
            <p:cNvSpPr txBox="1"/>
            <p:nvPr/>
          </p:nvSpPr>
          <p:spPr>
            <a:xfrm>
              <a:off x="313054" y="321151"/>
              <a:ext cx="2542539" cy="1013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發酵工業紮根深</a:t>
              </a:r>
              <a:endParaRPr b="1">
                <a:latin typeface="Garamond"/>
                <a:ea typeface="Garamond"/>
                <a:cs typeface="Garamond"/>
                <a:sym typeface="Garamond"/>
              </a:endParaRPr>
            </a:p>
            <a:p>
              <a:pPr algn="ctr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微生物類產品發達</a:t>
              </a:r>
            </a:p>
          </p:txBody>
        </p:sp>
      </p:grpSp>
      <p:grpSp>
        <p:nvGrpSpPr>
          <p:cNvPr id="308" name="群組"/>
          <p:cNvGrpSpPr/>
          <p:nvPr/>
        </p:nvGrpSpPr>
        <p:grpSpPr>
          <a:xfrm>
            <a:off x="7019925" y="3068636"/>
            <a:ext cx="1511300" cy="2520953"/>
            <a:chOff x="0" y="0"/>
            <a:chExt cx="1511300" cy="2520952"/>
          </a:xfrm>
        </p:grpSpPr>
        <p:sp>
          <p:nvSpPr>
            <p:cNvPr id="306" name="矩形"/>
            <p:cNvSpPr/>
            <p:nvPr/>
          </p:nvSpPr>
          <p:spPr>
            <a:xfrm>
              <a:off x="0" y="-1"/>
              <a:ext cx="1511300" cy="2520953"/>
            </a:xfrm>
            <a:prstGeom prst="rect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2400">
                  <a:solidFill>
                    <a:srgbClr val="FFFFFF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307" name="乳酸菌…"/>
            <p:cNvSpPr txBox="1"/>
            <p:nvPr/>
          </p:nvSpPr>
          <p:spPr>
            <a:xfrm>
              <a:off x="208278" y="502284"/>
              <a:ext cx="1094739" cy="1516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乳酸菌</a:t>
              </a:r>
              <a:endParaRPr b="1">
                <a:latin typeface="Garamond"/>
                <a:ea typeface="Garamond"/>
                <a:cs typeface="Garamond"/>
                <a:sym typeface="Garamond"/>
              </a:endParaRPr>
            </a:p>
            <a:p>
              <a:pPr algn="ctr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紅麴</a:t>
              </a:r>
              <a:endParaRPr b="1">
                <a:latin typeface="Garamond"/>
                <a:ea typeface="Garamond"/>
                <a:cs typeface="Garamond"/>
                <a:sym typeface="Garamond"/>
              </a:endParaRPr>
            </a:p>
            <a:p>
              <a:pPr algn="ctr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牛樟芝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1" name="0328ba710a92f25302f2a68361ecd7f7.jpeg" descr="0328ba710a92f25302f2a68361ecd7f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50" y="269875"/>
            <a:ext cx="7235825" cy="409575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精準醫療不只能帶來產值 也是一門事業"/>
          <p:cNvSpPr txBox="1"/>
          <p:nvPr>
            <p:ph type="title"/>
          </p:nvPr>
        </p:nvSpPr>
        <p:spPr>
          <a:xfrm>
            <a:off x="395286" y="4221162"/>
            <a:ext cx="8748715" cy="223202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b="0" sz="4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精準醫療不只能帶來產值</a:t>
            </a:r>
            <a:br/>
            <a:r>
              <a:t>也是一門事業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5" name="未來生物科技與資訊科技的結合，才能完整精準醫療的新世代發"/>
          <p:cNvSpPr txBox="1"/>
          <p:nvPr>
            <p:ph type="title"/>
          </p:nvPr>
        </p:nvSpPr>
        <p:spPr>
          <a:xfrm>
            <a:off x="457200" y="917574"/>
            <a:ext cx="8229600" cy="1143003"/>
          </a:xfrm>
          <a:prstGeom prst="rect">
            <a:avLst/>
          </a:prstGeom>
        </p:spPr>
        <p:txBody>
          <a:bodyPr/>
          <a:lstStyle/>
          <a:p>
            <a:pPr defTabSz="612648">
              <a:lnSpc>
                <a:spcPct val="120000"/>
              </a:lnSpc>
              <a:defRPr b="0" sz="26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未來生物科技與資訊科技的結合，才能完整精準醫療的新世代發</a:t>
            </a:r>
            <a:r>
              <a:rPr b="1">
                <a:effectLst>
                  <a:outerShdw sx="100000" sy="100000" kx="0" ky="0" algn="b" rotWithShape="0" blurRad="12700" dist="17018" dir="2700000">
                    <a:srgbClr val="000000"/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 </a:t>
            </a:r>
          </a:p>
        </p:txBody>
      </p:sp>
      <p:pic>
        <p:nvPicPr>
          <p:cNvPr id="31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6586" y="2527300"/>
            <a:ext cx="5329239" cy="3997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群組"/>
          <p:cNvGrpSpPr/>
          <p:nvPr/>
        </p:nvGrpSpPr>
        <p:grpSpPr>
          <a:xfrm>
            <a:off x="1972785" y="2636836"/>
            <a:ext cx="3037839" cy="1512890"/>
            <a:chOff x="0" y="0"/>
            <a:chExt cx="3037838" cy="1512889"/>
          </a:xfrm>
        </p:grpSpPr>
        <p:sp>
          <p:nvSpPr>
            <p:cNvPr id="317" name="矩形"/>
            <p:cNvSpPr/>
            <p:nvPr/>
          </p:nvSpPr>
          <p:spPr>
            <a:xfrm>
              <a:off x="6825" y="-1"/>
              <a:ext cx="3024191" cy="1512891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40000"/>
                </a:lnSpc>
                <a:defRPr b="1" sz="2200">
                  <a:solidFill>
                    <a:srgbClr val="9A1908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318" name="大數據  成就人工智慧…"/>
            <p:cNvSpPr txBox="1"/>
            <p:nvPr/>
          </p:nvSpPr>
          <p:spPr>
            <a:xfrm>
              <a:off x="-1" y="253523"/>
              <a:ext cx="3037839" cy="1005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40000"/>
                </a:lnSpc>
                <a:defRPr sz="2200">
                  <a:solidFill>
                    <a:srgbClr val="000514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大數據  成就人工智慧</a:t>
              </a:r>
              <a:endParaRPr b="1">
                <a:latin typeface="Garamond"/>
                <a:ea typeface="Garamond"/>
                <a:cs typeface="Garamond"/>
                <a:sym typeface="Garamond"/>
              </a:endParaRPr>
            </a:p>
            <a:p>
              <a:pPr algn="ctr">
                <a:lnSpc>
                  <a:spcPct val="140000"/>
                </a:lnSpc>
                <a:defRPr sz="2200">
                  <a:solidFill>
                    <a:srgbClr val="9A1908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人工智慧  成就精準醫療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2" name="台灣發展精準醫療的利基"/>
          <p:cNvSpPr txBox="1"/>
          <p:nvPr>
            <p:ph type="title"/>
          </p:nvPr>
        </p:nvSpPr>
        <p:spPr>
          <a:xfrm>
            <a:off x="457200" y="1984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台灣發展精準醫療的利基</a:t>
            </a:r>
          </a:p>
        </p:txBody>
      </p:sp>
      <p:sp>
        <p:nvSpPr>
          <p:cNvPr id="323" name="高品質的醫療品質轉譯能力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高品質的醫療品質轉譯能力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特殊癌症研究基礎與臨床經驗豐厚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健保資料庫與生物銀行的大數據庫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高科技基礎有助檢測診斷工具發展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文化人種在華人世界具代表性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位處東南亞地理區關鍵位置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 sz="2800"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政府政策高度支持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6" name="基因檢測挑戰"/>
          <p:cNvSpPr txBox="1"/>
          <p:nvPr>
            <p:ph type="title"/>
          </p:nvPr>
        </p:nvSpPr>
        <p:spPr>
          <a:xfrm>
            <a:off x="457200" y="188912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基因檢測挑戰</a:t>
            </a:r>
          </a:p>
        </p:txBody>
      </p:sp>
      <p:sp>
        <p:nvSpPr>
          <p:cNvPr id="327" name="可信度更高的生物標記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可信度更高的生物標記</a:t>
            </a:r>
          </a:p>
          <a:p>
            <a:pPr>
              <a:defRPr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標準化的生物資料庫及分析檢測平台</a:t>
            </a:r>
          </a:p>
          <a:p>
            <a:pPr>
              <a:defRPr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專業人才不足        </a:t>
            </a:r>
            <a:r>
              <a:rPr sz="2400"/>
              <a:t>生物資訊分析與臨床醫藥庫建置</a:t>
            </a:r>
            <a:endParaRPr sz="2400"/>
          </a:p>
          <a:p>
            <a:pPr>
              <a:spcBef>
                <a:spcPts val="500"/>
              </a:spcBef>
              <a:buSzTx/>
              <a:buNone/>
              <a:defRPr sz="2400"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                                               癌症基因解說與遺傳資訊</a:t>
            </a:r>
          </a:p>
          <a:p>
            <a:pPr>
              <a:defRPr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癌症基因突變數據不足       </a:t>
            </a:r>
            <a:r>
              <a:rPr sz="2400"/>
              <a:t>遺傳性癌症基因資料</a:t>
            </a:r>
            <a:endParaRPr sz="2400"/>
          </a:p>
          <a:p>
            <a:pPr>
              <a:spcBef>
                <a:spcPts val="500"/>
              </a:spcBef>
              <a:buSzTx/>
              <a:buNone/>
              <a:defRPr sz="2400"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                                                                   各癌症基因突變資料</a:t>
            </a:r>
          </a:p>
          <a:p>
            <a:pPr>
              <a:defRPr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癌症基因檢測相關法規限制</a:t>
            </a:r>
          </a:p>
        </p:txBody>
      </p:sp>
      <p:sp>
        <p:nvSpPr>
          <p:cNvPr id="328" name="線條"/>
          <p:cNvSpPr/>
          <p:nvPr/>
        </p:nvSpPr>
        <p:spPr>
          <a:xfrm>
            <a:off x="3492499" y="3068636"/>
            <a:ext cx="574677" cy="2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9" name="線條"/>
          <p:cNvSpPr/>
          <p:nvPr/>
        </p:nvSpPr>
        <p:spPr>
          <a:xfrm>
            <a:off x="3492499" y="3500437"/>
            <a:ext cx="574677" cy="2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0" name="線條"/>
          <p:cNvSpPr/>
          <p:nvPr/>
        </p:nvSpPr>
        <p:spPr>
          <a:xfrm>
            <a:off x="5005387" y="4076700"/>
            <a:ext cx="574677" cy="0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1" name="線條"/>
          <p:cNvSpPr/>
          <p:nvPr/>
        </p:nvSpPr>
        <p:spPr>
          <a:xfrm>
            <a:off x="5003799" y="4581525"/>
            <a:ext cx="574677" cy="0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幻燈片編號"/>
          <p:cNvSpPr txBox="1"/>
          <p:nvPr>
            <p:ph type="sldNum" sz="quarter" idx="4294967295"/>
          </p:nvPr>
        </p:nvSpPr>
        <p:spPr>
          <a:xfrm>
            <a:off x="8413143" y="6460394"/>
            <a:ext cx="273655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4" name="Screenshot_20181023-215247.png" descr="Screenshot_20181023-2152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5013325"/>
            <a:ext cx="3059114" cy="1720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shot_20181023-215240.png" descr="Screenshot_20181023-2152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462" y="4724400"/>
            <a:ext cx="2879727" cy="161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shot_20181023-203838.png" descr="Screenshot_20181023-2038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8625" y="3068636"/>
            <a:ext cx="2952750" cy="1662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reenshot_20181023-203947.png" descr="Screenshot_20181023-20394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59337" y="1393825"/>
            <a:ext cx="2881314" cy="1620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creenshot_20181023-180208.png" descr="Screenshot_20181023-18020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8887" y="3167061"/>
            <a:ext cx="3275013" cy="184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Screenshot_20181023-180306.png" descr="Screenshot_20181023-1803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4212" y="1196975"/>
            <a:ext cx="3600452" cy="2024064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政商名人力挺，媒體報導不斷"/>
          <p:cNvSpPr txBox="1"/>
          <p:nvPr>
            <p:ph type="title"/>
          </p:nvPr>
        </p:nvSpPr>
        <p:spPr>
          <a:xfrm>
            <a:off x="611187" y="125412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政商名人力挺，媒體報導不斷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" name="什麼是精準醫療 ﹖"/>
          <p:cNvSpPr txBox="1"/>
          <p:nvPr>
            <p:ph type="title"/>
          </p:nvPr>
        </p:nvSpPr>
        <p:spPr>
          <a:xfrm>
            <a:off x="457200" y="6302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什麼是精準醫療 ﹖</a:t>
            </a:r>
          </a:p>
        </p:txBody>
      </p:sp>
      <p:grpSp>
        <p:nvGrpSpPr>
          <p:cNvPr id="95" name="群組"/>
          <p:cNvGrpSpPr/>
          <p:nvPr/>
        </p:nvGrpSpPr>
        <p:grpSpPr>
          <a:xfrm>
            <a:off x="282891" y="2492375"/>
            <a:ext cx="1882139" cy="1657350"/>
            <a:chOff x="0" y="0"/>
            <a:chExt cx="1882138" cy="1657350"/>
          </a:xfrm>
        </p:grpSpPr>
        <p:sp>
          <p:nvSpPr>
            <p:cNvPr id="93" name="矩形"/>
            <p:cNvSpPr/>
            <p:nvPr/>
          </p:nvSpPr>
          <p:spPr>
            <a:xfrm>
              <a:off x="40957" y="0"/>
              <a:ext cx="1800227" cy="1657350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" name="個人化醫療"/>
            <p:cNvSpPr txBox="1"/>
            <p:nvPr/>
          </p:nvSpPr>
          <p:spPr>
            <a:xfrm>
              <a:off x="-1" y="528954"/>
              <a:ext cx="1882139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個人化醫療</a:t>
              </a:r>
            </a:p>
          </p:txBody>
        </p:sp>
      </p:grpSp>
      <p:grpSp>
        <p:nvGrpSpPr>
          <p:cNvPr id="98" name="群組"/>
          <p:cNvGrpSpPr/>
          <p:nvPr/>
        </p:nvGrpSpPr>
        <p:grpSpPr>
          <a:xfrm>
            <a:off x="2264091" y="2492375"/>
            <a:ext cx="1882139" cy="1657350"/>
            <a:chOff x="0" y="0"/>
            <a:chExt cx="1882138" cy="1657350"/>
          </a:xfrm>
        </p:grpSpPr>
        <p:sp>
          <p:nvSpPr>
            <p:cNvPr id="96" name="矩形"/>
            <p:cNvSpPr/>
            <p:nvPr/>
          </p:nvSpPr>
          <p:spPr>
            <a:xfrm>
              <a:off x="4444" y="0"/>
              <a:ext cx="1873252" cy="1657350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7" name="客製化醫療"/>
            <p:cNvSpPr txBox="1"/>
            <p:nvPr/>
          </p:nvSpPr>
          <p:spPr>
            <a:xfrm>
              <a:off x="-1" y="528954"/>
              <a:ext cx="1882139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客製化醫療</a:t>
              </a:r>
            </a:p>
          </p:txBody>
        </p:sp>
      </p:grpSp>
      <p:grpSp>
        <p:nvGrpSpPr>
          <p:cNvPr id="101" name="群組"/>
          <p:cNvGrpSpPr/>
          <p:nvPr/>
        </p:nvGrpSpPr>
        <p:grpSpPr>
          <a:xfrm>
            <a:off x="4265743" y="2427039"/>
            <a:ext cx="1980936" cy="1788018"/>
            <a:chOff x="0" y="0"/>
            <a:chExt cx="1980935" cy="1788016"/>
          </a:xfrm>
        </p:grpSpPr>
        <p:sp>
          <p:nvSpPr>
            <p:cNvPr id="99" name="矩形"/>
            <p:cNvSpPr/>
            <p:nvPr/>
          </p:nvSpPr>
          <p:spPr>
            <a:xfrm>
              <a:off x="18918" y="65334"/>
              <a:ext cx="1943103" cy="1657352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" name="大數據應用…"/>
            <p:cNvSpPr txBox="1"/>
            <p:nvPr/>
          </p:nvSpPr>
          <p:spPr>
            <a:xfrm>
              <a:off x="0" y="-1"/>
              <a:ext cx="1980936" cy="17880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大數據應用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120000"/>
                </a:lnSpc>
                <a:defRPr>
                  <a:solidFill>
                    <a:srgbClr val="FFFFFF"/>
                  </a:solidFill>
                </a:defRPr>
              </a:pPr>
              <a:r>
                <a:t>(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醫藥學、</a:t>
              </a:r>
            </a:p>
            <a:p>
              <a:pPr algn="ctr">
                <a:lnSpc>
                  <a:spcPct val="12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基因學、</a:t>
              </a:r>
            </a:p>
            <a:p>
              <a:pPr algn="ctr">
                <a:lnSpc>
                  <a:spcPct val="12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遺傳學等</a:t>
              </a:r>
              <a:r>
                <a:rPr>
                  <a:latin typeface="+mj-lt"/>
                  <a:ea typeface="+mj-ea"/>
                  <a:cs typeface="+mj-cs"/>
                  <a:sym typeface="Arial"/>
                </a:rPr>
                <a:t>)</a:t>
              </a:r>
            </a:p>
          </p:txBody>
        </p:sp>
      </p:grpSp>
      <p:grpSp>
        <p:nvGrpSpPr>
          <p:cNvPr id="104" name="群組"/>
          <p:cNvGrpSpPr/>
          <p:nvPr/>
        </p:nvGrpSpPr>
        <p:grpSpPr>
          <a:xfrm>
            <a:off x="6443662" y="2349499"/>
            <a:ext cx="2700341" cy="3313115"/>
            <a:chOff x="0" y="0"/>
            <a:chExt cx="2700340" cy="3313114"/>
          </a:xfrm>
        </p:grpSpPr>
        <p:sp>
          <p:nvSpPr>
            <p:cNvPr id="102" name="橢圓形"/>
            <p:cNvSpPr/>
            <p:nvPr/>
          </p:nvSpPr>
          <p:spPr>
            <a:xfrm>
              <a:off x="0" y="-1"/>
              <a:ext cx="2700341" cy="3313115"/>
            </a:xfrm>
            <a:prstGeom prst="ellipse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3" name="用藥更準確…"/>
            <p:cNvSpPr txBox="1"/>
            <p:nvPr/>
          </p:nvSpPr>
          <p:spPr>
            <a:xfrm>
              <a:off x="4100" y="747236"/>
              <a:ext cx="2692136" cy="1818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用藥更準確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120000"/>
                </a:lnSpc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治療效果最大化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120000"/>
                </a:lnSpc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副作用最小化</a:t>
              </a:r>
            </a:p>
          </p:txBody>
        </p:sp>
      </p:grpSp>
      <p:sp>
        <p:nvSpPr>
          <p:cNvPr id="105" name="線條"/>
          <p:cNvSpPr/>
          <p:nvPr/>
        </p:nvSpPr>
        <p:spPr>
          <a:xfrm>
            <a:off x="323849" y="4149725"/>
            <a:ext cx="6119814" cy="0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08" name="群組"/>
          <p:cNvGrpSpPr/>
          <p:nvPr/>
        </p:nvGrpSpPr>
        <p:grpSpPr>
          <a:xfrm>
            <a:off x="3203574" y="4149724"/>
            <a:ext cx="3024190" cy="1223965"/>
            <a:chOff x="0" y="0"/>
            <a:chExt cx="3024189" cy="1223964"/>
          </a:xfrm>
        </p:grpSpPr>
        <p:sp>
          <p:nvSpPr>
            <p:cNvPr id="106" name="矩形"/>
            <p:cNvSpPr/>
            <p:nvPr/>
          </p:nvSpPr>
          <p:spPr>
            <a:xfrm>
              <a:off x="-1" y="-1"/>
              <a:ext cx="3024190" cy="1223965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20000"/>
                </a:lnSpc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7" name="疾病/遺傳基因…"/>
            <p:cNvSpPr txBox="1"/>
            <p:nvPr/>
          </p:nvSpPr>
          <p:spPr>
            <a:xfrm>
              <a:off x="294426" y="1643"/>
              <a:ext cx="2435333" cy="1220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120000"/>
                </a:lnSpc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疾病</a:t>
              </a:r>
              <a:r>
                <a:rPr b="1">
                  <a:latin typeface="+mj-lt"/>
                  <a:ea typeface="+mj-ea"/>
                  <a:cs typeface="+mj-cs"/>
                  <a:sym typeface="Arial"/>
                </a:rPr>
                <a:t>/</a:t>
              </a:r>
              <a:r>
                <a:t>遺傳基因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120000"/>
                </a:lnSpc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的關聯性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13" name="群組"/>
          <p:cNvGrpSpPr/>
          <p:nvPr/>
        </p:nvGrpSpPr>
        <p:grpSpPr>
          <a:xfrm>
            <a:off x="2339974" y="260350"/>
            <a:ext cx="4462465" cy="1728791"/>
            <a:chOff x="0" y="0"/>
            <a:chExt cx="4462464" cy="1728790"/>
          </a:xfrm>
        </p:grpSpPr>
        <p:sp>
          <p:nvSpPr>
            <p:cNvPr id="111" name="橢圓形"/>
            <p:cNvSpPr/>
            <p:nvPr/>
          </p:nvSpPr>
          <p:spPr>
            <a:xfrm>
              <a:off x="-1" y="0"/>
              <a:ext cx="4462465" cy="1728791"/>
            </a:xfrm>
            <a:prstGeom prst="ellipse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3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2" name="基因檢測…"/>
            <p:cNvSpPr txBox="1"/>
            <p:nvPr/>
          </p:nvSpPr>
          <p:spPr>
            <a:xfrm>
              <a:off x="1036161" y="183673"/>
              <a:ext cx="2390139" cy="1361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基因檢測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defRPr sz="36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適用的人群</a:t>
              </a:r>
            </a:p>
          </p:txBody>
        </p:sp>
      </p:grpSp>
      <p:grpSp>
        <p:nvGrpSpPr>
          <p:cNvPr id="116" name="群組"/>
          <p:cNvGrpSpPr/>
          <p:nvPr/>
        </p:nvGrpSpPr>
        <p:grpSpPr>
          <a:xfrm>
            <a:off x="395286" y="2253468"/>
            <a:ext cx="7704141" cy="3428979"/>
            <a:chOff x="0" y="0"/>
            <a:chExt cx="7704139" cy="3428978"/>
          </a:xfrm>
        </p:grpSpPr>
        <p:sp>
          <p:nvSpPr>
            <p:cNvPr id="114" name="矩形"/>
            <p:cNvSpPr/>
            <p:nvPr/>
          </p:nvSpPr>
          <p:spPr>
            <a:xfrm>
              <a:off x="0" y="454806"/>
              <a:ext cx="7704140" cy="2519366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342900" indent="-3429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5" name="高危險群：…"/>
            <p:cNvSpPr txBox="1"/>
            <p:nvPr/>
          </p:nvSpPr>
          <p:spPr>
            <a:xfrm>
              <a:off x="0" y="0"/>
              <a:ext cx="7233303" cy="3428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marL="342900" indent="-342900">
                <a:lnSpc>
                  <a:spcPct val="120000"/>
                </a:lnSpc>
                <a:defRPr b="1" sz="2400">
                  <a:solidFill>
                    <a:srgbClr val="FFFFFF"/>
                  </a:solidFill>
                </a:defRPr>
              </a:pPr>
            </a:p>
            <a:p>
              <a:pPr marL="342900" indent="-342900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高危險群：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marL="342900" indent="-342900">
                <a:lnSpc>
                  <a:spcPct val="120000"/>
                </a:lnSpc>
                <a:buSzPct val="100000"/>
                <a:buAutoNum type="arabicPeriod" startAt="1"/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具有遺傳疾病</a:t>
              </a:r>
              <a:r>
                <a:rPr>
                  <a:latin typeface="+mj-lt"/>
                  <a:ea typeface="+mj-ea"/>
                  <a:cs typeface="+mj-cs"/>
                  <a:sym typeface="Arial"/>
                </a:rPr>
                <a:t>(</a:t>
              </a:r>
              <a:r>
                <a:t>如癌症、心血管疾病等</a:t>
              </a:r>
              <a:r>
                <a:rPr>
                  <a:latin typeface="+mj-lt"/>
                  <a:ea typeface="+mj-ea"/>
                  <a:cs typeface="+mj-cs"/>
                  <a:sym typeface="Arial"/>
                </a:rPr>
                <a:t>)</a:t>
              </a:r>
              <a:r>
                <a:t>家族史的人</a:t>
              </a:r>
            </a:p>
            <a:p>
              <a:pPr marL="342900" indent="-342900"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pPr>
              <a:r>
                <a:t>2. 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常暴露於含癌症危險因子環境的人</a:t>
              </a:r>
            </a:p>
            <a:p>
              <a:pPr marL="342900" indent="-342900">
                <a:lnSpc>
                  <a:spcPct val="120000"/>
                </a:lnSpc>
                <a:defRPr sz="2400">
                  <a:solidFill>
                    <a:srgbClr val="FFFFFF"/>
                  </a:solidFill>
                </a:defRPr>
              </a:pPr>
              <a:r>
                <a:t>3. 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目前醫學疾病檢測雖無法確認，但被醫師列為高度</a:t>
              </a:r>
            </a:p>
            <a:p>
              <a:pPr marL="342900" indent="-342900">
                <a:lnSpc>
                  <a:spcPct val="120000"/>
                </a:lnSpc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    懷疑的對象</a:t>
              </a:r>
            </a:p>
          </p:txBody>
        </p:sp>
      </p:grpSp>
      <p:grpSp>
        <p:nvGrpSpPr>
          <p:cNvPr id="119" name="群組"/>
          <p:cNvGrpSpPr/>
          <p:nvPr/>
        </p:nvGrpSpPr>
        <p:grpSpPr>
          <a:xfrm>
            <a:off x="1333500" y="5229225"/>
            <a:ext cx="5759450" cy="793751"/>
            <a:chOff x="0" y="0"/>
            <a:chExt cx="5759450" cy="793750"/>
          </a:xfrm>
        </p:grpSpPr>
        <p:sp>
          <p:nvSpPr>
            <p:cNvPr id="117" name="矩形"/>
            <p:cNvSpPr/>
            <p:nvPr/>
          </p:nvSpPr>
          <p:spPr>
            <a:xfrm>
              <a:off x="0" y="0"/>
              <a:ext cx="5759450" cy="793751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8" name="疾病患者想了解自己用某種藥物的有效性"/>
            <p:cNvSpPr txBox="1"/>
            <p:nvPr/>
          </p:nvSpPr>
          <p:spPr>
            <a:xfrm>
              <a:off x="84454" y="141604"/>
              <a:ext cx="5590539" cy="51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疾病患者想了解自己用某種藥物的有效性</a:t>
              </a:r>
            </a:p>
          </p:txBody>
        </p:sp>
      </p:grpSp>
      <p:grpSp>
        <p:nvGrpSpPr>
          <p:cNvPr id="122" name="群組"/>
          <p:cNvGrpSpPr/>
          <p:nvPr/>
        </p:nvGrpSpPr>
        <p:grpSpPr>
          <a:xfrm>
            <a:off x="2484436" y="2060575"/>
            <a:ext cx="3816352" cy="647700"/>
            <a:chOff x="0" y="0"/>
            <a:chExt cx="3816351" cy="647700"/>
          </a:xfrm>
        </p:grpSpPr>
        <p:sp>
          <p:nvSpPr>
            <p:cNvPr id="120" name="矩形"/>
            <p:cNvSpPr/>
            <p:nvPr/>
          </p:nvSpPr>
          <p:spPr>
            <a:xfrm>
              <a:off x="-1" y="0"/>
              <a:ext cx="3816353" cy="647700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" name="一般民眾"/>
            <p:cNvSpPr txBox="1"/>
            <p:nvPr/>
          </p:nvSpPr>
          <p:spPr>
            <a:xfrm>
              <a:off x="1246504" y="68578"/>
              <a:ext cx="1323339" cy="51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一般民眾</a:t>
              </a:r>
            </a:p>
          </p:txBody>
        </p:sp>
      </p:grpSp>
      <p:grpSp>
        <p:nvGrpSpPr>
          <p:cNvPr id="125" name="群組"/>
          <p:cNvGrpSpPr/>
          <p:nvPr/>
        </p:nvGrpSpPr>
        <p:grpSpPr>
          <a:xfrm>
            <a:off x="6372224" y="1773236"/>
            <a:ext cx="1655766" cy="935039"/>
            <a:chOff x="0" y="0"/>
            <a:chExt cx="1655764" cy="935037"/>
          </a:xfrm>
        </p:grpSpPr>
        <p:sp>
          <p:nvSpPr>
            <p:cNvPr id="123" name="橢圓形"/>
            <p:cNvSpPr/>
            <p:nvPr/>
          </p:nvSpPr>
          <p:spPr>
            <a:xfrm>
              <a:off x="-1" y="0"/>
              <a:ext cx="1655766" cy="935039"/>
            </a:xfrm>
            <a:prstGeom prst="ellipse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" name="預防保健"/>
            <p:cNvSpPr txBox="1"/>
            <p:nvPr/>
          </p:nvSpPr>
          <p:spPr>
            <a:xfrm>
              <a:off x="64611" y="167798"/>
              <a:ext cx="1526539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預防保健</a:t>
              </a:r>
            </a:p>
          </p:txBody>
        </p:sp>
      </p:grpSp>
      <p:grpSp>
        <p:nvGrpSpPr>
          <p:cNvPr id="128" name="群組"/>
          <p:cNvGrpSpPr/>
          <p:nvPr/>
        </p:nvGrpSpPr>
        <p:grpSpPr>
          <a:xfrm>
            <a:off x="7380286" y="3500437"/>
            <a:ext cx="1728791" cy="936627"/>
            <a:chOff x="0" y="0"/>
            <a:chExt cx="1728790" cy="936625"/>
          </a:xfrm>
        </p:grpSpPr>
        <p:sp>
          <p:nvSpPr>
            <p:cNvPr id="126" name="橢圓形"/>
            <p:cNvSpPr/>
            <p:nvPr/>
          </p:nvSpPr>
          <p:spPr>
            <a:xfrm>
              <a:off x="0" y="0"/>
              <a:ext cx="1728791" cy="936626"/>
            </a:xfrm>
            <a:prstGeom prst="ellipse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7" name="疾病檢測"/>
            <p:cNvSpPr txBox="1"/>
            <p:nvPr/>
          </p:nvSpPr>
          <p:spPr>
            <a:xfrm>
              <a:off x="101123" y="168592"/>
              <a:ext cx="1526539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疾病檢測</a:t>
              </a:r>
            </a:p>
          </p:txBody>
        </p:sp>
      </p:grpSp>
      <p:grpSp>
        <p:nvGrpSpPr>
          <p:cNvPr id="131" name="群組"/>
          <p:cNvGrpSpPr/>
          <p:nvPr/>
        </p:nvGrpSpPr>
        <p:grpSpPr>
          <a:xfrm>
            <a:off x="7092949" y="5156200"/>
            <a:ext cx="1979616" cy="936626"/>
            <a:chOff x="0" y="0"/>
            <a:chExt cx="1979614" cy="936625"/>
          </a:xfrm>
        </p:grpSpPr>
        <p:sp>
          <p:nvSpPr>
            <p:cNvPr id="129" name="橢圓形"/>
            <p:cNvSpPr/>
            <p:nvPr/>
          </p:nvSpPr>
          <p:spPr>
            <a:xfrm>
              <a:off x="-1" y="0"/>
              <a:ext cx="1979616" cy="936626"/>
            </a:xfrm>
            <a:prstGeom prst="ellipse">
              <a:avLst/>
            </a:prstGeom>
            <a:solidFill>
              <a:srgbClr val="9A1908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" name="治療開發"/>
            <p:cNvSpPr txBox="1"/>
            <p:nvPr/>
          </p:nvSpPr>
          <p:spPr>
            <a:xfrm>
              <a:off x="226536" y="168591"/>
              <a:ext cx="1526539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治療開發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" name="基因檢測的好處？"/>
          <p:cNvSpPr txBox="1"/>
          <p:nvPr>
            <p:ph type="title"/>
          </p:nvPr>
        </p:nvSpPr>
        <p:spPr>
          <a:xfrm>
            <a:off x="457200" y="1984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基因檢測的好處？</a:t>
            </a:r>
          </a:p>
        </p:txBody>
      </p:sp>
      <p:sp>
        <p:nvSpPr>
          <p:cNvPr id="135" name="及早做好健康保健計畫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及早做好健康保健計畫</a:t>
            </a:r>
          </a:p>
          <a:p>
            <a:pPr>
              <a:defRPr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預先做好保險規劃</a:t>
            </a:r>
          </a:p>
          <a:p>
            <a:pPr>
              <a:defRPr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個人化健檢，重點項目參考</a:t>
            </a:r>
          </a:p>
          <a:p>
            <a:pPr>
              <a:defRPr>
                <a:effectLst/>
                <a:latin typeface="新細明體"/>
                <a:ea typeface="新細明體"/>
                <a:cs typeface="新細明體"/>
                <a:sym typeface="新細明體"/>
              </a:defRPr>
            </a:pPr>
            <a:r>
              <a:t>適藥性評估，提高效率，避免不良反應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10501" t="12794" r="8222" b="10306"/>
          <a:stretch>
            <a:fillRect/>
          </a:stretch>
        </p:blipFill>
        <p:spPr>
          <a:xfrm>
            <a:off x="468312" y="1412875"/>
            <a:ext cx="8135940" cy="432911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傳統醫療"/>
          <p:cNvSpPr txBox="1"/>
          <p:nvPr>
            <p:ph type="title"/>
          </p:nvPr>
        </p:nvSpPr>
        <p:spPr>
          <a:xfrm>
            <a:off x="457200" y="11588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傳統醫療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" name="精準醫療"/>
          <p:cNvSpPr txBox="1"/>
          <p:nvPr>
            <p:ph type="title"/>
          </p:nvPr>
        </p:nvSpPr>
        <p:spPr>
          <a:xfrm>
            <a:off x="457200" y="11588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0" sz="4000">
                <a:latin typeface="新細明體"/>
                <a:ea typeface="新細明體"/>
                <a:cs typeface="新細明體"/>
                <a:sym typeface="新細明體"/>
              </a:defRPr>
            </a:lvl1pPr>
          </a:lstStyle>
          <a:p>
            <a:pPr>
              <a:defRPr>
                <a:effectLst/>
              </a:defRPr>
            </a:pPr>
            <a:r>
              <a:t>精準醫療</a:t>
            </a:r>
          </a:p>
        </p:txBody>
      </p:sp>
      <p:pic>
        <p:nvPicPr>
          <p:cNvPr id="143" name="Screenshot_20181027-141649.png" descr="Screenshot_20181027-141649.png"/>
          <p:cNvPicPr>
            <a:picLocks noChangeAspect="1"/>
          </p:cNvPicPr>
          <p:nvPr/>
        </p:nvPicPr>
        <p:blipFill>
          <a:blip r:embed="rId2">
            <a:extLst/>
          </a:blip>
          <a:srcRect l="0" t="42619" r="0" b="27584"/>
          <a:stretch>
            <a:fillRect/>
          </a:stretch>
        </p:blipFill>
        <p:spPr>
          <a:xfrm>
            <a:off x="468312" y="1484311"/>
            <a:ext cx="8207376" cy="4348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8" name="群組"/>
          <p:cNvGrpSpPr/>
          <p:nvPr/>
        </p:nvGrpSpPr>
        <p:grpSpPr>
          <a:xfrm>
            <a:off x="379681" y="1475855"/>
            <a:ext cx="8384639" cy="4122190"/>
            <a:chOff x="0" y="0"/>
            <a:chExt cx="8384637" cy="4122189"/>
          </a:xfrm>
        </p:grpSpPr>
        <p:sp>
          <p:nvSpPr>
            <p:cNvPr id="146" name="矩形"/>
            <p:cNvSpPr/>
            <p:nvPr/>
          </p:nvSpPr>
          <p:spPr>
            <a:xfrm>
              <a:off x="15605" y="729180"/>
              <a:ext cx="8353427" cy="2663829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4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7" name="現在的醫學治療方式        對『症』用藥…"/>
            <p:cNvSpPr txBox="1"/>
            <p:nvPr/>
          </p:nvSpPr>
          <p:spPr>
            <a:xfrm>
              <a:off x="0" y="0"/>
              <a:ext cx="8384638" cy="4122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90000"/>
                </a:lnSpc>
                <a:defRPr sz="3600">
                  <a:solidFill>
                    <a:srgbClr val="FFFFFF"/>
                  </a:solidFill>
                </a:defRPr>
              </a:pPr>
              <a:r>
                <a:t>  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現在的醫學治療方式        對『症』用藥</a:t>
              </a:r>
              <a:r>
                <a:t> </a:t>
              </a:r>
            </a:p>
            <a:p>
              <a:pPr algn="ctr">
                <a:lnSpc>
                  <a:spcPct val="90000"/>
                </a:lnSpc>
                <a:defRPr sz="3600">
                  <a:solidFill>
                    <a:srgbClr val="FFFFFF"/>
                  </a:solidFill>
                </a:defRPr>
              </a:pPr>
              <a:r>
                <a:t>                                    </a:t>
              </a:r>
              <a:r>
                <a:rPr sz="2400"/>
                <a:t>(</a:t>
              </a:r>
              <a:r>
                <a:rPr sz="2400">
                  <a:latin typeface="新細明體"/>
                  <a:ea typeface="新細明體"/>
                  <a:cs typeface="新細明體"/>
                  <a:sym typeface="新細明體"/>
                </a:rPr>
                <a:t>症狀</a:t>
              </a:r>
              <a:r>
                <a:rPr sz="2400"/>
                <a:t>)</a:t>
              </a:r>
            </a:p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  <a:p>
              <a:pPr algn="ctr">
                <a:lnSpc>
                  <a:spcPct val="90000"/>
                </a:lnSpc>
                <a:defRPr b="1" sz="3600">
                  <a:solidFill>
                    <a:srgbClr val="FFFFFF"/>
                  </a:solidFill>
                </a:defRPr>
              </a:pPr>
              <a:r>
                <a:t> </a:t>
              </a:r>
              <a:r>
                <a:rPr b="0">
                  <a:latin typeface="新細明體"/>
                  <a:ea typeface="新細明體"/>
                  <a:cs typeface="新細明體"/>
                  <a:sym typeface="新細明體"/>
                </a:rPr>
                <a:t>精準醫學治療方式            對『證』用藥</a:t>
              </a:r>
            </a:p>
            <a:p>
              <a:pPr algn="ctr">
                <a:lnSpc>
                  <a:spcPct val="90000"/>
                </a:lnSpc>
                <a:defRPr sz="4000">
                  <a:solidFill>
                    <a:srgbClr val="FFFFFF"/>
                  </a:solidFill>
                </a:defRPr>
              </a:pPr>
              <a:r>
                <a:t>                                 </a:t>
              </a:r>
              <a:r>
                <a:rPr sz="2400"/>
                <a:t>(</a:t>
              </a:r>
              <a:r>
                <a:rPr sz="2400">
                  <a:latin typeface="新細明體"/>
                  <a:ea typeface="新細明體"/>
                  <a:cs typeface="新細明體"/>
                  <a:sym typeface="新細明體"/>
                </a:rPr>
                <a:t>證據</a:t>
              </a:r>
              <a:r>
                <a:rPr sz="2400"/>
                <a:t>)</a:t>
              </a:r>
            </a:p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  <a:p>
              <a:pPr algn="ctr">
                <a:defRPr sz="44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證據會說話！</a:t>
              </a:r>
            </a:p>
          </p:txBody>
        </p:sp>
      </p:grpSp>
      <p:sp>
        <p:nvSpPr>
          <p:cNvPr id="149" name="線條"/>
          <p:cNvSpPr/>
          <p:nvPr/>
        </p:nvSpPr>
        <p:spPr>
          <a:xfrm>
            <a:off x="5003800" y="1628775"/>
            <a:ext cx="647701" cy="0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0" name="線條"/>
          <p:cNvSpPr/>
          <p:nvPr/>
        </p:nvSpPr>
        <p:spPr>
          <a:xfrm>
            <a:off x="4716462" y="2997200"/>
            <a:ext cx="647702" cy="0"/>
          </a:xfrm>
          <a:prstGeom prst="line">
            <a:avLst/>
          </a:prstGeom>
          <a:ln w="5715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幻燈片編號"/>
          <p:cNvSpPr txBox="1"/>
          <p:nvPr>
            <p:ph type="sldNum" sz="quarter" idx="4294967295"/>
          </p:nvPr>
        </p:nvSpPr>
        <p:spPr>
          <a:xfrm>
            <a:off x="8497902" y="6460394"/>
            <a:ext cx="188896" cy="26425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矩形"/>
          <p:cNvSpPr/>
          <p:nvPr/>
        </p:nvSpPr>
        <p:spPr>
          <a:xfrm>
            <a:off x="2339975" y="3213100"/>
            <a:ext cx="4608513" cy="503238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" name="矩形"/>
          <p:cNvSpPr/>
          <p:nvPr/>
        </p:nvSpPr>
        <p:spPr>
          <a:xfrm>
            <a:off x="395287" y="3284537"/>
            <a:ext cx="8353426" cy="3313114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  <p:txBody>
          <a:bodyPr lIns="45718" tIns="45718" rIns="45718" bIns="45718" anchor="ctr"/>
          <a:lstStyle/>
          <a:p>
            <a:pPr algn="ctr"/>
          </a:p>
        </p:txBody>
      </p:sp>
      <p:grpSp>
        <p:nvGrpSpPr>
          <p:cNvPr id="157" name="群組"/>
          <p:cNvGrpSpPr/>
          <p:nvPr/>
        </p:nvGrpSpPr>
        <p:grpSpPr>
          <a:xfrm>
            <a:off x="611186" y="1125535"/>
            <a:ext cx="7920041" cy="4464055"/>
            <a:chOff x="0" y="-1"/>
            <a:chExt cx="7920039" cy="4464053"/>
          </a:xfrm>
        </p:grpSpPr>
        <p:sp>
          <p:nvSpPr>
            <p:cNvPr id="155" name="矩形"/>
            <p:cNvSpPr/>
            <p:nvPr/>
          </p:nvSpPr>
          <p:spPr>
            <a:xfrm>
              <a:off x="-1" y="-1"/>
              <a:ext cx="7920041" cy="44640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pic>
          <p:nvPicPr>
            <p:cNvPr id="156" name="傳.png" descr="傳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6917"/>
            <a:stretch>
              <a:fillRect/>
            </a:stretch>
          </p:blipFill>
          <p:spPr>
            <a:xfrm>
              <a:off x="-1" y="-2"/>
              <a:ext cx="7920041" cy="4464055"/>
            </a:xfrm>
            <a:prstGeom prst="rect">
              <a:avLst/>
            </a:prstGeom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grpSp>
        <p:nvGrpSpPr>
          <p:cNvPr id="160" name="群組"/>
          <p:cNvGrpSpPr/>
          <p:nvPr/>
        </p:nvGrpSpPr>
        <p:grpSpPr>
          <a:xfrm>
            <a:off x="2951703" y="1082992"/>
            <a:ext cx="4032755" cy="802639"/>
            <a:chOff x="0" y="0"/>
            <a:chExt cx="4032753" cy="802638"/>
          </a:xfrm>
        </p:grpSpPr>
        <p:sp>
          <p:nvSpPr>
            <p:cNvPr id="158" name="矩形"/>
            <p:cNvSpPr/>
            <p:nvPr/>
          </p:nvSpPr>
          <p:spPr>
            <a:xfrm>
              <a:off x="324896" y="40957"/>
              <a:ext cx="3382965" cy="720727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9" name="傳統醫療用藥"/>
            <p:cNvSpPr txBox="1"/>
            <p:nvPr/>
          </p:nvSpPr>
          <p:spPr>
            <a:xfrm>
              <a:off x="0" y="-1"/>
              <a:ext cx="4032755" cy="802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lvl="1" indent="457200" algn="ctr">
                <a:defRPr sz="4000">
                  <a:solidFill>
                    <a:srgbClr val="000514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傳統醫療用藥</a:t>
              </a:r>
              <a:r>
                <a:rPr sz="2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rPr>
                <a:t>     </a:t>
              </a:r>
            </a:p>
          </p:txBody>
        </p:sp>
      </p:grpSp>
      <p:grpSp>
        <p:nvGrpSpPr>
          <p:cNvPr id="163" name="群組"/>
          <p:cNvGrpSpPr/>
          <p:nvPr/>
        </p:nvGrpSpPr>
        <p:grpSpPr>
          <a:xfrm>
            <a:off x="684211" y="1916111"/>
            <a:ext cx="7847016" cy="792164"/>
            <a:chOff x="0" y="0"/>
            <a:chExt cx="7847014" cy="792163"/>
          </a:xfrm>
        </p:grpSpPr>
        <p:sp>
          <p:nvSpPr>
            <p:cNvPr id="161" name="矩形"/>
            <p:cNvSpPr/>
            <p:nvPr/>
          </p:nvSpPr>
          <p:spPr>
            <a:xfrm>
              <a:off x="-1" y="-1"/>
              <a:ext cx="7847016" cy="792165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700">
                  <a:solidFill>
                    <a:srgbClr val="E5E5FF"/>
                  </a:solidFill>
                </a:defRPr>
              </a:pPr>
            </a:p>
          </p:txBody>
        </p:sp>
        <p:sp>
          <p:nvSpPr>
            <p:cNvPr id="162" name="當有多項藥品可使用時，病患必須透過換藥的方式，從中找出適合自己的藥品"/>
            <p:cNvSpPr txBox="1"/>
            <p:nvPr/>
          </p:nvSpPr>
          <p:spPr>
            <a:xfrm>
              <a:off x="201135" y="197961"/>
              <a:ext cx="7444739" cy="39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700">
                  <a:solidFill>
                    <a:srgbClr val="E5E5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當有多項藥品可使用時，病患必須透過換藥的方式，從中找出適合自己的藥品</a:t>
              </a:r>
            </a:p>
          </p:txBody>
        </p:sp>
      </p:grpSp>
      <p:grpSp>
        <p:nvGrpSpPr>
          <p:cNvPr id="166" name="群組"/>
          <p:cNvGrpSpPr/>
          <p:nvPr/>
        </p:nvGrpSpPr>
        <p:grpSpPr>
          <a:xfrm>
            <a:off x="2843211" y="3068636"/>
            <a:ext cx="936627" cy="431803"/>
            <a:chOff x="0" y="0"/>
            <a:chExt cx="936625" cy="431801"/>
          </a:xfrm>
        </p:grpSpPr>
        <p:sp>
          <p:nvSpPr>
            <p:cNvPr id="164" name="橢圓形"/>
            <p:cNvSpPr/>
            <p:nvPr/>
          </p:nvSpPr>
          <p:spPr>
            <a:xfrm>
              <a:off x="0" y="0"/>
              <a:ext cx="936626" cy="431802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5" name="A藥品"/>
            <p:cNvSpPr txBox="1"/>
            <p:nvPr/>
          </p:nvSpPr>
          <p:spPr>
            <a:xfrm>
              <a:off x="111405" y="11429"/>
              <a:ext cx="713813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A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169" name="群組"/>
          <p:cNvGrpSpPr/>
          <p:nvPr/>
        </p:nvGrpSpPr>
        <p:grpSpPr>
          <a:xfrm>
            <a:off x="2843211" y="3573462"/>
            <a:ext cx="936627" cy="431803"/>
            <a:chOff x="0" y="0"/>
            <a:chExt cx="936625" cy="431801"/>
          </a:xfrm>
        </p:grpSpPr>
        <p:sp>
          <p:nvSpPr>
            <p:cNvPr id="167" name="橢圓形"/>
            <p:cNvSpPr/>
            <p:nvPr/>
          </p:nvSpPr>
          <p:spPr>
            <a:xfrm>
              <a:off x="0" y="0"/>
              <a:ext cx="936626" cy="431802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8" name="B藥品"/>
            <p:cNvSpPr txBox="1"/>
            <p:nvPr/>
          </p:nvSpPr>
          <p:spPr>
            <a:xfrm>
              <a:off x="111405" y="11429"/>
              <a:ext cx="713813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B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172" name="群組"/>
          <p:cNvGrpSpPr/>
          <p:nvPr/>
        </p:nvGrpSpPr>
        <p:grpSpPr>
          <a:xfrm>
            <a:off x="2843211" y="4076700"/>
            <a:ext cx="936627" cy="431800"/>
            <a:chOff x="0" y="0"/>
            <a:chExt cx="936625" cy="431800"/>
          </a:xfrm>
        </p:grpSpPr>
        <p:sp>
          <p:nvSpPr>
            <p:cNvPr id="170" name="橢圓形"/>
            <p:cNvSpPr/>
            <p:nvPr/>
          </p:nvSpPr>
          <p:spPr>
            <a:xfrm>
              <a:off x="0" y="0"/>
              <a:ext cx="936626" cy="431800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1" name="C藥品"/>
            <p:cNvSpPr txBox="1"/>
            <p:nvPr/>
          </p:nvSpPr>
          <p:spPr>
            <a:xfrm>
              <a:off x="105098" y="11428"/>
              <a:ext cx="726426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C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175" name="群組"/>
          <p:cNvGrpSpPr/>
          <p:nvPr/>
        </p:nvGrpSpPr>
        <p:grpSpPr>
          <a:xfrm>
            <a:off x="2843211" y="4557236"/>
            <a:ext cx="936627" cy="408939"/>
            <a:chOff x="0" y="0"/>
            <a:chExt cx="936625" cy="408938"/>
          </a:xfrm>
        </p:grpSpPr>
        <p:sp>
          <p:nvSpPr>
            <p:cNvPr id="173" name="橢圓形"/>
            <p:cNvSpPr/>
            <p:nvPr/>
          </p:nvSpPr>
          <p:spPr>
            <a:xfrm>
              <a:off x="0" y="24288"/>
              <a:ext cx="936626" cy="360365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4" name="D藥品"/>
            <p:cNvSpPr txBox="1"/>
            <p:nvPr/>
          </p:nvSpPr>
          <p:spPr>
            <a:xfrm>
              <a:off x="105098" y="-1"/>
              <a:ext cx="726426" cy="4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D</a:t>
              </a:r>
              <a:r>
                <a:rPr>
                  <a:latin typeface="新細明體"/>
                  <a:ea typeface="新細明體"/>
                  <a:cs typeface="新細明體"/>
                  <a:sym typeface="新細明體"/>
                </a:rPr>
                <a:t>藥品</a:t>
              </a:r>
            </a:p>
          </p:txBody>
        </p:sp>
      </p:grpSp>
      <p:grpSp>
        <p:nvGrpSpPr>
          <p:cNvPr id="178" name="群組"/>
          <p:cNvGrpSpPr/>
          <p:nvPr/>
        </p:nvGrpSpPr>
        <p:grpSpPr>
          <a:xfrm>
            <a:off x="1979611" y="4576286"/>
            <a:ext cx="576264" cy="370839"/>
            <a:chOff x="0" y="0"/>
            <a:chExt cx="576262" cy="370837"/>
          </a:xfrm>
        </p:grpSpPr>
        <p:sp>
          <p:nvSpPr>
            <p:cNvPr id="176" name="矩形"/>
            <p:cNvSpPr/>
            <p:nvPr/>
          </p:nvSpPr>
          <p:spPr>
            <a:xfrm>
              <a:off x="0" y="5238"/>
              <a:ext cx="576264" cy="360365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7" name="病患"/>
            <p:cNvSpPr txBox="1"/>
            <p:nvPr/>
          </p:nvSpPr>
          <p:spPr>
            <a:xfrm>
              <a:off x="32861" y="-1"/>
              <a:ext cx="510539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病患</a:t>
              </a:r>
            </a:p>
          </p:txBody>
        </p:sp>
      </p:grpSp>
      <p:grpSp>
        <p:nvGrpSpPr>
          <p:cNvPr id="181" name="群組"/>
          <p:cNvGrpSpPr/>
          <p:nvPr/>
        </p:nvGrpSpPr>
        <p:grpSpPr>
          <a:xfrm>
            <a:off x="4284662" y="3357562"/>
            <a:ext cx="935039" cy="358777"/>
            <a:chOff x="0" y="0"/>
            <a:chExt cx="935037" cy="358776"/>
          </a:xfrm>
        </p:grpSpPr>
        <p:sp>
          <p:nvSpPr>
            <p:cNvPr id="179" name="矩形"/>
            <p:cNvSpPr/>
            <p:nvPr/>
          </p:nvSpPr>
          <p:spPr>
            <a:xfrm>
              <a:off x="0" y="-1"/>
              <a:ext cx="935039" cy="358778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0" name="嘗試、更換"/>
            <p:cNvSpPr txBox="1"/>
            <p:nvPr/>
          </p:nvSpPr>
          <p:spPr>
            <a:xfrm>
              <a:off x="13277" y="25717"/>
              <a:ext cx="908480" cy="307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1200">
                  <a:solidFill>
                    <a:schemeClr val="accent2"/>
                  </a:solidFill>
                </a:defRPr>
              </a:pPr>
              <a:r>
                <a:t> </a:t>
              </a:r>
              <a:r>
                <a:rPr b="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rPr>
                <a:t>嘗試、更換</a:t>
              </a:r>
            </a:p>
          </p:txBody>
        </p:sp>
      </p:grpSp>
      <p:grpSp>
        <p:nvGrpSpPr>
          <p:cNvPr id="184" name="群組"/>
          <p:cNvGrpSpPr/>
          <p:nvPr/>
        </p:nvGrpSpPr>
        <p:grpSpPr>
          <a:xfrm>
            <a:off x="4284662" y="3923822"/>
            <a:ext cx="1008064" cy="307339"/>
            <a:chOff x="0" y="0"/>
            <a:chExt cx="1008062" cy="307337"/>
          </a:xfrm>
        </p:grpSpPr>
        <p:sp>
          <p:nvSpPr>
            <p:cNvPr id="182" name="矩形"/>
            <p:cNvSpPr/>
            <p:nvPr/>
          </p:nvSpPr>
          <p:spPr>
            <a:xfrm>
              <a:off x="0" y="10001"/>
              <a:ext cx="1008064" cy="287339"/>
            </a:xfrm>
            <a:prstGeom prst="rect">
              <a:avLst/>
            </a:prstGeom>
            <a:solidFill>
              <a:srgbClr val="003399"/>
            </a:solidFill>
            <a:ln w="9525" cap="flat">
              <a:solidFill>
                <a:srgbClr val="00339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1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3" name="嘗試、更換"/>
            <p:cNvSpPr txBox="1"/>
            <p:nvPr/>
          </p:nvSpPr>
          <p:spPr>
            <a:xfrm>
              <a:off x="70961" y="-1"/>
              <a:ext cx="866139" cy="307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lvl1pPr>
            </a:lstStyle>
            <a:p>
              <a:pPr/>
              <a:r>
                <a:t>嘗試、更換</a:t>
              </a:r>
            </a:p>
          </p:txBody>
        </p:sp>
      </p:grpSp>
      <p:grpSp>
        <p:nvGrpSpPr>
          <p:cNvPr id="187" name="群組"/>
          <p:cNvGrpSpPr/>
          <p:nvPr/>
        </p:nvGrpSpPr>
        <p:grpSpPr>
          <a:xfrm>
            <a:off x="5564500" y="2852736"/>
            <a:ext cx="2910851" cy="1871665"/>
            <a:chOff x="2" y="0"/>
            <a:chExt cx="2910850" cy="1871664"/>
          </a:xfrm>
        </p:grpSpPr>
        <p:sp>
          <p:nvSpPr>
            <p:cNvPr id="185" name="矩形"/>
            <p:cNvSpPr/>
            <p:nvPr/>
          </p:nvSpPr>
          <p:spPr>
            <a:xfrm>
              <a:off x="15563" y="-1"/>
              <a:ext cx="2879728" cy="1871666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80000"/>
                </a:lnSpc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6" name="缺點：…"/>
            <p:cNvSpPr txBox="1"/>
            <p:nvPr/>
          </p:nvSpPr>
          <p:spPr>
            <a:xfrm>
              <a:off x="2" y="20162"/>
              <a:ext cx="2910851" cy="1831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缺點：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80000"/>
                </a:lnSpc>
                <a:defRPr sz="1600"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換藥過程用到不適合的藥品</a:t>
              </a:r>
              <a:endParaRPr b="1">
                <a:latin typeface="+mj-lt"/>
                <a:ea typeface="+mj-ea"/>
                <a:cs typeface="+mj-cs"/>
                <a:sym typeface="Arial"/>
              </a:endParaRPr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會有嚴重副作用，</a:t>
              </a:r>
              <a:br/>
            </a:p>
            <a:p>
              <a:pPr algn="ctr">
                <a:lnSpc>
                  <a:spcPct val="80000"/>
                </a:lnSpc>
                <a:defRPr>
                  <a:solidFill>
                    <a:srgbClr val="FFFFFF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醫療資源浪費。</a:t>
              </a:r>
            </a:p>
          </p:txBody>
        </p:sp>
      </p:grpSp>
      <p:sp>
        <p:nvSpPr>
          <p:cNvPr id="188" name="線條"/>
          <p:cNvSpPr/>
          <p:nvPr/>
        </p:nvSpPr>
        <p:spPr>
          <a:xfrm>
            <a:off x="2482849" y="5373687"/>
            <a:ext cx="2233614" cy="2"/>
          </a:xfrm>
          <a:prstGeom prst="line">
            <a:avLst/>
          </a:prstGeom>
          <a:ln w="76200">
            <a:solidFill>
              <a:srgbClr val="000514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91" name="群組"/>
          <p:cNvGrpSpPr/>
          <p:nvPr/>
        </p:nvGrpSpPr>
        <p:grpSpPr>
          <a:xfrm>
            <a:off x="4932362" y="4827113"/>
            <a:ext cx="3384553" cy="878839"/>
            <a:chOff x="0" y="0"/>
            <a:chExt cx="3384551" cy="878838"/>
          </a:xfrm>
        </p:grpSpPr>
        <p:sp>
          <p:nvSpPr>
            <p:cNvPr id="189" name="矩形"/>
            <p:cNvSpPr/>
            <p:nvPr/>
          </p:nvSpPr>
          <p:spPr>
            <a:xfrm>
              <a:off x="0" y="114774"/>
              <a:ext cx="3384552" cy="64929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800">
                  <a:solidFill>
                    <a:srgbClr val="000514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</p:txBody>
        </p:sp>
        <p:sp>
          <p:nvSpPr>
            <p:cNvPr id="190" name="從中找到最有效藥物"/>
            <p:cNvSpPr txBox="1"/>
            <p:nvPr/>
          </p:nvSpPr>
          <p:spPr>
            <a:xfrm>
              <a:off x="40006" y="0"/>
              <a:ext cx="3304539" cy="878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000">
                  <a:solidFill>
                    <a:srgbClr val="000514"/>
                  </a:solidFill>
                  <a:latin typeface="Garamond"/>
                  <a:ea typeface="Garamond"/>
                  <a:cs typeface="Garamond"/>
                  <a:sym typeface="Garamond"/>
                </a:defRPr>
              </a:pPr>
            </a:p>
            <a:p>
              <a:pPr algn="ctr">
                <a:defRPr sz="2800">
                  <a:solidFill>
                    <a:srgbClr val="000514"/>
                  </a:solidFill>
                  <a:latin typeface="新細明體"/>
                  <a:ea typeface="新細明體"/>
                  <a:cs typeface="新細明體"/>
                  <a:sym typeface="新細明體"/>
                </a:defRPr>
              </a:pPr>
              <a:r>
                <a:t>從中找到最有效藥物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tream">
  <a:themeElements>
    <a:clrScheme name="Stream">
      <a:dk1>
        <a:srgbClr val="000000"/>
      </a:dk1>
      <a:lt1>
        <a:srgbClr val="003399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39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339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339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tream">
  <a:themeElements>
    <a:clrScheme name="Strea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39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339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339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